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0"/>
  </p:notesMasterIdLst>
  <p:handoutMasterIdLst>
    <p:handoutMasterId r:id="rId31"/>
  </p:handoutMasterIdLst>
  <p:sldIdLst>
    <p:sldId id="420" r:id="rId3"/>
    <p:sldId id="453" r:id="rId4"/>
    <p:sldId id="470" r:id="rId5"/>
    <p:sldId id="471" r:id="rId6"/>
    <p:sldId id="477" r:id="rId7"/>
    <p:sldId id="483" r:id="rId8"/>
    <p:sldId id="422" r:id="rId9"/>
    <p:sldId id="472" r:id="rId10"/>
    <p:sldId id="481" r:id="rId11"/>
    <p:sldId id="474" r:id="rId12"/>
    <p:sldId id="475" r:id="rId13"/>
    <p:sldId id="478" r:id="rId14"/>
    <p:sldId id="448" r:id="rId15"/>
    <p:sldId id="428" r:id="rId16"/>
    <p:sldId id="479" r:id="rId17"/>
    <p:sldId id="480" r:id="rId18"/>
    <p:sldId id="450" r:id="rId19"/>
    <p:sldId id="445" r:id="rId20"/>
    <p:sldId id="447" r:id="rId21"/>
    <p:sldId id="441" r:id="rId22"/>
    <p:sldId id="440" r:id="rId23"/>
    <p:sldId id="443" r:id="rId24"/>
    <p:sldId id="482" r:id="rId25"/>
    <p:sldId id="270" r:id="rId26"/>
    <p:sldId id="271" r:id="rId27"/>
    <p:sldId id="272" r:id="rId28"/>
    <p:sldId id="317" r:id="rId2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7500" autoAdjust="0"/>
  </p:normalViewPr>
  <p:slideViewPr>
    <p:cSldViewPr>
      <p:cViewPr>
        <p:scale>
          <a:sx n="60" d="100"/>
          <a:sy n="60" d="100"/>
        </p:scale>
        <p:origin x="-948" y="-168"/>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14</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04/05/2014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04/05/2014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04/05/2014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04/05/2014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04/05/2014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04/05/2014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04/05/2014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04/05/2014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04/05/2014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04/05/2014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04/05/2014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04/05/2014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rookes.ac.uk/aske/Manifesto/"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t>What kinds of practices can promote assessment literacy and improve the impact of feedback?</a:t>
            </a:r>
            <a:endParaRPr lang="en-GB" sz="360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Anglia Ruskin University</a:t>
            </a:r>
          </a:p>
          <a:p>
            <a:pPr algn="ctr" eaLnBrk="1" hangingPunct="1">
              <a:defRPr/>
            </a:pPr>
            <a:r>
              <a:rPr lang="en-GB" sz="2400" dirty="0" smtClean="0"/>
              <a:t>May 2014</a:t>
            </a:r>
          </a:p>
          <a:p>
            <a:pPr algn="ctr" eaLnBrk="1" hangingPunct="1">
              <a:defRPr/>
            </a:pPr>
            <a:r>
              <a:rPr lang="en-GB" sz="2400" b="1" dirty="0" smtClean="0"/>
              <a:t>Sally Brown</a:t>
            </a:r>
          </a:p>
          <a:p>
            <a:pPr algn="ctr" eaLnBrk="1" hangingPunct="1">
              <a:defRPr/>
            </a:pPr>
            <a:r>
              <a:rPr lang="en-GB" sz="1800" dirty="0" smtClean="0"/>
              <a:t>NTF, </a:t>
            </a:r>
            <a:r>
              <a:rPr lang="en-GB" sz="1800" dirty="0" smtClean="0"/>
              <a:t>PFHEA, 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Sadler, the most cited author on formative assessment argues:</a:t>
            </a:r>
            <a:endParaRPr lang="en-GB" dirty="0"/>
          </a:p>
        </p:txBody>
      </p:sp>
      <p:sp>
        <p:nvSpPr>
          <p:cNvPr id="3" name="Content Placeholder 2"/>
          <p:cNvSpPr>
            <a:spLocks noGrp="1"/>
          </p:cNvSpPr>
          <p:nvPr>
            <p:ph idx="1"/>
          </p:nvPr>
        </p:nvSpPr>
        <p:spPr/>
        <p:txBody>
          <a:bodyPr/>
          <a:lstStyle/>
          <a:p>
            <a:pPr marL="0">
              <a:lnSpc>
                <a:spcPct val="100000"/>
              </a:lnSpc>
              <a:spcBef>
                <a:spcPts val="0"/>
              </a:spcBef>
              <a:buNone/>
            </a:pPr>
            <a:r>
              <a:rPr lang="en-GB" sz="2200" dirty="0" smtClean="0"/>
              <a:t>“Students need to be exposed to, and gain experience in making judgements about, </a:t>
            </a:r>
            <a:r>
              <a:rPr lang="en-GB" sz="2200" dirty="0" smtClean="0">
                <a:solidFill>
                  <a:srgbClr val="7030A0"/>
                </a:solidFill>
              </a:rPr>
              <a:t>a variety of works of different quality</a:t>
            </a:r>
            <a:r>
              <a:rPr lang="en-GB" sz="2200" dirty="0" smtClean="0"/>
              <a:t>... They need planned rather than random exposure to exemplars, and experience in </a:t>
            </a:r>
            <a:r>
              <a:rPr lang="en-GB" sz="2200" dirty="0" smtClean="0">
                <a:solidFill>
                  <a:srgbClr val="7030A0"/>
                </a:solidFill>
              </a:rPr>
              <a:t>making judgements </a:t>
            </a:r>
            <a:r>
              <a:rPr lang="en-GB" sz="2200" dirty="0" smtClean="0"/>
              <a:t>about quality. They need to create </a:t>
            </a:r>
            <a:r>
              <a:rPr lang="en-GB" sz="2200" dirty="0" smtClean="0">
                <a:solidFill>
                  <a:srgbClr val="7030A0"/>
                </a:solidFill>
              </a:rPr>
              <a:t>verbalised</a:t>
            </a:r>
            <a:r>
              <a:rPr lang="en-GB" sz="2200" dirty="0" smtClean="0"/>
              <a:t> rationales and accounts of how various works could have been done better. Finally, they need to engage in evaluative </a:t>
            </a:r>
            <a:r>
              <a:rPr lang="en-GB" sz="2200" dirty="0" smtClean="0">
                <a:solidFill>
                  <a:srgbClr val="7030A0"/>
                </a:solidFill>
              </a:rPr>
              <a:t>conversations</a:t>
            </a:r>
            <a:r>
              <a:rPr lang="en-GB" sz="2200" dirty="0" smtClean="0"/>
              <a:t> with teachers and other students.” </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p:txBody>
          <a:bodyPr/>
          <a:lstStyle/>
          <a:p>
            <a:pPr>
              <a:buNone/>
            </a:pPr>
            <a:r>
              <a:rPr lang="en-GB" dirty="0" smtClean="0"/>
              <a:t>	Together</a:t>
            </a:r>
            <a:r>
              <a:rPr lang="en-GB" dirty="0" smtClean="0"/>
              <a:t>, these </a:t>
            </a:r>
            <a:r>
              <a:rPr lang="en-GB" dirty="0" smtClean="0"/>
              <a:t>... provide </a:t>
            </a:r>
            <a:r>
              <a:rPr lang="en-GB" dirty="0" smtClean="0"/>
              <a:t>the means by which students can develop a </a:t>
            </a:r>
            <a:r>
              <a:rPr lang="en-GB" dirty="0" smtClean="0">
                <a:solidFill>
                  <a:srgbClr val="7030A0"/>
                </a:solidFill>
              </a:rPr>
              <a:t>concept of quality </a:t>
            </a:r>
            <a:r>
              <a:rPr lang="en-GB"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smtClean="0">
                <a:solidFill>
                  <a:srgbClr val="7030A0"/>
                </a:solidFill>
              </a:rPr>
              <a:t>peer assessment </a:t>
            </a:r>
            <a:r>
              <a:rPr lang="en-GB" dirty="0" smtClean="0"/>
              <a:t>so that it becomes a powerful strategy for higher education teaching.</a:t>
            </a:r>
          </a:p>
          <a:p>
            <a:pPr>
              <a:buNone/>
            </a:pPr>
            <a:r>
              <a:rPr lang="en-GB" sz="1800" dirty="0" smtClean="0"/>
              <a:t>Sadler, D. Royce (2010)</a:t>
            </a: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what </a:t>
            </a:r>
            <a:r>
              <a:rPr lang="en-GB" dirty="0" smtClean="0"/>
              <a:t>extent, </a:t>
            </a:r>
            <a:r>
              <a:rPr lang="en-GB" dirty="0" smtClean="0"/>
              <a:t>and how do you evidence good assessment practice at ARU?</a:t>
            </a:r>
            <a:endParaRPr lang="en-GB" dirty="0"/>
          </a:p>
        </p:txBody>
      </p:sp>
      <p:sp>
        <p:nvSpPr>
          <p:cNvPr id="3" name="Content Placeholder 2"/>
          <p:cNvSpPr>
            <a:spLocks noGrp="1"/>
          </p:cNvSpPr>
          <p:nvPr>
            <p:ph idx="1"/>
          </p:nvPr>
        </p:nvSpPr>
        <p:spPr/>
        <p:txBody>
          <a:bodyPr/>
          <a:lstStyle/>
          <a:p>
            <a:r>
              <a:rPr lang="en-GB" dirty="0" smtClean="0"/>
              <a:t>Is </a:t>
            </a:r>
            <a:r>
              <a:rPr lang="en-GB" dirty="0" smtClean="0"/>
              <a:t>there an </a:t>
            </a:r>
            <a:r>
              <a:rPr lang="en-GB" dirty="0" smtClean="0"/>
              <a:t>emphasis on assessment for learning over systems focused on marks, grades and reliability?</a:t>
            </a:r>
          </a:p>
          <a:p>
            <a:r>
              <a:rPr lang="en-GB" dirty="0" smtClean="0"/>
              <a:t>Does the assessment design process ensure valid assessment of the intended learning outcomes?</a:t>
            </a:r>
          </a:p>
          <a:p>
            <a:r>
              <a:rPr lang="en-GB" dirty="0" smtClean="0"/>
              <a:t>Is there a </a:t>
            </a:r>
            <a:r>
              <a:rPr lang="en-GB" dirty="0" smtClean="0"/>
              <a:t>trade-off </a:t>
            </a:r>
            <a:r>
              <a:rPr lang="en-GB" dirty="0" smtClean="0"/>
              <a:t>between reliability and validity of assessment?</a:t>
            </a:r>
          </a:p>
          <a:p>
            <a:r>
              <a:rPr lang="en-GB" dirty="0" smtClean="0"/>
              <a:t>Are assessment decisions in relation to design, development and variety made within a programme context and focused on learning outcomes?</a:t>
            </a:r>
          </a:p>
          <a:p>
            <a:pPr>
              <a:buNone/>
            </a:pPr>
            <a:r>
              <a:rPr lang="en-GB" i="1" dirty="0" smtClean="0"/>
              <a:t>(From ‘A marked improvement’)</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practicals, vivas </a:t>
            </a:r>
            <a:r>
              <a:rPr lang="en-GB" dirty="0" smtClean="0"/>
              <a:t>etc.) </a:t>
            </a:r>
            <a:r>
              <a:rPr lang="en-GB" dirty="0" smtClean="0"/>
              <a:t>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condonement etc.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solidFill>
                  <a:srgbClr val="330066"/>
                </a:solidFill>
              </a:rPr>
              <a:t>How can you engage students who think strategically about assessment?</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smtClean="0"/>
              <a:t>According to Kneale, assessment shapes student behaviour (marks as money) and poor assessment encourages strategic behaviour; </a:t>
            </a:r>
          </a:p>
          <a:p>
            <a:pPr marL="609600" indent="-609600"/>
            <a:r>
              <a:rPr lang="en-GB" sz="2400" dirty="0" smtClean="0"/>
              <a:t>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a:t>
            </a:r>
            <a:r>
              <a:rPr lang="en-GB" sz="2400" dirty="0" smtClean="0"/>
              <a:t>pasting, </a:t>
            </a:r>
            <a:r>
              <a:rPr lang="en-GB" sz="2400" dirty="0" smtClean="0"/>
              <a:t>and plagiarism).</a:t>
            </a:r>
          </a:p>
          <a:p>
            <a:pPr marL="609600" indent="-609600">
              <a:buFont typeface="Wingdings" pitchFamily="2" charset="2"/>
              <a:buNone/>
            </a:pPr>
            <a:endParaRPr lang="en-GB" sz="21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solidFill>
                  <a:srgbClr val="330066"/>
                </a:solidFill>
              </a:rPr>
              <a:t>Important aspects of complex, high-level learning outcomes can only be achieved when students are allowed time to ‘come to know’ the standards in use by the community</a:t>
            </a:r>
            <a:endParaRPr lang="en-GB" sz="2000" dirty="0">
              <a:solidFill>
                <a:srgbClr val="330066"/>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200" dirty="0" smtClean="0"/>
              <a:t>Slowly learnt academic literacies require rehearsal and practice throughout a programme (Knight and </a:t>
            </a:r>
            <a:r>
              <a:rPr lang="en-GB" sz="2200" dirty="0" err="1" smtClean="0"/>
              <a:t>Yorke</a:t>
            </a:r>
            <a:r>
              <a:rPr lang="en-GB" sz="2200" dirty="0" smtClean="0"/>
              <a:t>, 2004).</a:t>
            </a:r>
          </a:p>
          <a:p>
            <a:r>
              <a:rPr lang="en-GB" sz="2200" dirty="0" smtClean="0"/>
              <a:t>The achievement of high-level learning requires integrated and coherent progression based on programme outcomes.</a:t>
            </a:r>
          </a:p>
          <a:p>
            <a:r>
              <a:rPr lang="en-GB" sz="2200" dirty="0" smtClean="0"/>
              <a:t>Where there is a greater sense of the holistic programme students are likely to achieve higher standards than on more fragmented programmes (</a:t>
            </a:r>
            <a:r>
              <a:rPr lang="en-GB" sz="2200" dirty="0" err="1" smtClean="0"/>
              <a:t>Havnes</a:t>
            </a:r>
            <a:r>
              <a:rPr lang="en-GB" sz="2200" dirty="0" smtClean="0"/>
              <a:t>, 2007).</a:t>
            </a:r>
          </a:p>
          <a:p>
            <a:r>
              <a:rPr lang="en-GB" sz="2200" dirty="0" smtClean="0"/>
              <a:t>Students need to engage as interactive partners in a learning community, relinquishing the passive role of ‘the instructed’ within processes controlled by academic experts (Gibbs et al, 2004).</a:t>
            </a:r>
          </a:p>
          <a:p>
            <a:endParaRPr lang="en-GB"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0066"/>
                </a:solidFill>
              </a:rPr>
              <a:t>Programme Learning outcomes should reflect what students should achieve </a:t>
            </a:r>
            <a:endParaRPr lang="en-GB" dirty="0">
              <a:solidFill>
                <a:srgbClr val="330066"/>
              </a:solidFill>
            </a:endParaRPr>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100" dirty="0" smtClean="0"/>
              <a:t>Making it clear to students what is expected of them;</a:t>
            </a:r>
            <a:endParaRPr lang="en-GB" sz="2100" dirty="0" smtClean="0"/>
          </a:p>
          <a:p>
            <a:pPr lvl="0"/>
            <a:r>
              <a:rPr lang="en-US" sz="2100" dirty="0" smtClean="0"/>
              <a:t>Making it clear to teachers what students are expected to learn in their own and other modules;</a:t>
            </a:r>
            <a:endParaRPr lang="en-GB" sz="2100" dirty="0" smtClean="0"/>
          </a:p>
          <a:p>
            <a:pPr lvl="0"/>
            <a:r>
              <a:rPr lang="en-US" sz="2100" dirty="0" smtClean="0"/>
              <a:t>Helping teachers to select the most appropriate teaching strategy for the intended learning outcomes e.g. lecture, seminar, tutorial, group work, discussion, student presentation, laboratory work;</a:t>
            </a:r>
            <a:endParaRPr lang="en-GB" sz="2100" dirty="0" smtClean="0"/>
          </a:p>
          <a:p>
            <a:pPr lvl="0"/>
            <a:r>
              <a:rPr lang="en-US" sz="2100" dirty="0" smtClean="0"/>
              <a:t>Helping teachers to select the most appropriate assessment style to assess the achievement of the learning outcomes, e.g. project, essay, performance assessment, multiple‐choice questions, exam;</a:t>
            </a:r>
            <a:endParaRPr lang="en-GB" sz="2100" dirty="0" smtClean="0"/>
          </a:p>
          <a:p>
            <a:pPr lvl="0"/>
            <a:r>
              <a:rPr lang="en-US" sz="2100" dirty="0" smtClean="0"/>
              <a:t>Having a focus on programme learning outcomes – staff therefore need time to collaborate;</a:t>
            </a:r>
            <a:endParaRPr lang="en-GB" sz="2100" dirty="0" smtClean="0"/>
          </a:p>
          <a:p>
            <a:pPr lvl="0"/>
            <a:r>
              <a:rPr lang="en-US" sz="2100" dirty="0" smtClean="0"/>
              <a:t>Are you confident that students being marked by different people or the same people at different times (inter &amp; intra-tutor reliability) will achieve equivalent marks?</a:t>
            </a:r>
            <a:endParaRPr lang="en-GB" sz="2100" dirty="0" smtClean="0"/>
          </a:p>
          <a:p>
            <a:endParaRPr lang="en-GB" sz="21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rot="60000">
            <a:off x="-265927" y="82850"/>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dirty="0" smtClean="0"/>
              <a:t>Collective oral reports, with minimal in-script comments;</a:t>
            </a:r>
          </a:p>
          <a:p>
            <a:r>
              <a:rPr lang="en-GB" dirty="0" smtClean="0"/>
              <a:t>Collective written reports, with minimal in-script comments;</a:t>
            </a:r>
          </a:p>
          <a:p>
            <a:r>
              <a:rPr lang="en-GB" dirty="0" smtClean="0"/>
              <a:t>Model answers with ‘exploded’ text;</a:t>
            </a:r>
          </a:p>
          <a:p>
            <a:r>
              <a:rPr lang="en-GB" dirty="0" smtClean="0"/>
              <a:t>Statement banks;</a:t>
            </a:r>
          </a:p>
          <a:p>
            <a:r>
              <a:rPr lang="en-GB" dirty="0" smtClean="0"/>
              <a:t>Various kinds of </a:t>
            </a:r>
            <a:r>
              <a:rPr lang="en-GB" dirty="0" smtClean="0"/>
              <a:t>computer-assisted </a:t>
            </a:r>
            <a:r>
              <a:rPr lang="en-GB" dirty="0" smtClean="0"/>
              <a:t>a</a:t>
            </a:r>
            <a:r>
              <a:rPr lang="en-GB" dirty="0" smtClean="0"/>
              <a:t>ssessment </a:t>
            </a:r>
            <a:r>
              <a:rPr lang="en-GB" dirty="0" smtClean="0"/>
              <a:t>to help with all of these approaches;</a:t>
            </a:r>
          </a:p>
          <a:p>
            <a:r>
              <a:rPr lang="en-GB" dirty="0" smtClean="0"/>
              <a:t>Assignment return sheets.</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38379"/>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Marked Improvement’ aims to improve assessment practice</a:t>
            </a:r>
            <a:endParaRPr lang="en-GB" dirty="0"/>
          </a:p>
        </p:txBody>
      </p:sp>
      <p:sp>
        <p:nvSpPr>
          <p:cNvPr id="3" name="Content Placeholder 2"/>
          <p:cNvSpPr>
            <a:spLocks noGrp="1"/>
          </p:cNvSpPr>
          <p:nvPr>
            <p:ph idx="1"/>
          </p:nvPr>
        </p:nvSpPr>
        <p:spPr/>
        <p:txBody>
          <a:bodyPr/>
          <a:lstStyle/>
          <a:p>
            <a:pPr marL="395288" lvl="2" indent="-342900" eaLnBrk="1" hangingPunct="1"/>
            <a:r>
              <a:rPr lang="en-GB" dirty="0" smtClean="0"/>
              <a:t>Stems from firm evidence that assessment is not </a:t>
            </a:r>
            <a:r>
              <a:rPr lang="ja-JP" altLang="en-GB" smtClean="0"/>
              <a:t>‘</a:t>
            </a:r>
            <a:r>
              <a:rPr lang="en-GB" altLang="ja-JP" dirty="0" smtClean="0"/>
              <a:t>fit for purpose</a:t>
            </a:r>
            <a:r>
              <a:rPr lang="ja-JP" altLang="en-GB" smtClean="0"/>
              <a:t>’ </a:t>
            </a:r>
            <a:r>
              <a:rPr lang="en-GB" altLang="ja-JP" dirty="0" smtClean="0"/>
              <a:t>(Race 2010, Brown, 2010);</a:t>
            </a:r>
          </a:p>
          <a:p>
            <a:pPr marL="395288" lvl="2" indent="-342900" eaLnBrk="1" hangingPunct="1"/>
            <a:r>
              <a:rPr lang="en-GB" dirty="0" smtClean="0"/>
              <a:t>Aims to take a radical approach, recognising that it is time for significant reappraisal of assessment policy and practice (</a:t>
            </a:r>
            <a:r>
              <a:rPr lang="en-GB" dirty="0" err="1" smtClean="0"/>
              <a:t>ASKe</a:t>
            </a:r>
            <a:r>
              <a:rPr lang="en-GB" dirty="0" smtClean="0"/>
              <a:t>, Weston Manor Manifesto);</a:t>
            </a:r>
          </a:p>
          <a:p>
            <a:pPr marL="395288" lvl="2" indent="-342900" eaLnBrk="1" hangingPunct="1"/>
            <a:r>
              <a:rPr lang="en-GB" dirty="0" smtClean="0"/>
              <a:t>Builds on expertise, </a:t>
            </a:r>
            <a:r>
              <a:rPr lang="en-GB" dirty="0" smtClean="0"/>
              <a:t>evidence, perspectives</a:t>
            </a:r>
            <a:r>
              <a:rPr lang="en-GB" dirty="0" smtClean="0"/>
              <a:t>, and previous work; </a:t>
            </a:r>
          </a:p>
          <a:p>
            <a:pPr marL="395288" lvl="2" indent="-342900" eaLnBrk="1" hangingPunct="1"/>
            <a:r>
              <a:rPr lang="en-GB" dirty="0" smtClean="0"/>
              <a:t>Takes an evidence-informed approach; </a:t>
            </a:r>
          </a:p>
          <a:p>
            <a:pPr marL="395288" lvl="2" indent="-342900" eaLnBrk="1" hangingPunct="1"/>
            <a:r>
              <a:rPr lang="en-GB" dirty="0" smtClean="0"/>
              <a:t>Encourages for assessment to be seen as an integral part of the learning experience</a:t>
            </a:r>
            <a:r>
              <a:rPr lang="en-GB" dirty="0" smtClean="0"/>
              <a:t>. </a:t>
            </a:r>
            <a:endParaRPr lang="en-GB" dirty="0" smtClean="0"/>
          </a:p>
          <a:p>
            <a:r>
              <a:rPr lang="en-GB" sz="1800" dirty="0" smtClean="0"/>
              <a:t>The work aligns with the expectations of the new B6 section of the QAA code of practice, JISC initiatives and other current developments;</a:t>
            </a:r>
          </a:p>
          <a:p>
            <a:r>
              <a:rPr lang="en-GB" sz="1800" dirty="0" smtClean="0"/>
              <a:t>Together we are seeking to make assessment contribute to student achievement, engagement and retention by being fit-for-purpose and fully integrated into the learning </a:t>
            </a:r>
            <a:r>
              <a:rPr lang="en-GB" sz="1800" dirty="0" smtClean="0"/>
              <a:t>process.</a:t>
            </a:r>
            <a:endParaRPr lang="en-GB"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a:t>
            </a:r>
            <a:r>
              <a:rPr lang="en-GB" dirty="0" smtClean="0"/>
              <a:t>is the </a:t>
            </a:r>
            <a:r>
              <a:rPr lang="en-GB" dirty="0" smtClean="0"/>
              <a:t>most time-consuming aspect of assessment: we need to explore ways of giving feedback effectively and efficiently;</a:t>
            </a:r>
          </a:p>
          <a:p>
            <a:r>
              <a:rPr lang="en-GB" dirty="0" smtClean="0"/>
              <a:t>Consider how </a:t>
            </a:r>
            <a:r>
              <a:rPr lang="en-GB" dirty="0" smtClean="0"/>
              <a:t>computer-supported </a:t>
            </a:r>
            <a:r>
              <a:rPr lang="en-GB" dirty="0" smtClean="0"/>
              <a:t>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 thereby making a marked improvement.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p:spPr>
        <p:txBody>
          <a:bodyPr/>
          <a:lstStyle/>
          <a:p>
            <a:r>
              <a:rPr lang="en-GB" dirty="0" smtClean="0"/>
              <a:t>After the tea </a:t>
            </a:r>
            <a:r>
              <a:rPr lang="en-GB" dirty="0" smtClean="0"/>
              <a:t>break: </a:t>
            </a:r>
            <a:endParaRPr lang="en-GB" dirty="0"/>
          </a:p>
        </p:txBody>
      </p:sp>
      <p:sp>
        <p:nvSpPr>
          <p:cNvPr id="3" name="Content Placeholder 2"/>
          <p:cNvSpPr>
            <a:spLocks noGrp="1"/>
          </p:cNvSpPr>
          <p:nvPr>
            <p:ph idx="1"/>
          </p:nvPr>
        </p:nvSpPr>
        <p:spPr/>
        <p:txBody>
          <a:bodyPr/>
          <a:lstStyle/>
          <a:p>
            <a:r>
              <a:rPr lang="en-GB" dirty="0" smtClean="0"/>
              <a:t>What </a:t>
            </a:r>
            <a:r>
              <a:rPr lang="en-GB" dirty="0" smtClean="0"/>
              <a:t>are the </a:t>
            </a:r>
            <a:r>
              <a:rPr lang="en-GB" dirty="0" smtClean="0"/>
              <a:t>key interventions you need to build </a:t>
            </a:r>
            <a:r>
              <a:rPr lang="en-GB" dirty="0" smtClean="0"/>
              <a:t>into your </a:t>
            </a:r>
            <a:r>
              <a:rPr lang="en-GB" dirty="0" smtClean="0"/>
              <a:t>development programmes?</a:t>
            </a:r>
          </a:p>
          <a:p>
            <a:r>
              <a:rPr lang="en-GB" dirty="0" smtClean="0"/>
              <a:t>How can you involve students further in a dialogue about assessment?</a:t>
            </a:r>
          </a:p>
          <a:p>
            <a:pPr>
              <a:buNone/>
            </a:pPr>
            <a:endParaRPr lang="en-GB" dirty="0" smtClean="0"/>
          </a:p>
          <a:p>
            <a:pPr>
              <a:buNone/>
            </a:pPr>
            <a:r>
              <a:rPr lang="en-GB" dirty="0" smtClean="0"/>
              <a:t>Using </a:t>
            </a:r>
            <a:r>
              <a:rPr lang="en-GB" dirty="0" smtClean="0"/>
              <a:t>the sample programme assessment strategy, can you identify:</a:t>
            </a:r>
          </a:p>
          <a:p>
            <a:r>
              <a:rPr lang="en-GB" dirty="0" smtClean="0"/>
              <a:t>Priorities for change?</a:t>
            </a:r>
          </a:p>
          <a:p>
            <a:r>
              <a:rPr lang="en-GB" dirty="0" smtClean="0"/>
              <a:t>Goals for the short, medium and long term?</a:t>
            </a:r>
          </a:p>
          <a:p>
            <a:r>
              <a:rPr lang="en-GB" dirty="0" smtClean="0"/>
              <a:t>What further information and resources </a:t>
            </a:r>
            <a:r>
              <a:rPr lang="en-GB" dirty="0" smtClean="0"/>
              <a:t>you </a:t>
            </a:r>
            <a:r>
              <a:rPr lang="en-GB" dirty="0" smtClean="0"/>
              <a:t>require to improve your </a:t>
            </a:r>
            <a:r>
              <a:rPr lang="en-GB" dirty="0" smtClean="0"/>
              <a:t>assessment? </a:t>
            </a:r>
            <a:endParaRPr lang="en-GB" dirty="0" smtClean="0"/>
          </a:p>
          <a:p>
            <a:pPr>
              <a:buNone/>
            </a:pP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None/>
              <a:defRPr/>
            </a:pPr>
            <a:r>
              <a:rPr lang="en-GB" sz="1600" dirty="0" err="1" smtClean="0"/>
              <a:t>ASKe</a:t>
            </a:r>
            <a:r>
              <a:rPr lang="en-GB" sz="1600" dirty="0" smtClean="0"/>
              <a:t> Weston Manor manifesto </a:t>
            </a:r>
            <a:r>
              <a:rPr lang="en-GB" sz="1600" dirty="0" smtClean="0">
                <a:hlinkClick r:id="rId3"/>
              </a:rPr>
              <a:t>http://www.brookes.ac.uk/aske/Manifesto/</a:t>
            </a:r>
            <a:r>
              <a:rPr lang="en-GB" sz="1600" dirty="0" smtClean="0"/>
              <a:t> (accessed April 2012)</a:t>
            </a:r>
          </a:p>
          <a:p>
            <a:pPr marL="609600" indent="-609600" eaLnBrk="1" hangingPunct="1">
              <a:buFont typeface="Wingdings" pitchFamily="2" charset="2"/>
              <a:buNone/>
              <a:defRPr/>
            </a:pPr>
            <a:r>
              <a:rPr lang="en-GB" sz="1600" dirty="0" smtClean="0"/>
              <a:t>Assessment Reform Group (1999) </a:t>
            </a:r>
            <a:r>
              <a:rPr lang="en-GB" sz="1600" i="1" dirty="0" smtClean="0"/>
              <a:t>Assessment for Learning : Beyond the black box, </a:t>
            </a:r>
            <a:r>
              <a:rPr lang="en-GB" sz="1600" dirty="0" smtClean="0"/>
              <a:t>Cambridge UK, University of Cambridge School of Education.</a:t>
            </a:r>
            <a:r>
              <a:rPr lang="en-GB" sz="1600" dirty="0" smtClean="0">
                <a:cs typeface="Times New Roman" pitchFamily="18" charset="0"/>
              </a:rPr>
              <a:t> </a:t>
            </a:r>
          </a:p>
          <a:p>
            <a:pPr marL="609600" indent="-609600" eaLnBrk="1" hangingPunct="1">
              <a:buFont typeface="Wingdings" pitchFamily="2" charset="2"/>
              <a:buNone/>
              <a:defRPr/>
            </a:pPr>
            <a:r>
              <a:rPr lang="en-GB" sz="1600" dirty="0" smtClean="0">
                <a:cs typeface="Times New Roman" pitchFamily="18" charset="0"/>
              </a:rPr>
              <a:t>Biggs, J. and Tang, C. (2007) </a:t>
            </a:r>
            <a:r>
              <a:rPr lang="en-GB" sz="1600" i="1" dirty="0" smtClean="0">
                <a:cs typeface="Times New Roman" pitchFamily="18" charset="0"/>
              </a:rPr>
              <a:t>Teaching for Quality Learning at University, </a:t>
            </a:r>
            <a:r>
              <a:rPr lang="en-GB" sz="1600" dirty="0" smtClean="0">
                <a:cs typeface="Times New Roman" pitchFamily="18" charset="0"/>
              </a:rPr>
              <a:t>Maidenhead: Open University Press.</a:t>
            </a:r>
          </a:p>
          <a:p>
            <a:pPr marL="609600" indent="-609600" eaLnBrk="1" hangingPunct="1">
              <a:buNone/>
              <a:defRPr/>
            </a:pPr>
            <a:r>
              <a:rPr lang="en-GB" sz="1600" dirty="0" err="1" smtClean="0"/>
              <a:t>Bloxham</a:t>
            </a:r>
            <a:r>
              <a:rPr lang="en-GB" sz="1600" dirty="0" smtClean="0"/>
              <a:t>, </a:t>
            </a:r>
            <a:r>
              <a:rPr lang="en-GB" sz="1600" dirty="0" smtClean="0"/>
              <a:t>S. Marking </a:t>
            </a:r>
            <a:r>
              <a:rPr lang="en-GB" sz="1600" dirty="0" smtClean="0"/>
              <a:t>and moderation in the UK: false assumptions and wasted </a:t>
            </a:r>
            <a:r>
              <a:rPr lang="en-GB" sz="1600" dirty="0" smtClean="0"/>
              <a:t>resources</a:t>
            </a:r>
            <a:r>
              <a:rPr lang="en-GB" sz="1600" dirty="0" smtClean="0"/>
              <a:t>,</a:t>
            </a:r>
            <a:r>
              <a:rPr lang="en-GB" sz="1600" dirty="0" smtClean="0"/>
              <a:t> </a:t>
            </a:r>
            <a:r>
              <a:rPr lang="en-GB" sz="1600" i="1" dirty="0" smtClean="0"/>
              <a:t>Assessment &amp; Evaluation in Higher Education</a:t>
            </a:r>
            <a:r>
              <a:rPr lang="en-GB" sz="1600" dirty="0" smtClean="0"/>
              <a:t> 34.2 (2009): 209-220.</a:t>
            </a:r>
          </a:p>
          <a:p>
            <a:pPr marL="609600" indent="-609600" eaLnBrk="1" hangingPunct="1">
              <a:buFont typeface="Wingdings" pitchFamily="2" charset="2"/>
              <a:buNone/>
              <a:defRPr/>
            </a:pPr>
            <a:r>
              <a:rPr lang="en-GB" sz="1600" dirty="0" err="1" smtClean="0">
                <a:cs typeface="Times New Roman" pitchFamily="18" charset="0"/>
              </a:rPr>
              <a:t>Bloxham</a:t>
            </a:r>
            <a:r>
              <a:rPr lang="en-GB" sz="1600" dirty="0" smtClean="0">
                <a:cs typeface="Times New Roman" pitchFamily="18" charset="0"/>
              </a:rPr>
              <a:t>, S. and Boyd, P. (2007) </a:t>
            </a:r>
            <a:r>
              <a:rPr lang="en-GB" sz="1600" i="1" dirty="0" smtClean="0">
                <a:cs typeface="Times New Roman" pitchFamily="18" charset="0"/>
              </a:rPr>
              <a:t>Developing effective assessment in higher education: a practical guide</a:t>
            </a:r>
            <a:r>
              <a:rPr lang="en-GB" sz="1600" dirty="0" smtClean="0">
                <a:cs typeface="Times New Roman" pitchFamily="18" charset="0"/>
              </a:rPr>
              <a:t>, Maidenhead, Open University Press.</a:t>
            </a:r>
          </a:p>
          <a:p>
            <a:pPr marL="609600" indent="-609600" eaLnBrk="1" hangingPunct="1">
              <a:buFont typeface="Wingdings" pitchFamily="2" charset="2"/>
              <a:buNone/>
              <a:defRPr/>
            </a:pPr>
            <a:r>
              <a:rPr lang="en-GB" sz="1600" dirty="0" smtClean="0">
                <a:cs typeface="Times New Roman" pitchFamily="18" charset="0"/>
              </a:rPr>
              <a:t>Brown, S. Rust, C. &amp; Gibbs, G. (1994) </a:t>
            </a:r>
            <a:r>
              <a:rPr lang="en-GB" sz="1600" i="1" dirty="0" smtClean="0">
                <a:cs typeface="Times New Roman" pitchFamily="18" charset="0"/>
              </a:rPr>
              <a:t>Strategies for Diversifying Assessment,</a:t>
            </a:r>
            <a:r>
              <a:rPr lang="en-GB" sz="1600" dirty="0" smtClean="0">
                <a:cs typeface="Times New Roman" pitchFamily="18" charset="0"/>
              </a:rPr>
              <a:t> Oxford: Oxford Centre for Staff Development. </a:t>
            </a:r>
          </a:p>
          <a:p>
            <a:pPr marL="609600" indent="-609600" eaLnBrk="1" hangingPunct="1">
              <a:buFont typeface="Wingdings" pitchFamily="2" charset="2"/>
              <a:buNone/>
              <a:defRPr/>
            </a:pPr>
            <a:r>
              <a:rPr lang="en-GB" sz="1600" dirty="0" smtClean="0"/>
              <a:t>Boud, D. (1995) </a:t>
            </a:r>
            <a:r>
              <a:rPr lang="en-GB" sz="1600" i="1" dirty="0" smtClean="0"/>
              <a:t>Enhancing learning through self-assessment,</a:t>
            </a:r>
            <a:r>
              <a:rPr lang="en-GB" sz="1600" dirty="0" smtClean="0"/>
              <a:t> London: </a:t>
            </a:r>
            <a:r>
              <a:rPr lang="en-GB" sz="1600" dirty="0" err="1" smtClean="0"/>
              <a:t>Routledge</a:t>
            </a:r>
            <a:r>
              <a:rPr lang="en-GB" sz="1600" dirty="0" smtClean="0"/>
              <a:t>.</a:t>
            </a:r>
          </a:p>
          <a:p>
            <a:pPr marL="609600" indent="-609600" eaLnBrk="1" hangingPunct="1">
              <a:buNone/>
              <a:defRPr/>
            </a:pPr>
            <a:r>
              <a:rPr lang="en-GB" sz="1600" dirty="0" smtClean="0"/>
              <a:t>Brown, S. (2011) 	</a:t>
            </a:r>
            <a:r>
              <a:rPr lang="en-GB" sz="1600" i="1" dirty="0" smtClean="0"/>
              <a:t>First class: how assessment can enhance student learning </a:t>
            </a:r>
            <a:r>
              <a:rPr lang="en-GB" sz="1600" dirty="0" smtClean="0"/>
              <a:t>in </a:t>
            </a:r>
            <a:r>
              <a:rPr lang="en-GB" sz="1600" i="1" dirty="0" smtClean="0"/>
              <a:t>Blue Skies: new thinking about the future of higher education, </a:t>
            </a:r>
            <a:r>
              <a:rPr lang="en-GB" sz="1600" dirty="0" smtClean="0"/>
              <a:t>London: Pearson</a:t>
            </a:r>
            <a:r>
              <a:rPr lang="en-GB" sz="1600" dirty="0" smtClean="0"/>
              <a:t>.</a:t>
            </a:r>
            <a:endParaRPr lang="en-GB" sz="1600" dirty="0" smtClean="0"/>
          </a:p>
          <a:p>
            <a:pPr marL="609600" indent="-609600" eaLnBrk="1" hangingPunct="1">
              <a:buFont typeface="Wingdings" pitchFamily="2" charset="2"/>
              <a:buNone/>
              <a:defRPr/>
            </a:pPr>
            <a:r>
              <a:rPr lang="en-GB" sz="1600" dirty="0" smtClean="0"/>
              <a:t>Brown, S. and </a:t>
            </a:r>
            <a:r>
              <a:rPr lang="en-GB" sz="1600" dirty="0" err="1" smtClean="0"/>
              <a:t>Glasner</a:t>
            </a:r>
            <a:r>
              <a:rPr lang="en-GB" sz="1600" dirty="0" smtClean="0"/>
              <a:t>, A. (eds.) (1999) </a:t>
            </a:r>
            <a:r>
              <a:rPr lang="en-GB" sz="1600" i="1" dirty="0" smtClean="0"/>
              <a:t>Assessment Matters in Higher Education, Choosing and Using Diverse Approaches</a:t>
            </a:r>
            <a:r>
              <a:rPr lang="en-GB" sz="1600" dirty="0" smtClean="0"/>
              <a:t>, Maidenhead: Open University Press.</a:t>
            </a:r>
          </a:p>
          <a:p>
            <a:pPr marL="609600" indent="-609600" eaLnBrk="1" hangingPunct="1">
              <a:buFont typeface="Wingdings" pitchFamily="2" charset="2"/>
              <a:buNone/>
              <a:defRPr/>
            </a:pPr>
            <a:r>
              <a:rPr lang="en-GB" sz="1600" dirty="0" smtClean="0"/>
              <a:t>Brown, S. and Knight, P. (1994) </a:t>
            </a:r>
            <a:r>
              <a:rPr lang="en-GB" sz="1600" i="1" dirty="0" smtClean="0"/>
              <a:t>Assessing Learners in Higher Education</a:t>
            </a:r>
            <a:r>
              <a:rPr lang="en-GB" sz="1600" dirty="0" smtClean="0"/>
              <a:t>, London: Kogan Page.</a:t>
            </a:r>
            <a:endParaRPr lang="en-US" sz="16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179512" y="981075"/>
            <a:ext cx="8712967"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1600" dirty="0" smtClean="0"/>
              <a:t>Brown, S. and Race, P. (2012) </a:t>
            </a:r>
            <a:r>
              <a:rPr lang="en-GB" sz="1600" i="1" dirty="0" smtClean="0"/>
              <a:t>Using effective assessment to promote learning </a:t>
            </a:r>
            <a:r>
              <a:rPr lang="en-GB" sz="1600" dirty="0" smtClean="0"/>
              <a:t>in Hunt, L. and Chambers, D. (2012) </a:t>
            </a:r>
            <a:r>
              <a:rPr lang="en-GB" sz="1600" i="1" dirty="0" smtClean="0"/>
              <a:t>University Teaching in Focus, Victoria, Australia, Acer Press, pp.74-91</a:t>
            </a:r>
            <a:endParaRPr lang="en-GB" sz="1600" dirty="0" smtClean="0"/>
          </a:p>
          <a:p>
            <a:pPr eaLnBrk="1" hangingPunct="1">
              <a:buFont typeface="Wingdings" pitchFamily="2" charset="2"/>
              <a:buNone/>
              <a:defRPr/>
            </a:pPr>
            <a:r>
              <a:rPr lang="en-US" sz="1600" dirty="0" smtClean="0"/>
              <a:t>Carless</a:t>
            </a:r>
            <a:r>
              <a:rPr lang="en-US" sz="1600" dirty="0" smtClean="0"/>
              <a:t>, D., Joughin, G., </a:t>
            </a:r>
            <a:r>
              <a:rPr lang="en-US" sz="1600" dirty="0" err="1" smtClean="0"/>
              <a:t>Ngar</a:t>
            </a:r>
            <a:r>
              <a:rPr lang="en-US" sz="1600" dirty="0" smtClean="0"/>
              <a:t>-Fun Liu </a:t>
            </a:r>
            <a:r>
              <a:rPr lang="en-US" sz="1600" i="1" dirty="0" smtClean="0"/>
              <a:t>et al</a:t>
            </a:r>
            <a:r>
              <a:rPr lang="en-US" sz="1600" dirty="0" smtClean="0"/>
              <a:t> (2006) </a:t>
            </a:r>
            <a:r>
              <a:rPr lang="en-US" sz="1600" i="1" dirty="0" smtClean="0"/>
              <a:t>How Assessment supports learning: Learning orientated assessment in action </a:t>
            </a:r>
            <a:r>
              <a:rPr lang="en-US" sz="1600" dirty="0" smtClean="0"/>
              <a:t>Hong Kong: Hong Kong University Press.</a:t>
            </a:r>
          </a:p>
          <a:p>
            <a:pPr eaLnBrk="1" hangingPunct="1">
              <a:buFont typeface="Wingdings" pitchFamily="2" charset="2"/>
              <a:buNone/>
              <a:defRPr/>
            </a:pPr>
            <a:r>
              <a:rPr lang="en-GB" sz="1600" dirty="0" smtClean="0"/>
              <a:t>Carroll, J. and Ryan, J. (2005) </a:t>
            </a:r>
            <a:r>
              <a:rPr lang="en-GB" sz="1600" i="1" dirty="0" smtClean="0"/>
              <a:t>Teaching International students: improving learning for all. </a:t>
            </a:r>
            <a:r>
              <a:rPr lang="en-GB" sz="1600" dirty="0" smtClean="0"/>
              <a:t>London: Routledge SEDA series.</a:t>
            </a:r>
          </a:p>
          <a:p>
            <a:pPr eaLnBrk="1" hangingPunct="1">
              <a:buNone/>
              <a:defRPr/>
            </a:pPr>
            <a:r>
              <a:rPr lang="en-GB" sz="1600" dirty="0" err="1" smtClean="0"/>
              <a:t>Crosling</a:t>
            </a:r>
            <a:r>
              <a:rPr lang="en-GB" sz="1600" dirty="0" smtClean="0"/>
              <a:t>, G., Thomas, L. and </a:t>
            </a:r>
            <a:r>
              <a:rPr lang="en-GB" sz="1600" dirty="0" err="1" smtClean="0"/>
              <a:t>Heagney</a:t>
            </a:r>
            <a:r>
              <a:rPr lang="en-GB" sz="1600" dirty="0" smtClean="0"/>
              <a:t>, M. (2008) </a:t>
            </a:r>
            <a:r>
              <a:rPr lang="en-GB" sz="1600" i="1" dirty="0" smtClean="0"/>
              <a:t>Improving student retention in Higher Education,</a:t>
            </a:r>
            <a:r>
              <a:rPr lang="en-GB" sz="1600" dirty="0" smtClean="0"/>
              <a:t> London and New York: Routledge </a:t>
            </a:r>
          </a:p>
          <a:p>
            <a:pPr marL="609600" indent="-609600" eaLnBrk="1" hangingPunct="1">
              <a:buFont typeface="Wingdings" pitchFamily="2" charset="2"/>
              <a:buNone/>
              <a:defRPr/>
            </a:pPr>
            <a:r>
              <a:rPr lang="en-GB" sz="1600" dirty="0" smtClean="0"/>
              <a:t>Crooks, T. (1988) </a:t>
            </a:r>
            <a:r>
              <a:rPr lang="en-GB" sz="1600" i="1" dirty="0" smtClean="0"/>
              <a:t>Assessing student performance, </a:t>
            </a:r>
            <a:r>
              <a:rPr lang="en-GB" sz="1600" dirty="0" smtClean="0"/>
              <a:t>HERDSA Green Guide No 8 HERDSA (reprinted 1994).</a:t>
            </a:r>
          </a:p>
          <a:p>
            <a:pPr marL="609600" indent="-609600" eaLnBrk="1" hangingPunct="1">
              <a:buFont typeface="Wingdings" pitchFamily="2" charset="2"/>
              <a:buNone/>
              <a:defRPr/>
            </a:pPr>
            <a:r>
              <a:rPr lang="en-GB" sz="1600" dirty="0" err="1" smtClean="0"/>
              <a:t>Falchikov</a:t>
            </a:r>
            <a:r>
              <a:rPr lang="en-GB" sz="1600" dirty="0" smtClean="0"/>
              <a:t>, N. (2004) </a:t>
            </a:r>
            <a:r>
              <a:rPr lang="en-GB" sz="1600" i="1" dirty="0" smtClean="0"/>
              <a:t>Improving Assessment through Student Involvement: Practical Solutions for Aiding Learning in Higher and Further Education,</a:t>
            </a:r>
            <a:r>
              <a:rPr lang="en-GB" sz="1600" dirty="0" smtClean="0"/>
              <a:t> London: Routledge.</a:t>
            </a:r>
          </a:p>
          <a:p>
            <a:pPr marL="609600" indent="-609600" eaLnBrk="1" hangingPunct="1">
              <a:buFont typeface="Wingdings" pitchFamily="2" charset="2"/>
              <a:buNone/>
              <a:defRPr/>
            </a:pPr>
            <a:r>
              <a:rPr lang="en-GB" sz="1600" dirty="0" smtClean="0"/>
              <a:t>Gibbs, G. (1999) </a:t>
            </a:r>
            <a:r>
              <a:rPr lang="en-GB" sz="1600" i="1" dirty="0" smtClean="0"/>
              <a:t>Using assessment strategically to change the way students learn</a:t>
            </a:r>
            <a:r>
              <a:rPr lang="en-GB" sz="1600" dirty="0" smtClean="0"/>
              <a:t>, in Brown S. &amp; </a:t>
            </a:r>
            <a:r>
              <a:rPr lang="en-GB" sz="1600" dirty="0" err="1" smtClean="0"/>
              <a:t>Glasner</a:t>
            </a:r>
            <a:r>
              <a:rPr lang="en-GB" sz="1600" dirty="0" smtClean="0"/>
              <a:t>, A. (eds.), </a:t>
            </a:r>
            <a:r>
              <a:rPr lang="en-GB" sz="1600" i="1" dirty="0" smtClean="0"/>
              <a:t>Assessment Matters in Higher Education: Choosing and Using Diverse Approaches, </a:t>
            </a:r>
            <a:r>
              <a:rPr lang="en-GB" sz="1600" dirty="0" smtClean="0"/>
              <a:t>Maidenhead: SRHE/Open University Press.</a:t>
            </a:r>
          </a:p>
          <a:p>
            <a:pPr marL="609600" indent="-609600" eaLnBrk="1" hangingPunct="1">
              <a:buNone/>
              <a:defRPr/>
            </a:pPr>
            <a:r>
              <a:rPr lang="en-GB" sz="1600" dirty="0" err="1" smtClean="0"/>
              <a:t>Havnes</a:t>
            </a:r>
            <a:r>
              <a:rPr lang="en-GB" sz="1600" dirty="0" smtClean="0"/>
              <a:t>, A. (2007), ‘What can feedback practices tell us about variation in grading across fields?’ Presented at the </a:t>
            </a:r>
            <a:r>
              <a:rPr lang="en-GB" sz="1600" dirty="0" err="1" smtClean="0"/>
              <a:t>ASKe</a:t>
            </a:r>
            <a:r>
              <a:rPr lang="en-GB" sz="1600" dirty="0" smtClean="0"/>
              <a:t> Seminar Series, Oxford Brookes University, 19th September.</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600" dirty="0" smtClean="0"/>
              <a:t>Higher Education Academy (2012) </a:t>
            </a:r>
            <a:r>
              <a:rPr lang="en-GB" sz="1600" i="1" dirty="0" smtClean="0"/>
              <a:t>A marked improvement; transforming assessment in higher education</a:t>
            </a:r>
            <a:r>
              <a:rPr lang="en-GB" sz="1600" dirty="0" smtClean="0"/>
              <a:t>, York: HEA.</a:t>
            </a:r>
          </a:p>
          <a:p>
            <a:pPr marL="609600" indent="-609600" eaLnBrk="1" hangingPunct="1">
              <a:buFont typeface="Wingdings" pitchFamily="2" charset="2"/>
              <a:buNone/>
              <a:defRPr/>
            </a:pPr>
            <a:r>
              <a:rPr lang="en-GB" sz="1600" dirty="0" smtClean="0"/>
              <a:t>Knight</a:t>
            </a:r>
            <a:r>
              <a:rPr lang="en-GB" sz="1600" dirty="0" smtClean="0"/>
              <a:t>, P. and </a:t>
            </a:r>
            <a:r>
              <a:rPr lang="en-GB" sz="1600" dirty="0" err="1" smtClean="0"/>
              <a:t>Yorke</a:t>
            </a:r>
            <a:r>
              <a:rPr lang="en-GB" sz="1600" dirty="0" smtClean="0"/>
              <a:t>, M. (2003) </a:t>
            </a:r>
            <a:r>
              <a:rPr lang="en-GB" sz="1600" i="1" dirty="0" smtClean="0"/>
              <a:t>Assessment, learning and employability</a:t>
            </a:r>
            <a:r>
              <a:rPr lang="en-GB" sz="1600" dirty="0" smtClean="0"/>
              <a:t> Maidenhead, UK: SRHE/Open University Press.</a:t>
            </a:r>
          </a:p>
          <a:p>
            <a:pPr eaLnBrk="1" hangingPunct="1">
              <a:buFont typeface="Wingdings" pitchFamily="2" charset="2"/>
              <a:buNone/>
              <a:defRPr/>
            </a:pPr>
            <a:r>
              <a:rPr lang="en-GB" sz="1600" dirty="0" err="1" smtClean="0"/>
              <a:t>Mentkowski</a:t>
            </a:r>
            <a:r>
              <a:rPr lang="en-GB" sz="1600" dirty="0" smtClean="0"/>
              <a:t>, M. and associates (2000) p.82 </a:t>
            </a:r>
            <a:r>
              <a:rPr lang="en-GB" sz="1600" i="1" dirty="0" smtClean="0"/>
              <a:t>Learning that lasts: integrating learning development and performance in college and beyond,</a:t>
            </a:r>
            <a:r>
              <a:rPr lang="en-GB" sz="1600" dirty="0" smtClean="0"/>
              <a:t> San Francisco: </a:t>
            </a:r>
            <a:r>
              <a:rPr lang="en-GB" sz="1600" dirty="0" err="1" smtClean="0"/>
              <a:t>Jossey</a:t>
            </a:r>
            <a:r>
              <a:rPr lang="en-GB" sz="1600" dirty="0" smtClean="0"/>
              <a:t>-Bass.</a:t>
            </a:r>
          </a:p>
          <a:p>
            <a:pPr eaLnBrk="1" hangingPunct="1">
              <a:buFont typeface="Wingdings" pitchFamily="2" charset="2"/>
              <a:buNone/>
              <a:defRPr/>
            </a:pPr>
            <a:r>
              <a:rPr lang="en-GB" sz="1600" dirty="0" smtClean="0"/>
              <a:t>McDowell, L. and Brown, S. (1998) </a:t>
            </a:r>
            <a:r>
              <a:rPr lang="en-GB" sz="1600" i="1" dirty="0" smtClean="0"/>
              <a:t>Assessing students: cheating and plagiarism</a:t>
            </a:r>
            <a:r>
              <a:rPr lang="en-GB" sz="1600" dirty="0" smtClean="0"/>
              <a:t>, Newcastle: Red Guide 10/11 University of Northumbria.</a:t>
            </a:r>
            <a:endParaRPr lang="en-US" sz="1600" dirty="0" smtClean="0"/>
          </a:p>
          <a:p>
            <a:pPr eaLnBrk="1" hangingPunct="1">
              <a:buFont typeface="Wingdings" pitchFamily="2" charset="2"/>
              <a:buNone/>
              <a:defRPr/>
            </a:pPr>
            <a:r>
              <a:rPr lang="en-GB" sz="1600" dirty="0" err="1" smtClean="0"/>
              <a:t>Nicol</a:t>
            </a:r>
            <a:r>
              <a:rPr lang="en-GB" sz="1600" dirty="0" smtClean="0"/>
              <a:t>, D. J. and Macfarlane-Dick, D. (2006) Formative assessment and self-regulated learning: A model and seven principles of good feedback practice, </a:t>
            </a:r>
            <a:r>
              <a:rPr lang="en-GB" sz="1600" i="1" dirty="0" smtClean="0"/>
              <a:t>Studies in Higher Education </a:t>
            </a:r>
            <a:r>
              <a:rPr lang="en-GB" sz="1600" i="1" dirty="0" err="1" smtClean="0"/>
              <a:t>Vol</a:t>
            </a:r>
            <a:r>
              <a:rPr lang="en-GB" sz="1600" i="1" dirty="0" smtClean="0"/>
              <a:t> 31(2), 199-218.</a:t>
            </a:r>
          </a:p>
          <a:p>
            <a:pPr>
              <a:buNone/>
            </a:pPr>
            <a:r>
              <a:rPr lang="en-GB" sz="1600" dirty="0" err="1" smtClean="0"/>
              <a:t>Newstead</a:t>
            </a:r>
            <a:r>
              <a:rPr lang="en-GB" sz="1600" dirty="0" smtClean="0"/>
              <a:t>, S. E. and Dennis, I. (1994), ‘Examiners examined: the reality of exam marking in psychology’, </a:t>
            </a:r>
            <a:r>
              <a:rPr lang="en-GB" sz="1600" i="1" dirty="0" smtClean="0"/>
              <a:t>The Psychologist</a:t>
            </a:r>
            <a:r>
              <a:rPr lang="en-GB" sz="1600" dirty="0" smtClean="0"/>
              <a:t>, 7, pp. 216-19.</a:t>
            </a:r>
          </a:p>
          <a:p>
            <a:pPr eaLnBrk="1" hangingPunct="1">
              <a:buNone/>
              <a:defRPr/>
            </a:pPr>
            <a:r>
              <a:rPr lang="en-GB" sz="1600" dirty="0" smtClean="0"/>
              <a:t>O’Donovan, B., Price, M. and Rust, C. (2004), ‘Know what I mean? Enhancing student understanding of assessment standards and criteria’, </a:t>
            </a:r>
            <a:r>
              <a:rPr lang="en-GB" sz="1600" i="1" dirty="0" smtClean="0"/>
              <a:t>Teaching in Higher Education</a:t>
            </a:r>
            <a:r>
              <a:rPr lang="en-GB" sz="1600" dirty="0" smtClean="0"/>
              <a:t>, 9, pp. 325-335.</a:t>
            </a:r>
          </a:p>
          <a:p>
            <a:pPr eaLnBrk="1" hangingPunct="1">
              <a:buNone/>
              <a:defRPr/>
            </a:pPr>
            <a:r>
              <a:rPr lang="en-GB" sz="1600" dirty="0" smtClean="0"/>
              <a:t>PASS project Bradford </a:t>
            </a:r>
            <a:r>
              <a:rPr lang="en-GB" sz="1600" dirty="0" smtClean="0">
                <a:hlinkClick r:id="rId3"/>
              </a:rPr>
              <a:t>http://www.pass.brad.ac.uk/</a:t>
            </a:r>
            <a:r>
              <a:rPr lang="en-GB" sz="1600" dirty="0" smtClean="0"/>
              <a:t> Accessed November 2013</a:t>
            </a:r>
          </a:p>
          <a:p>
            <a:pPr eaLnBrk="1" hangingPunct="1">
              <a:buNone/>
              <a:defRPr/>
            </a:pPr>
            <a:r>
              <a:rPr lang="en-GB" sz="1600" dirty="0" smtClean="0"/>
              <a:t>Pickford, R. and Brown, S. (2006) </a:t>
            </a:r>
            <a:r>
              <a:rPr lang="en-GB" sz="1600" i="1" dirty="0" smtClean="0"/>
              <a:t>Assessing skills and practice,</a:t>
            </a:r>
            <a:r>
              <a:rPr lang="en-GB" sz="16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600" dirty="0" smtClean="0"/>
              <a:t>Race, P. (2001) </a:t>
            </a:r>
            <a:r>
              <a:rPr lang="en-GB" sz="1600" i="1" dirty="0" smtClean="0"/>
              <a:t>A Briefing on Self, Peer &amp; Group Assessment,</a:t>
            </a:r>
            <a:r>
              <a:rPr lang="en-GB" sz="1600" dirty="0" smtClean="0"/>
              <a:t> in LTSN Generic Centre Assessment Series No 9, LTSN York.</a:t>
            </a:r>
          </a:p>
          <a:p>
            <a:pPr eaLnBrk="1" hangingPunct="1">
              <a:buFont typeface="Wingdings" pitchFamily="2" charset="2"/>
              <a:buNone/>
            </a:pPr>
            <a:r>
              <a:rPr lang="en-GB" sz="1600" dirty="0" smtClean="0"/>
              <a:t>Race P. (2007) </a:t>
            </a:r>
            <a:r>
              <a:rPr lang="en-GB" sz="1600" i="1" dirty="0" smtClean="0"/>
              <a:t>The lecturer’s toolkit (3rd edition),</a:t>
            </a:r>
            <a:r>
              <a:rPr lang="en-GB" sz="1600" dirty="0" smtClean="0"/>
              <a:t> London: Routledge.</a:t>
            </a:r>
          </a:p>
          <a:p>
            <a:pPr eaLnBrk="1" hangingPunct="1">
              <a:buFont typeface="Wingdings" pitchFamily="2" charset="2"/>
              <a:buNone/>
            </a:pPr>
            <a:r>
              <a:rPr lang="en-GB" sz="1600" dirty="0" smtClean="0"/>
              <a:t>Rust, C., Price, M. and O’Donovan, B. (2003) Improving students’ learning by developing their understanding of assessment criteria and processes</a:t>
            </a:r>
            <a:r>
              <a:rPr lang="en-GB" sz="1600" i="1" dirty="0" smtClean="0"/>
              <a:t>, Assessment and Evaluation in Higher Education. 28 (2), 147-164.</a:t>
            </a:r>
          </a:p>
          <a:p>
            <a:pPr eaLnBrk="1" hangingPunct="1">
              <a:buFont typeface="Wingdings" pitchFamily="2" charset="2"/>
              <a:buNone/>
            </a:pPr>
            <a:r>
              <a:rPr lang="en-GB" sz="1600" dirty="0" err="1" smtClean="0"/>
              <a:t>Stefani</a:t>
            </a:r>
            <a:r>
              <a:rPr lang="en-GB" sz="1600" dirty="0" smtClean="0"/>
              <a:t>, L. and Carroll, J. (2001) </a:t>
            </a:r>
            <a:r>
              <a:rPr lang="en-GB" sz="1600" i="1" dirty="0" smtClean="0"/>
              <a:t>A Briefing on Plagiarism </a:t>
            </a:r>
            <a:r>
              <a:rPr lang="en-GB" sz="1600" dirty="0" smtClean="0"/>
              <a:t>http://www.ltsn.ac.uk/application.asp?app=resources.asp&amp;process=full_record&amp;section=generic&amp;id=10</a:t>
            </a:r>
          </a:p>
          <a:p>
            <a:pPr>
              <a:buNone/>
            </a:pPr>
            <a:r>
              <a:rPr lang="en-GB" sz="1600" dirty="0" smtClean="0"/>
              <a:t>Sadler, D. R. (1987), ‘Specifying and Promulgating Achievement Standards’, </a:t>
            </a:r>
            <a:r>
              <a:rPr lang="en-GB" sz="1600" i="1" dirty="0" smtClean="0"/>
              <a:t>Oxford Review of Education</a:t>
            </a:r>
            <a:r>
              <a:rPr lang="en-GB" sz="1600" dirty="0" smtClean="0"/>
              <a:t>, 13, pp. 191–209.</a:t>
            </a:r>
          </a:p>
          <a:p>
            <a:pPr>
              <a:buNone/>
            </a:pPr>
            <a:r>
              <a:rPr lang="en-GB" sz="1600" dirty="0" smtClean="0"/>
              <a:t>Sadler, DR 1989, ‘Formative assessment and the design of instructional systems’, </a:t>
            </a:r>
            <a:r>
              <a:rPr lang="en-GB" sz="1600" i="1" dirty="0" smtClean="0"/>
              <a:t>Instructional Science</a:t>
            </a:r>
            <a:r>
              <a:rPr lang="en-GB" sz="1600" dirty="0" smtClean="0"/>
              <a:t>, vol. 18, pp. 119-144.</a:t>
            </a:r>
          </a:p>
          <a:p>
            <a:pPr>
              <a:buNone/>
            </a:pPr>
            <a:r>
              <a:rPr lang="en-GB" sz="1600" dirty="0" smtClean="0"/>
              <a:t>Sadler, R. (2008) </a:t>
            </a:r>
            <a:r>
              <a:rPr lang="en-GB" sz="1600" i="1" dirty="0" smtClean="0"/>
              <a:t>Assessment of Higher Education,</a:t>
            </a:r>
            <a:r>
              <a:rPr lang="en-GB" sz="1600" dirty="0" smtClean="0"/>
              <a:t> in International Encyclopaedia of Education</a:t>
            </a:r>
          </a:p>
          <a:p>
            <a:pPr eaLnBrk="1" hangingPunct="1">
              <a:buNone/>
            </a:pPr>
            <a:r>
              <a:rPr lang="en-GB" sz="1600" dirty="0" smtClean="0"/>
              <a:t>Sadler, D. Royce (2010) Beyond feedback: developing student capability in complex appraisal,</a:t>
            </a:r>
            <a:br>
              <a:rPr lang="en-GB" sz="1600" dirty="0" smtClean="0"/>
            </a:br>
            <a:r>
              <a:rPr lang="en-GB" sz="1600" i="1" dirty="0" smtClean="0"/>
              <a:t>Assessment &amp; Evaluation in Higher Education, 35: 5, 535-550</a:t>
            </a:r>
          </a:p>
          <a:p>
            <a:pPr eaLnBrk="1" hangingPunct="1">
              <a:buNone/>
            </a:pPr>
            <a:r>
              <a:rPr lang="en-GB" sz="1600" dirty="0" smtClean="0"/>
              <a:t>Yorke, M. (1999) </a:t>
            </a:r>
            <a:r>
              <a:rPr lang="en-GB" sz="1600" i="1" dirty="0" smtClean="0"/>
              <a:t>Leaving Early: Undergraduate Non-completion in Higher Education,</a:t>
            </a:r>
            <a:r>
              <a:rPr lang="en-GB" sz="1600" dirty="0" smtClean="0"/>
              <a:t> London: Routledge.</a:t>
            </a:r>
          </a:p>
          <a:p>
            <a:pPr eaLnBrk="1" hangingPunct="1">
              <a:buFont typeface="Wingdings" pitchFamily="2" charset="2"/>
              <a:buNone/>
            </a:pPr>
            <a:endParaRPr lang="en-GB" sz="1600" dirty="0" smtClean="0"/>
          </a:p>
          <a:p>
            <a:endParaRPr lang="en-GB"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manifesto for change concentrates on six tenets:</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dirty="0" smtClean="0"/>
              <a:t>Assessment for learning;</a:t>
            </a:r>
          </a:p>
          <a:p>
            <a:pPr marL="457200" indent="-457200">
              <a:buSzPct val="100000"/>
              <a:buFont typeface="+mj-lt"/>
              <a:buAutoNum type="arabicPeriod"/>
            </a:pPr>
            <a:r>
              <a:rPr lang="en-GB" dirty="0" smtClean="0"/>
              <a:t>Ensuring assessment is fit for purpose;</a:t>
            </a:r>
          </a:p>
          <a:p>
            <a:pPr marL="457200" indent="-457200">
              <a:buSzPct val="100000"/>
              <a:buFont typeface="+mj-lt"/>
              <a:buAutoNum type="arabicPeriod"/>
            </a:pPr>
            <a:r>
              <a:rPr lang="en-GB" dirty="0" smtClean="0"/>
              <a:t>Recognition of the imprecision of many assessment practices;</a:t>
            </a:r>
          </a:p>
          <a:p>
            <a:pPr marL="457200" indent="-457200">
              <a:buSzPct val="100000"/>
              <a:buFont typeface="+mj-lt"/>
              <a:buAutoNum type="arabicPeriod"/>
            </a:pPr>
            <a:r>
              <a:rPr lang="en-GB" dirty="0" smtClean="0"/>
              <a:t>Constructing standards in assessment communities;</a:t>
            </a:r>
          </a:p>
          <a:p>
            <a:pPr marL="457200" indent="-457200">
              <a:buSzPct val="100000"/>
              <a:buFont typeface="+mj-lt"/>
              <a:buAutoNum type="arabicPeriod"/>
            </a:pPr>
            <a:r>
              <a:rPr lang="en-GB" dirty="0" smtClean="0"/>
              <a:t>Integrating assessment literacy into course design;</a:t>
            </a:r>
          </a:p>
          <a:p>
            <a:pPr marL="457200" indent="-457200">
              <a:buSzPct val="100000"/>
              <a:buFont typeface="+mj-lt"/>
              <a:buAutoNum type="arabicPeriod"/>
            </a:pPr>
            <a:r>
              <a:rPr lang="en-GB" dirty="0" smtClean="0"/>
              <a:t>Ensuring professional judgments are reliable.</a:t>
            </a:r>
          </a:p>
          <a:p>
            <a:pPr marL="457200" indent="-457200">
              <a:buSzPct val="100000"/>
              <a:buFont typeface="+mj-lt"/>
              <a:buAutoNum type="arabicPeriod"/>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To what extent does your assessment strategy: </a:t>
            </a:r>
            <a:endParaRPr lang="en-GB" dirty="0"/>
          </a:p>
        </p:txBody>
      </p:sp>
      <p:sp>
        <p:nvSpPr>
          <p:cNvPr id="3" name="Content Placeholder 2"/>
          <p:cNvSpPr>
            <a:spLocks noGrp="1"/>
          </p:cNvSpPr>
          <p:nvPr>
            <p:ph idx="1"/>
          </p:nvPr>
        </p:nvSpPr>
        <p:spPr>
          <a:xfrm>
            <a:off x="468312" y="1214422"/>
            <a:ext cx="8318529" cy="4987941"/>
          </a:xfrm>
        </p:spPr>
        <p:txBody>
          <a:bodyPr/>
          <a:lstStyle/>
          <a:p>
            <a:r>
              <a:rPr lang="en-GB" dirty="0" smtClean="0"/>
              <a:t>Maximise fast, formative feedback opportunities without driving your markers into the ground?</a:t>
            </a:r>
          </a:p>
          <a:p>
            <a:r>
              <a:rPr lang="en-GB" dirty="0" smtClean="0"/>
              <a:t>Support student transition and retention by making assessment integral to learning? </a:t>
            </a:r>
          </a:p>
          <a:p>
            <a:r>
              <a:rPr lang="en-GB" dirty="0" smtClean="0"/>
              <a:t>Enable the development of digital literacy by providing tasks that use social and digital media?</a:t>
            </a:r>
          </a:p>
          <a:p>
            <a:r>
              <a:rPr lang="en-GB" dirty="0" smtClean="0"/>
              <a:t>Make the process of assessing and being assessed enjoyable for staff and students?</a:t>
            </a:r>
          </a:p>
          <a:p>
            <a:r>
              <a:rPr lang="en-GB" dirty="0" smtClean="0"/>
              <a:t>Assure the standards of assessment against national and PSRB benchmarks?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a:t>
            </a:r>
            <a:endParaRPr lang="en-GB" dirty="0"/>
          </a:p>
        </p:txBody>
      </p:sp>
      <p:sp>
        <p:nvSpPr>
          <p:cNvPr id="3" name="Content Placeholder 2"/>
          <p:cNvSpPr>
            <a:spLocks noGrp="1"/>
          </p:cNvSpPr>
          <p:nvPr>
            <p:ph idx="1"/>
          </p:nvPr>
        </p:nvSpPr>
        <p:spPr/>
        <p:txBody>
          <a:bodyPr/>
          <a:lstStyle/>
          <a:p>
            <a:r>
              <a:rPr lang="en-GB" dirty="0" smtClean="0"/>
              <a:t>Provide incremental assessment opportunities?</a:t>
            </a:r>
          </a:p>
          <a:p>
            <a:r>
              <a:rPr lang="en-GB" dirty="0" smtClean="0"/>
              <a:t>Use assessment activities that can engage students and be integral to learning?</a:t>
            </a:r>
          </a:p>
          <a:p>
            <a:r>
              <a:rPr lang="en-GB" dirty="0" smtClean="0"/>
              <a:t>Constructively align (Biggs 2003) assignments with planned learning outcomes and the curriculum taught?</a:t>
            </a:r>
          </a:p>
          <a:p>
            <a:r>
              <a:rPr lang="en-GB" dirty="0" smtClean="0"/>
              <a:t>Provide realistic tasks: students are likely to put more energy into assignments they see as authentic and worth bothering with?</a:t>
            </a:r>
          </a:p>
          <a:p>
            <a:r>
              <a:rPr lang="en-GB" dirty="0" smtClean="0"/>
              <a:t>Maximise the dialogic opportunities of student feedback?</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on assessment and feedback</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a:t>
            </a:r>
            <a:r>
              <a:rPr lang="en-US" dirty="0" smtClean="0"/>
              <a:t>forms.</a:t>
            </a:r>
            <a:endParaRPr lang="en-US" dirty="0" smtClean="0"/>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122238"/>
            <a:ext cx="7643192"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600" dirty="0" smtClean="0"/>
              <a:t>Improving feedback: good practice according to </a:t>
            </a:r>
            <a:r>
              <a:rPr lang="en-GB" sz="2600" dirty="0" err="1" smtClean="0"/>
              <a:t>Nicol</a:t>
            </a:r>
            <a:r>
              <a:rPr lang="en-GB" sz="2600" dirty="0" smtClean="0"/>
              <a:t> and Macfarlane-Dick (2006):</a:t>
            </a:r>
            <a:endParaRPr lang="en-US" sz="2600" dirty="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dirty="0" smtClean="0"/>
              <a:t>1. Helps clarify what good performance is (goals, criteria, expected standards);</a:t>
            </a:r>
          </a:p>
          <a:p>
            <a:pPr marL="361950" indent="-361950">
              <a:spcBef>
                <a:spcPct val="0"/>
              </a:spcBef>
              <a:buFont typeface="Wingdings" pitchFamily="2" charset="2"/>
              <a:buNone/>
            </a:pPr>
            <a:r>
              <a:rPr lang="en-US" sz="2400" dirty="0" smtClean="0"/>
              <a:t>2. Facilitates the development of self-assessment (reflection) in learning;</a:t>
            </a:r>
          </a:p>
          <a:p>
            <a:pPr marL="361950" indent="-361950">
              <a:spcBef>
                <a:spcPct val="0"/>
              </a:spcBef>
              <a:buFont typeface="Wingdings" pitchFamily="2" charset="2"/>
              <a:buNone/>
            </a:pPr>
            <a:r>
              <a:rPr lang="en-US" sz="2400" dirty="0" smtClean="0"/>
              <a:t>3. Delivers high quality information to students about their learning;</a:t>
            </a:r>
          </a:p>
          <a:p>
            <a:pPr marL="361950" indent="-361950">
              <a:spcBef>
                <a:spcPct val="0"/>
              </a:spcBef>
              <a:buFont typeface="Wingdings" pitchFamily="2" charset="2"/>
              <a:buNone/>
            </a:pPr>
            <a:r>
              <a:rPr lang="en-US" sz="2400" dirty="0" smtClean="0"/>
              <a:t>4. Encourages teacher and peer dialogue around learning;</a:t>
            </a:r>
          </a:p>
          <a:p>
            <a:pPr marL="361950" indent="-361950">
              <a:spcBef>
                <a:spcPct val="0"/>
              </a:spcBef>
              <a:buFont typeface="Wingdings" pitchFamily="2" charset="2"/>
              <a:buNone/>
            </a:pPr>
            <a:r>
              <a:rPr lang="en-US" sz="2400" dirty="0" smtClean="0"/>
              <a:t>5. Encourages positive motivational beliefs and self-esteem;</a:t>
            </a:r>
          </a:p>
          <a:p>
            <a:pPr marL="361950" indent="-361950">
              <a:spcBef>
                <a:spcPct val="0"/>
              </a:spcBef>
              <a:buFont typeface="Wingdings" pitchFamily="2" charset="2"/>
              <a:buNone/>
            </a:pPr>
            <a:r>
              <a:rPr lang="en-US" sz="2400" dirty="0" smtClean="0"/>
              <a:t>6. Provides opportunities to close the gap between current and desired performance;</a:t>
            </a:r>
          </a:p>
          <a:p>
            <a:pPr marL="361950" indent="-361950">
              <a:spcBef>
                <a:spcPct val="0"/>
              </a:spcBef>
              <a:buFont typeface="Wingdings" pitchFamily="2" charset="2"/>
              <a:buNone/>
            </a:pPr>
            <a:r>
              <a:rPr lang="en-US" sz="2400" dirty="0" smtClean="0"/>
              <a:t>7. Provides information to teachers that can be used to help shape the teaching. </a:t>
            </a:r>
            <a:endParaRPr lang="en-US" sz="19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dirty="0" smtClean="0"/>
              <a:t>Key issues when giving feedback</a:t>
            </a:r>
            <a:endParaRPr lang="en-GB" dirty="0"/>
          </a:p>
        </p:txBody>
      </p:sp>
      <p:sp>
        <p:nvSpPr>
          <p:cNvPr id="3" name="Content Placeholder 2"/>
          <p:cNvSpPr>
            <a:spLocks noGrp="1"/>
          </p:cNvSpPr>
          <p:nvPr>
            <p:ph idx="1"/>
          </p:nvPr>
        </p:nvSpPr>
        <p:spPr>
          <a:xfrm>
            <a:off x="468313" y="980728"/>
            <a:ext cx="8229600" cy="5221635"/>
          </a:xfrm>
        </p:spPr>
        <p:txBody>
          <a:bodyPr/>
          <a:lstStyle/>
          <a:p>
            <a:pPr eaLnBrk="1" hangingPunct="1">
              <a:buClr>
                <a:schemeClr val="tx2">
                  <a:lumMod val="60000"/>
                  <a:lumOff val="40000"/>
                </a:schemeClr>
              </a:buClr>
            </a:pPr>
            <a:r>
              <a:rPr lang="en-US" sz="2200" dirty="0" smtClean="0">
                <a:latin typeface="Calibri"/>
                <a:ea typeface="ＭＳ Ｐゴシック" pitchFamily="-65" charset="-128"/>
                <a:cs typeface="Calibri"/>
              </a:rPr>
              <a:t>Students can’t read our </a:t>
            </a:r>
            <a:r>
              <a:rPr lang="en-US" sz="2200" dirty="0" smtClean="0">
                <a:latin typeface="Calibri"/>
                <a:ea typeface="ＭＳ Ｐゴシック" pitchFamily="-65" charset="-128"/>
                <a:cs typeface="Calibri"/>
              </a:rPr>
              <a:t>writing.</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There is too much emphasis on grades and marks at the expense of </a:t>
            </a:r>
            <a:r>
              <a:rPr lang="en-US" sz="2200" dirty="0" smtClean="0">
                <a:latin typeface="Calibri"/>
                <a:ea typeface="ＭＳ Ｐゴシック" pitchFamily="-65" charset="-128"/>
                <a:cs typeface="Calibri"/>
              </a:rPr>
              <a:t>learning.</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The feedback given is often not very useful and comes too </a:t>
            </a:r>
            <a:r>
              <a:rPr lang="en-US" sz="2200" dirty="0" smtClean="0">
                <a:latin typeface="Calibri"/>
                <a:ea typeface="ＭＳ Ｐゴシック" pitchFamily="-65" charset="-128"/>
                <a:cs typeface="Calibri"/>
              </a:rPr>
              <a:t>late.</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Students are not actively encouraged to self </a:t>
            </a:r>
            <a:r>
              <a:rPr lang="en-US" sz="2200" dirty="0" smtClean="0">
                <a:latin typeface="Calibri"/>
                <a:ea typeface="ＭＳ Ｐゴシック" pitchFamily="-65" charset="-128"/>
                <a:cs typeface="Calibri"/>
              </a:rPr>
              <a:t>reflect.</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Little or no use is made of peer/self assessment and </a:t>
            </a:r>
            <a:r>
              <a:rPr lang="en-US" sz="2200" dirty="0" smtClean="0">
                <a:latin typeface="Calibri"/>
                <a:ea typeface="ＭＳ Ｐゴシック" pitchFamily="-65" charset="-128"/>
                <a:cs typeface="Calibri"/>
              </a:rPr>
              <a:t>feedback.</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Little dialogue takes place around </a:t>
            </a:r>
            <a:r>
              <a:rPr lang="en-US" sz="2200" dirty="0" smtClean="0">
                <a:latin typeface="Calibri"/>
                <a:ea typeface="ＭＳ Ｐゴシック" pitchFamily="-65" charset="-128"/>
                <a:cs typeface="Calibri"/>
              </a:rPr>
              <a:t>feedback.</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Students have little opportunity to collate feedback over time and act upon </a:t>
            </a:r>
            <a:r>
              <a:rPr lang="en-US" sz="2200" dirty="0" smtClean="0">
                <a:latin typeface="Calibri"/>
                <a:ea typeface="ＭＳ Ｐゴシック" pitchFamily="-65" charset="-128"/>
                <a:cs typeface="Calibri"/>
              </a:rPr>
              <a:t>it.</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Most feedback does not feed forward, it only tell students what they have done that is </a:t>
            </a:r>
            <a:r>
              <a:rPr lang="en-US" sz="2200" dirty="0" smtClean="0">
                <a:latin typeface="Calibri"/>
                <a:ea typeface="ＭＳ Ｐゴシック" pitchFamily="-65" charset="-128"/>
                <a:cs typeface="Calibri"/>
              </a:rPr>
              <a:t>incorrect.</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Very little use is made of feedback as a normal part of the learning </a:t>
            </a:r>
            <a:r>
              <a:rPr lang="en-US" sz="2200" dirty="0" smtClean="0">
                <a:latin typeface="Calibri"/>
                <a:ea typeface="ＭＳ Ｐゴシック" pitchFamily="-65" charset="-128"/>
                <a:cs typeface="Calibri"/>
              </a:rPr>
              <a:t>and teaching process.</a:t>
            </a:r>
            <a:endParaRPr lang="en-US" sz="2200" dirty="0" smtClean="0">
              <a:latin typeface="Calibri"/>
              <a:ea typeface="ＭＳ Ｐゴシック" pitchFamily="-65" charset="-128"/>
              <a:cs typeface="Calibri"/>
            </a:endParaRPr>
          </a:p>
          <a:p>
            <a:pPr eaLnBrk="1" hangingPunct="1">
              <a:buClr>
                <a:schemeClr val="tx2">
                  <a:lumMod val="60000"/>
                  <a:lumOff val="40000"/>
                </a:schemeClr>
              </a:buClr>
            </a:pPr>
            <a:r>
              <a:rPr lang="en-US" sz="2200" dirty="0" smtClean="0">
                <a:latin typeface="Calibri"/>
                <a:ea typeface="ＭＳ Ｐゴシック" pitchFamily="-65" charset="-128"/>
                <a:cs typeface="Calibri"/>
              </a:rPr>
              <a:t>Staff vary </a:t>
            </a:r>
            <a:r>
              <a:rPr lang="en-US" sz="2200" dirty="0" smtClean="0">
                <a:latin typeface="Calibri"/>
                <a:ea typeface="ＭＳ Ｐゴシック" pitchFamily="-65" charset="-128"/>
                <a:cs typeface="Calibri"/>
              </a:rPr>
              <a:t>significantly in </a:t>
            </a:r>
            <a:r>
              <a:rPr lang="en-US" sz="2200" dirty="0" smtClean="0">
                <a:latin typeface="Calibri"/>
                <a:ea typeface="ＭＳ Ｐゴシック" pitchFamily="-65" charset="-128"/>
                <a:cs typeface="Calibri"/>
              </a:rPr>
              <a:t>their approach to </a:t>
            </a:r>
            <a:r>
              <a:rPr lang="en-US" sz="2200" dirty="0" smtClean="0">
                <a:latin typeface="Calibri"/>
                <a:ea typeface="ＭＳ Ｐゴシック" pitchFamily="-65" charset="-128"/>
                <a:cs typeface="Calibri"/>
              </a:rPr>
              <a:t>feedback.</a:t>
            </a:r>
            <a:endParaRPr lang="en-GB" sz="22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2817</Words>
  <Application>Microsoft Office PowerPoint</Application>
  <PresentationFormat>On-screen Show (4:3)</PresentationFormat>
  <Paragraphs>212</Paragraphs>
  <Slides>27</Slides>
  <Notes>27</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LeedsMet template</vt:lpstr>
      <vt:lpstr>101_Custom Design</vt:lpstr>
      <vt:lpstr>What kinds of practices can promote assessment literacy and improve the impact of feedback?</vt:lpstr>
      <vt:lpstr>‘A Marked Improvement’ aims to improve assessment practice</vt:lpstr>
      <vt:lpstr>The manifesto for change concentrates on six tenets:</vt:lpstr>
      <vt:lpstr>Slide 4</vt:lpstr>
      <vt:lpstr>To what extent does your assessment strategy: </vt:lpstr>
      <vt:lpstr>And…</vt:lpstr>
      <vt:lpstr>Some thoughts on assessment and feedback</vt:lpstr>
      <vt:lpstr>Improving feedback: good practice according to Nicol and Macfarlane-Dick (2006):</vt:lpstr>
      <vt:lpstr>Key issues when giving feedback</vt:lpstr>
      <vt:lpstr>Sadler, the most cited author on formative assessment argues:</vt:lpstr>
      <vt:lpstr>Sadler continues…</vt:lpstr>
      <vt:lpstr>To what extent, and how do you evidence good assessment practice at ARU?</vt:lpstr>
      <vt:lpstr>Assessment literacy: students do better if they can: </vt:lpstr>
      <vt:lpstr>How can you engage students who think strategically about assessment?</vt:lpstr>
      <vt:lpstr>Important aspects of complex, high-level learning outcomes can only be achieved when students are allowed time to ‘come to know’ the standards in use by the community</vt:lpstr>
      <vt:lpstr>Programme Learning outcomes should reflect what students should achieve </vt:lpstr>
      <vt:lpstr>Slide 17</vt:lpstr>
      <vt:lpstr>Giving feedback effectively and efficiently. We can use:</vt:lpstr>
      <vt:lpstr>Sample assignment return proforma</vt:lpstr>
      <vt:lpstr>Efficient assessment; we need to:</vt:lpstr>
      <vt:lpstr>Putting this in to practice. We need to:</vt:lpstr>
      <vt:lpstr>Conclusions</vt:lpstr>
      <vt:lpstr>After the tea break: </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2014-05-04T10:35:32Z</dcterms:modified>
</cp:coreProperties>
</file>