
<file path=[Content_Types].xml><?xml version="1.0" encoding="utf-8"?>
<Types xmlns="http://schemas.openxmlformats.org/package/2006/content-types">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5" r:id="rId3"/>
  </p:sldMasterIdLst>
  <p:notesMasterIdLst>
    <p:notesMasterId r:id="rId17"/>
  </p:notesMasterIdLst>
  <p:sldIdLst>
    <p:sldId id="256" r:id="rId4"/>
    <p:sldId id="257" r:id="rId5"/>
    <p:sldId id="258" r:id="rId6"/>
    <p:sldId id="259" r:id="rId7"/>
    <p:sldId id="260" r:id="rId8"/>
    <p:sldId id="261" r:id="rId9"/>
    <p:sldId id="262" r:id="rId10"/>
    <p:sldId id="263" r:id="rId11"/>
    <p:sldId id="264" r:id="rId12"/>
    <p:sldId id="265" r:id="rId13"/>
    <p:sldId id="267" r:id="rId14"/>
    <p:sldId id="268" r:id="rId15"/>
    <p:sldId id="26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273" autoAdjust="0"/>
  </p:normalViewPr>
  <p:slideViewPr>
    <p:cSldViewPr>
      <p:cViewPr varScale="1">
        <p:scale>
          <a:sx n="104" d="100"/>
          <a:sy n="104" d="100"/>
        </p:scale>
        <p:origin x="-96" y="-1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DCCA37-C0B4-4D8E-93E5-1401A8DBF2D1}" type="datetimeFigureOut">
              <a:rPr lang="en-GB" smtClean="0"/>
              <a:pPr/>
              <a:t>27/04/2014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FB01AB-0721-4EFF-B928-2CCB97645619}"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EFB01AB-0721-4EFF-B928-2CCB97645619}" type="slidenum">
              <a:rPr lang="en-GB" smtClean="0"/>
              <a:pPr/>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smtClean="0"/>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fld id="{1D8BD707-D9CF-40AE-B4C6-C98DA3205C09}" type="datetimeFigureOut">
              <a:rPr lang="en-US" smtClean="0"/>
              <a:pPr/>
              <a:t>4/27/2014</a:t>
            </a:fld>
            <a:endParaRPr 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fld id="{1D8BD707-D9CF-40AE-B4C6-C98DA3205C09}" type="datetimeFigureOut">
              <a:rPr lang="en-US" smtClean="0"/>
              <a:pPr/>
              <a:t>4/27/2014</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smtClean="0"/>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fld id="{1D8BD707-D9CF-40AE-B4C6-C98DA3205C09}" type="datetimeFigureOut">
              <a:rPr lang="en-US" smtClean="0"/>
              <a:pPr/>
              <a:t>4/27/2014</a:t>
            </a:fld>
            <a:endParaRPr 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fld id="{1D8BD707-D9CF-40AE-B4C6-C98DA3205C09}" type="datetimeFigureOut">
              <a:rPr lang="en-US" smtClean="0"/>
              <a:pPr/>
              <a:t>4/27/2014</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smtClean="0"/>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fld id="{1D8BD707-D9CF-40AE-B4C6-C98DA3205C09}" type="datetimeFigureOut">
              <a:rPr lang="en-US" smtClean="0"/>
              <a:pPr/>
              <a:t>4/27/2014</a:t>
            </a:fld>
            <a:endParaRPr 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endParaRPr 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fld id="{B6F15528-21DE-4FAA-801E-634DDDAF4B2B}" type="slidenum">
              <a:rPr lang="en-US" smtClean="0"/>
              <a:pPr/>
              <a:t>‹#›</a:t>
            </a:fld>
            <a:endParaRPr lang="en-US"/>
          </a:p>
        </p:txBody>
      </p:sp>
    </p:spTree>
    <p:extLst>
      <p:ext uri="{BB962C8B-B14F-4D97-AF65-F5344CB8AC3E}">
        <p14:creationId xmlns="" xmlns:p14="http://schemas.microsoft.com/office/powerpoint/2010/main" val="50764712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4/27/2014</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4/27/2014</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3" r:id="rId1"/>
    <p:sldLayoutId id="2147483664" r:id="rId2"/>
  </p:sldLayoutIdLst>
  <p:timing>
    <p:tnLst>
      <p:par>
        <p:cTn id="1" dur="indefinite" restart="never" nodeType="tmRoot"/>
      </p:par>
    </p:tnLst>
  </p:timing>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4/27/2014</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6" r:id="rId1"/>
    <p:sldLayoutId id="2147483667" r:id="rId2"/>
  </p:sldLayoutIdLst>
  <p:timing>
    <p:tnLst>
      <p:par>
        <p:cTn id="1" dur="indefinite" restart="never" nodeType="tmRoot"/>
      </p:par>
    </p:tnLst>
  </p:timing>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en.wikipedia.org/wiki/Review_article" TargetMode="External"/><Relationship Id="rId3" Type="http://schemas.openxmlformats.org/officeDocument/2006/relationships/hyperlink" Target="http://en.wikipedia.org/wiki/Citation" TargetMode="External"/><Relationship Id="rId7" Type="http://schemas.openxmlformats.org/officeDocument/2006/relationships/hyperlink" Target="http://en.wikipedia.org/wiki/Journal_Citation_Reports" TargetMode="External"/><Relationship Id="rId2" Type="http://schemas.openxmlformats.org/officeDocument/2006/relationships/hyperlink" Target="http://en.wikipedia.org/wiki/Academic_journal" TargetMode="External"/><Relationship Id="rId1" Type="http://schemas.openxmlformats.org/officeDocument/2006/relationships/slideLayout" Target="../slideLayouts/slideLayout2.xml"/><Relationship Id="rId6" Type="http://schemas.openxmlformats.org/officeDocument/2006/relationships/hyperlink" Target="http://en.wikipedia.org/wiki/Institute_for_Scientific_Information" TargetMode="External"/><Relationship Id="rId5" Type="http://schemas.openxmlformats.org/officeDocument/2006/relationships/hyperlink" Target="http://en.wikipedia.org/wiki/Eugene_Garfield" TargetMode="External"/><Relationship Id="rId10" Type="http://schemas.openxmlformats.org/officeDocument/2006/relationships/hyperlink" Target="https://outlook.leedsmet.ac.uk/owa/redir.aspx?C=Haruu0IxZUG_XrF5pLWPSqO4U0sDE9EI6_b6SLSj7OfUwfQxYAEHODTxvx6Mi2dRlIsVUTrYTAg.&amp;URL=http%3a%2f%2fen.wikipedia.org%2fwiki%2fJournal_Citation_Reports" TargetMode="External"/><Relationship Id="rId4" Type="http://schemas.openxmlformats.org/officeDocument/2006/relationships/hyperlink" Target="http://en.wikipedia.org/wiki/Proxy_(statistics)" TargetMode="External"/><Relationship Id="rId9" Type="http://schemas.openxmlformats.org/officeDocument/2006/relationships/hyperlink" Target="https://outlook.leedsmet.ac.uk/owa/redir.aspx?C=Haruu0IxZUG_XrF5pLWPSqO4U0sDE9EI6_b6SLSj7OfUwfQxYAEHODTxvx6Mi2dRlIsVUTrYTAg.&amp;URL=http%3a%2f%2fen.wikipedia.org%2fwiki%2fImpact_factor"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outlook.leedsmet.ac.uk/owa/redir.aspx?C=Haruu0IxZUG_XrF5pLWPSqO4U0sDE9EI6_b6SLSj7OfUwfQxYAEHODTxvx6Mi2dRlIsVUTrYTAg.&amp;URL=http://www.scimagojr.com/index.php"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informaworld.com/smpp/title~db=all~content=t713445574~tab=issueslist~branches=14" TargetMode="External"/><Relationship Id="rId2" Type="http://schemas.openxmlformats.org/officeDocument/2006/relationships/hyperlink" Target="http://www.informaworld.com/smpp/title~db=all~content=t713445574"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5913" y="466725"/>
            <a:ext cx="6781800" cy="2733675"/>
          </a:xfrm>
        </p:spPr>
        <p:txBody>
          <a:bodyPr/>
          <a:lstStyle/>
          <a:p>
            <a:pPr algn="ctr"/>
            <a:r>
              <a:rPr lang="en-GB" sz="4400" dirty="0" smtClean="0"/>
              <a:t>From dissertation to publication: </a:t>
            </a:r>
            <a:br>
              <a:rPr lang="en-GB" sz="4400" dirty="0" smtClean="0"/>
            </a:br>
            <a:r>
              <a:rPr lang="en-GB" sz="3600" dirty="0" smtClean="0"/>
              <a:t>repurposing your M-level or Doctoral thesis to enhance your publication record</a:t>
            </a:r>
            <a:endParaRPr lang="en-GB" sz="4400" dirty="0"/>
          </a:p>
        </p:txBody>
      </p:sp>
      <p:sp>
        <p:nvSpPr>
          <p:cNvPr id="4" name="Rectangle 3"/>
          <p:cNvSpPr>
            <a:spLocks noGrp="1" noChangeArrowheads="1"/>
          </p:cNvSpPr>
          <p:nvPr>
            <p:ph type="subTitle" idx="1"/>
          </p:nvPr>
        </p:nvSpPr>
        <p:spPr>
          <a:xfrm>
            <a:off x="849313" y="3124200"/>
            <a:ext cx="6248400" cy="2287588"/>
          </a:xfrm>
        </p:spPr>
        <p:txBody>
          <a:bodyPr/>
          <a:lstStyle/>
          <a:p>
            <a:pPr algn="ctr" eaLnBrk="1" hangingPunct="1"/>
            <a:r>
              <a:rPr lang="en-GB" sz="2400" dirty="0" smtClean="0">
                <a:solidFill>
                  <a:srgbClr val="00B050"/>
                </a:solidFill>
              </a:rPr>
              <a:t>ANTFS April 2014</a:t>
            </a:r>
            <a:endParaRPr lang="en-GB" sz="2400" dirty="0" smtClean="0">
              <a:solidFill>
                <a:srgbClr val="00B050"/>
              </a:solidFill>
            </a:endParaRPr>
          </a:p>
          <a:p>
            <a:pPr algn="ctr" eaLnBrk="1" hangingPunct="1"/>
            <a:r>
              <a:rPr lang="en-GB" sz="3200" dirty="0" smtClean="0"/>
              <a:t>Sally Brown</a:t>
            </a:r>
          </a:p>
          <a:p>
            <a:pPr algn="ctr" eaLnBrk="1" hangingPunct="1"/>
            <a:r>
              <a:rPr lang="en-GB" sz="2400" dirty="0" smtClean="0">
                <a:hlinkClick r:id="rId3"/>
              </a:rPr>
              <a:t>http://sally-brown.net</a:t>
            </a:r>
            <a:endParaRPr lang="en-GB" sz="1800" dirty="0" smtClean="0"/>
          </a:p>
          <a:p>
            <a:pPr algn="ctr" eaLnBrk="1" hangingPunct="1"/>
            <a:r>
              <a:rPr lang="en-GB" sz="1800" dirty="0" err="1" smtClean="0"/>
              <a:t>Emerita</a:t>
            </a:r>
            <a:r>
              <a:rPr lang="en-GB" sz="1800" dirty="0" smtClean="0"/>
              <a:t> Professor, Leeds Metropolitan University,</a:t>
            </a:r>
          </a:p>
          <a:p>
            <a:pPr algn="ctr" eaLnBrk="1" hangingPunct="1"/>
            <a:r>
              <a:rPr lang="en-GB" sz="1800" dirty="0" smtClean="0"/>
              <a:t>Adjunct Professor, University of the Sunshine Coast, Central Queensland and James Cook University Queensland; </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When writing an </a:t>
            </a:r>
            <a:r>
              <a:rPr lang="en-GB" dirty="0" smtClean="0"/>
              <a:t>abstract</a:t>
            </a:r>
            <a:endParaRPr lang="en-GB" dirty="0"/>
          </a:p>
        </p:txBody>
      </p:sp>
      <p:sp>
        <p:nvSpPr>
          <p:cNvPr id="5" name="Content Placeholder 4"/>
          <p:cNvSpPr>
            <a:spLocks noGrp="1"/>
          </p:cNvSpPr>
          <p:nvPr>
            <p:ph idx="1"/>
          </p:nvPr>
        </p:nvSpPr>
        <p:spPr>
          <a:xfrm>
            <a:off x="304800" y="1371600"/>
            <a:ext cx="8534400" cy="4957763"/>
          </a:xfrm>
        </p:spPr>
        <p:txBody>
          <a:bodyPr/>
          <a:lstStyle/>
          <a:p>
            <a:pPr lvl="0"/>
            <a:r>
              <a:rPr lang="en-GB" dirty="0" smtClean="0"/>
              <a:t>Write </a:t>
            </a:r>
            <a:r>
              <a:rPr lang="en-GB" dirty="0" smtClean="0"/>
              <a:t>this at the very end of the article production process;</a:t>
            </a:r>
          </a:p>
          <a:p>
            <a:pPr lvl="0"/>
            <a:r>
              <a:rPr lang="en-GB" dirty="0" smtClean="0"/>
              <a:t>Summarise briefly what you set out to achieve, your research methods and your key findings;</a:t>
            </a:r>
          </a:p>
          <a:p>
            <a:pPr lvl="0"/>
            <a:r>
              <a:rPr lang="en-GB" dirty="0" smtClean="0"/>
              <a:t>Look at abstracts within the target journal so you can emulate their style, scope and length. Some journals have a prescribed format for abstracts which you must follow using their on-line form</a:t>
            </a:r>
          </a:p>
          <a:p>
            <a:pPr lvl="0"/>
            <a:r>
              <a:rPr lang="en-GB" dirty="0" smtClean="0"/>
              <a:t>Scientific journals normally use </a:t>
            </a:r>
            <a:r>
              <a:rPr lang="en-GB" dirty="0" smtClean="0"/>
              <a:t>short </a:t>
            </a:r>
            <a:r>
              <a:rPr lang="en-GB" dirty="0" smtClean="0"/>
              <a:t>sentences but social science journals use longer more complex ones;</a:t>
            </a:r>
          </a:p>
          <a:p>
            <a:pPr lvl="0"/>
            <a:r>
              <a:rPr lang="en-GB" dirty="0" smtClean="0"/>
              <a:t>Seek peer review from a more experienced colleague as abstracts really matter.</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How do you evaluate the status and impact of journals</a:t>
            </a:r>
            <a:r>
              <a:rPr lang="en-GB" dirty="0" smtClean="0"/>
              <a:t>?</a:t>
            </a:r>
            <a:endParaRPr lang="en-GB" dirty="0"/>
          </a:p>
        </p:txBody>
      </p:sp>
      <p:sp>
        <p:nvSpPr>
          <p:cNvPr id="5" name="Content Placeholder 4"/>
          <p:cNvSpPr>
            <a:spLocks noGrp="1"/>
          </p:cNvSpPr>
          <p:nvPr>
            <p:ph idx="1"/>
          </p:nvPr>
        </p:nvSpPr>
        <p:spPr/>
        <p:txBody>
          <a:bodyPr/>
          <a:lstStyle/>
          <a:p>
            <a:pPr>
              <a:buNone/>
            </a:pPr>
            <a:r>
              <a:rPr lang="en-GB" sz="2000" dirty="0" smtClean="0"/>
              <a:t>The</a:t>
            </a:r>
            <a:r>
              <a:rPr lang="en-GB" sz="2000" dirty="0" smtClean="0"/>
              <a:t> impact factor (IF) of an </a:t>
            </a:r>
            <a:r>
              <a:rPr lang="en-GB" sz="2000" dirty="0" smtClean="0">
                <a:hlinkClick r:id="rId2" tooltip="Academic journal"/>
              </a:rPr>
              <a:t>academic journal</a:t>
            </a:r>
            <a:r>
              <a:rPr lang="en-GB" sz="2000" dirty="0" smtClean="0"/>
              <a:t> is a measure reflecting the average number of </a:t>
            </a:r>
            <a:r>
              <a:rPr lang="en-GB" sz="2000" dirty="0" smtClean="0">
                <a:hlinkClick r:id="rId3" tooltip="Citation"/>
              </a:rPr>
              <a:t>citations</a:t>
            </a:r>
            <a:r>
              <a:rPr lang="en-GB" sz="2000" dirty="0" smtClean="0"/>
              <a:t> to recent articles published in the journal. It is frequently used as a </a:t>
            </a:r>
            <a:r>
              <a:rPr lang="en-GB" sz="2000" dirty="0" smtClean="0">
                <a:hlinkClick r:id="rId4" tooltip="Proxy (statistics)"/>
              </a:rPr>
              <a:t>proxy</a:t>
            </a:r>
            <a:r>
              <a:rPr lang="en-GB" sz="2000" dirty="0" smtClean="0"/>
              <a:t> for the relative importance of a journal within its field, with journals with higher impact factors deemed to be more important than those with lower ones. The impact factor was devised by </a:t>
            </a:r>
            <a:r>
              <a:rPr lang="en-GB" sz="2000" dirty="0" smtClean="0">
                <a:hlinkClick r:id="rId5" tooltip="Eugene Garfield"/>
              </a:rPr>
              <a:t>Eugene Garfield</a:t>
            </a:r>
            <a:r>
              <a:rPr lang="en-GB" sz="2000" dirty="0" smtClean="0"/>
              <a:t>, the founder of the </a:t>
            </a:r>
            <a:r>
              <a:rPr lang="en-GB" sz="2000" dirty="0" smtClean="0">
                <a:hlinkClick r:id="rId6" tooltip="Institute for Scientific Information"/>
              </a:rPr>
              <a:t>Institute for Scientific Information</a:t>
            </a:r>
            <a:r>
              <a:rPr lang="en-GB" sz="2000" dirty="0" smtClean="0"/>
              <a:t>. Impact factors are calculated yearly starting from 1975 for those journals that are indexed in the </a:t>
            </a:r>
            <a:r>
              <a:rPr lang="en-GB" sz="2000" i="1" dirty="0" smtClean="0">
                <a:hlinkClick r:id="rId7" tooltip="Journal Citation Reports"/>
              </a:rPr>
              <a:t>Journal Citation Reports</a:t>
            </a:r>
            <a:r>
              <a:rPr lang="en-GB" sz="2000" dirty="0" smtClean="0"/>
              <a:t>. Impact factors cannot be used to compare journals across disciplines. A journal can adopt editorial policies to increase its impact factor. For example, journals may publish a larger percentage of </a:t>
            </a:r>
            <a:r>
              <a:rPr lang="en-GB" sz="2000" dirty="0" smtClean="0">
                <a:hlinkClick r:id="rId8" tooltip="Review article"/>
              </a:rPr>
              <a:t>review articles</a:t>
            </a:r>
            <a:r>
              <a:rPr lang="en-GB" sz="2000" dirty="0" smtClean="0"/>
              <a:t> which generally are cited more than research reports </a:t>
            </a:r>
            <a:r>
              <a:rPr lang="en-GB" sz="2000" u="sng" dirty="0" smtClean="0">
                <a:hlinkClick r:id="rId9"/>
              </a:rPr>
              <a:t>http://en.wikipedia.org/wiki/Impact_factor</a:t>
            </a:r>
            <a:r>
              <a:rPr lang="en-GB" sz="2000" dirty="0" smtClean="0"/>
              <a:t>, see also </a:t>
            </a:r>
            <a:r>
              <a:rPr lang="en-GB" sz="2000" u="sng" dirty="0" smtClean="0">
                <a:hlinkClick r:id="rId10"/>
              </a:rPr>
              <a:t>http://en.wikipedia.org/wiki/Journal_Citation_Reports</a:t>
            </a:r>
            <a:endParaRPr lang="en-GB" sz="2000" dirty="0" smtClean="0"/>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9239"/>
            <a:ext cx="7543800" cy="741362"/>
          </a:xfrm>
        </p:spPr>
        <p:txBody>
          <a:bodyPr/>
          <a:lstStyle/>
          <a:p>
            <a:r>
              <a:rPr lang="en-GB" sz="2800" dirty="0" smtClean="0"/>
              <a:t>A useful tool to help you calculate ratings at </a:t>
            </a:r>
            <a:r>
              <a:rPr lang="en-GB" sz="2800" dirty="0" smtClean="0">
                <a:hlinkClick r:id="rId2"/>
              </a:rPr>
              <a:t>http://</a:t>
            </a:r>
            <a:r>
              <a:rPr lang="en-GB" sz="2800" dirty="0" smtClean="0">
                <a:hlinkClick r:id="rId2"/>
              </a:rPr>
              <a:t>www.scimagojr.com/index.php</a:t>
            </a:r>
            <a:endParaRPr lang="en-GB" sz="2800" dirty="0"/>
          </a:p>
        </p:txBody>
      </p:sp>
      <p:sp>
        <p:nvSpPr>
          <p:cNvPr id="5" name="Content Placeholder 4"/>
          <p:cNvSpPr>
            <a:spLocks noGrp="1"/>
          </p:cNvSpPr>
          <p:nvPr>
            <p:ph idx="1"/>
          </p:nvPr>
        </p:nvSpPr>
        <p:spPr>
          <a:xfrm>
            <a:off x="468313" y="1295400"/>
            <a:ext cx="8229600" cy="5033963"/>
          </a:xfrm>
        </p:spPr>
        <p:txBody>
          <a:bodyPr/>
          <a:lstStyle/>
          <a:p>
            <a:pPr>
              <a:buNone/>
            </a:pPr>
            <a:r>
              <a:rPr lang="en-GB" dirty="0" smtClean="0"/>
              <a:t>If </a:t>
            </a:r>
            <a:r>
              <a:rPr lang="en-GB" dirty="0" smtClean="0"/>
              <a:t>you  type in the name of a journal in the </a:t>
            </a:r>
            <a:r>
              <a:rPr lang="en-GB" dirty="0" smtClean="0"/>
              <a:t>box JOURNAL </a:t>
            </a:r>
            <a:r>
              <a:rPr lang="en-GB" dirty="0" smtClean="0"/>
              <a:t>SEARCH it will give a graphical and numerical indication of its influence over the last few years (rising or falling).  (It also identifies its country of publication)</a:t>
            </a:r>
          </a:p>
          <a:p>
            <a:pPr>
              <a:buNone/>
            </a:pPr>
            <a:r>
              <a:rPr lang="en-GB" dirty="0" smtClean="0"/>
              <a:t>If </a:t>
            </a:r>
            <a:r>
              <a:rPr lang="en-GB" dirty="0" smtClean="0"/>
              <a:t>you click on JOURNAL RANKING they can select by Social Science and then Education  and then by region (worldwide or in the UK or in the USA, etc) and it will show the journals with the highest impact factors in rank order.  You will notice that it also includes journals for primary and secondary education but you can select out the HE ones. </a:t>
            </a:r>
            <a:endParaRPr lang="en-GB" dirty="0" smtClean="0"/>
          </a:p>
          <a:p>
            <a:pPr>
              <a:buNone/>
            </a:pPr>
            <a:r>
              <a:rPr lang="en-GB" sz="1800" dirty="0" smtClean="0"/>
              <a:t>Thanks to Ray Land at Durham University for </a:t>
            </a:r>
            <a:r>
              <a:rPr lang="en-GB" sz="1800" smtClean="0"/>
              <a:t>this tip</a:t>
            </a:r>
            <a:r>
              <a:rPr lang="en-GB" dirty="0" smtClean="0"/>
              <a:t>   </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9239"/>
            <a:ext cx="7543800" cy="665162"/>
          </a:xfrm>
        </p:spPr>
        <p:txBody>
          <a:bodyPr/>
          <a:lstStyle/>
          <a:p>
            <a:r>
              <a:rPr lang="en-GB" dirty="0" smtClean="0"/>
              <a:t>Useful references</a:t>
            </a:r>
            <a:endParaRPr lang="en-GB" dirty="0"/>
          </a:p>
        </p:txBody>
      </p:sp>
      <p:sp>
        <p:nvSpPr>
          <p:cNvPr id="5" name="Content Placeholder 4"/>
          <p:cNvSpPr>
            <a:spLocks noGrp="1"/>
          </p:cNvSpPr>
          <p:nvPr>
            <p:ph idx="1"/>
          </p:nvPr>
        </p:nvSpPr>
        <p:spPr>
          <a:xfrm>
            <a:off x="304800" y="1371600"/>
            <a:ext cx="8393113" cy="4957763"/>
          </a:xfrm>
        </p:spPr>
        <p:txBody>
          <a:bodyPr/>
          <a:lstStyle/>
          <a:p>
            <a:pPr lvl="0">
              <a:buNone/>
            </a:pPr>
            <a:r>
              <a:rPr lang="en-GB" sz="2000" dirty="0" smtClean="0"/>
              <a:t>Black</a:t>
            </a:r>
            <a:r>
              <a:rPr lang="en-GB" sz="2000" dirty="0" smtClean="0"/>
              <a:t>, D. Brown, S. and Race, P.(1998) </a:t>
            </a:r>
            <a:r>
              <a:rPr lang="en-US" sz="2000" dirty="0" smtClean="0"/>
              <a:t>500 Tips for Getting Published Kogan Page London </a:t>
            </a:r>
            <a:endParaRPr lang="en-GB" sz="2000" dirty="0" smtClean="0"/>
          </a:p>
          <a:p>
            <a:pPr lvl="0">
              <a:buNone/>
            </a:pPr>
            <a:r>
              <a:rPr lang="en-GB" sz="2000" dirty="0" smtClean="0"/>
              <a:t>Day A (2008) How to Get Research Published in Journals  Gower, London</a:t>
            </a:r>
          </a:p>
          <a:p>
            <a:pPr lvl="0">
              <a:buNone/>
            </a:pPr>
            <a:r>
              <a:rPr lang="en-US" sz="2000" dirty="0" smtClean="0"/>
              <a:t>Fairbairn, G and Fairbairn S (2005) </a:t>
            </a:r>
            <a:r>
              <a:rPr lang="en-US" sz="2000" i="1" dirty="0" smtClean="0"/>
              <a:t>Writing your abstract: a guide for would be conference presenters</a:t>
            </a:r>
            <a:r>
              <a:rPr lang="en-US" sz="2000" dirty="0" smtClean="0"/>
              <a:t>  Salisbury: APS publishing </a:t>
            </a:r>
            <a:endParaRPr lang="en-GB" sz="2000" dirty="0" smtClean="0"/>
          </a:p>
          <a:p>
            <a:pPr lvl="0">
              <a:buNone/>
            </a:pPr>
            <a:r>
              <a:rPr lang="en-US" sz="2000" dirty="0" err="1" smtClean="0"/>
              <a:t>Kamler</a:t>
            </a:r>
            <a:r>
              <a:rPr lang="en-US" sz="2000" dirty="0" smtClean="0"/>
              <a:t>, B and Thomson, P. (2006) </a:t>
            </a:r>
            <a:r>
              <a:rPr lang="en-US" sz="2000" i="1" dirty="0" smtClean="0"/>
              <a:t>Helping doctoral students write: pedagogies for supervision, </a:t>
            </a:r>
            <a:r>
              <a:rPr lang="en-US" sz="2000" dirty="0" smtClean="0"/>
              <a:t>London: Routledge. </a:t>
            </a:r>
            <a:endParaRPr lang="en-GB" sz="2000" dirty="0" smtClean="0"/>
          </a:p>
          <a:p>
            <a:pPr lvl="0">
              <a:buNone/>
            </a:pPr>
            <a:r>
              <a:rPr lang="en-US" sz="2000" dirty="0" smtClean="0"/>
              <a:t>Noble: Studies in Higher Education  </a:t>
            </a:r>
            <a:r>
              <a:rPr lang="en-US" sz="2000" i="1" dirty="0" smtClean="0"/>
              <a:t>Publish or Perish: what 23 Journal Editors have to say </a:t>
            </a:r>
            <a:r>
              <a:rPr lang="en-GB" sz="2000" i="1" u="sng" dirty="0" smtClean="0">
                <a:hlinkClick r:id="rId2"/>
              </a:rPr>
              <a:t>Studies in Higher Education</a:t>
            </a:r>
            <a:r>
              <a:rPr lang="en-GB" sz="2000" i="1" dirty="0" smtClean="0"/>
              <a:t>, Volume </a:t>
            </a:r>
            <a:r>
              <a:rPr lang="en-GB" sz="2000" i="1" u="sng" dirty="0" smtClean="0">
                <a:hlinkClick r:id="rId3"/>
              </a:rPr>
              <a:t>14, Issue 1 1989 , pages 97 - 102</a:t>
            </a:r>
            <a:r>
              <a:rPr lang="en-GB" sz="2000" u="sng" dirty="0" smtClean="0">
                <a:hlinkClick r:id="rId3"/>
              </a:rPr>
              <a:t> </a:t>
            </a:r>
            <a:r>
              <a:rPr lang="en-GB" sz="2000" dirty="0" smtClean="0"/>
              <a:t> Routledge</a:t>
            </a:r>
          </a:p>
          <a:p>
            <a:pPr lvl="0">
              <a:buNone/>
            </a:pPr>
            <a:r>
              <a:rPr lang="en-GB" sz="2000" dirty="0" smtClean="0"/>
              <a:t>Sadler R (1984, but multiple subsequent reprints) Up the Publication Road HERDSA Green Guide No 2</a:t>
            </a:r>
          </a:p>
          <a:p>
            <a:pPr lvl="0">
              <a:buNone/>
            </a:pPr>
            <a:r>
              <a:rPr lang="en-GB" sz="2000" dirty="0" smtClean="0"/>
              <a:t>Thomson, P. and </a:t>
            </a:r>
            <a:r>
              <a:rPr lang="en-GB" sz="2000" dirty="0" err="1" smtClean="0"/>
              <a:t>Kamler</a:t>
            </a:r>
            <a:r>
              <a:rPr lang="en-GB" sz="2000" dirty="0" smtClean="0"/>
              <a:t>, B. (2013) Writing for peer reviewed journals London Routledge</a:t>
            </a:r>
            <a:r>
              <a:rPr lang="en-US" sz="2000" dirty="0" smtClean="0"/>
              <a:t>.</a:t>
            </a:r>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1"/>
            <a:ext cx="7543800" cy="533400"/>
          </a:xfrm>
        </p:spPr>
        <p:txBody>
          <a:bodyPr/>
          <a:lstStyle/>
          <a:p>
            <a:r>
              <a:rPr lang="en-GB" sz="3200" dirty="0" smtClean="0"/>
              <a:t>From dissertation to publication</a:t>
            </a:r>
            <a:endParaRPr lang="en-GB" sz="3200" dirty="0"/>
          </a:p>
        </p:txBody>
      </p:sp>
      <p:graphicFrame>
        <p:nvGraphicFramePr>
          <p:cNvPr id="6" name="Table 5"/>
          <p:cNvGraphicFramePr>
            <a:graphicFrameLocks noGrp="1"/>
          </p:cNvGraphicFramePr>
          <p:nvPr/>
        </p:nvGraphicFramePr>
        <p:xfrm>
          <a:off x="304800" y="609600"/>
          <a:ext cx="8686800" cy="6287721"/>
        </p:xfrm>
        <a:graphic>
          <a:graphicData uri="http://schemas.openxmlformats.org/drawingml/2006/table">
            <a:tbl>
              <a:tblPr>
                <a:tableStyleId>{616DA210-FB5B-4158-B5E0-FEB733F419BA}</a:tableStyleId>
              </a:tblPr>
              <a:tblGrid>
                <a:gridCol w="457200"/>
                <a:gridCol w="3962400"/>
                <a:gridCol w="4267200"/>
              </a:tblGrid>
              <a:tr h="431467">
                <a:tc>
                  <a:txBody>
                    <a:bodyPr/>
                    <a:lstStyle/>
                    <a:p>
                      <a:endParaRPr lang="en-GB" b="1" dirty="0"/>
                    </a:p>
                  </a:txBody>
                  <a:tcPr/>
                </a:tc>
                <a:tc>
                  <a:txBody>
                    <a:bodyPr/>
                    <a:lstStyle/>
                    <a:p>
                      <a:r>
                        <a:rPr lang="en-GB" b="1" dirty="0" smtClean="0"/>
                        <a:t>Do:</a:t>
                      </a:r>
                      <a:endParaRPr lang="en-GB" b="1" dirty="0"/>
                    </a:p>
                  </a:txBody>
                  <a:tcPr/>
                </a:tc>
                <a:tc>
                  <a:txBody>
                    <a:bodyPr/>
                    <a:lstStyle/>
                    <a:p>
                      <a:r>
                        <a:rPr lang="en-GB" b="1" dirty="0" smtClean="0"/>
                        <a:t>Do not:</a:t>
                      </a:r>
                      <a:endParaRPr lang="en-GB" b="1" dirty="0"/>
                    </a:p>
                  </a:txBody>
                  <a:tcPr/>
                </a:tc>
              </a:tr>
              <a:tr h="1778333">
                <a:tc>
                  <a:txBody>
                    <a:bodyPr/>
                    <a:lstStyle/>
                    <a:p>
                      <a:r>
                        <a:rPr lang="en-GB" b="1" dirty="0" smtClean="0"/>
                        <a:t>1</a:t>
                      </a:r>
                      <a:endParaRPr lang="en-GB" b="1" dirty="0"/>
                    </a:p>
                  </a:txBody>
                  <a:tcPr/>
                </a:tc>
                <a:tc>
                  <a:txBody>
                    <a:bodyPr/>
                    <a:lstStyle/>
                    <a:p>
                      <a:r>
                        <a:rPr lang="en-GB" sz="1800" b="1" kern="1200" dirty="0" smtClean="0">
                          <a:solidFill>
                            <a:schemeClr val="tx1"/>
                          </a:solidFill>
                          <a:latin typeface="+mn-lt"/>
                          <a:ea typeface="+mn-ea"/>
                          <a:cs typeface="+mn-cs"/>
                        </a:rPr>
                        <a:t>Review your thesis looking for publication potential as fast as possible after the assessment so the ideas remain current and you don’t have extra work to do updating references and so on.</a:t>
                      </a:r>
                      <a:endParaRPr lang="en-GB" b="1" dirty="0"/>
                    </a:p>
                  </a:txBody>
                  <a:tcPr/>
                </a:tc>
                <a:tc>
                  <a:txBody>
                    <a:bodyPr/>
                    <a:lstStyle/>
                    <a:p>
                      <a:r>
                        <a:rPr lang="en-GB" sz="1800" b="1" kern="1200" dirty="0" smtClean="0">
                          <a:solidFill>
                            <a:schemeClr val="tx1"/>
                          </a:solidFill>
                          <a:latin typeface="+mn-lt"/>
                          <a:ea typeface="+mn-ea"/>
                          <a:cs typeface="+mn-cs"/>
                        </a:rPr>
                        <a:t>Give up hope if you’ve done nothing for years: it’s possible to revive elements of an old thesis and still find things worth saying.</a:t>
                      </a:r>
                      <a:endParaRPr lang="en-GB" b="1" dirty="0"/>
                    </a:p>
                  </a:txBody>
                  <a:tcPr/>
                </a:tc>
              </a:tr>
              <a:tr h="2340561">
                <a:tc>
                  <a:txBody>
                    <a:bodyPr/>
                    <a:lstStyle/>
                    <a:p>
                      <a:r>
                        <a:rPr lang="en-GB" b="1" dirty="0" smtClean="0"/>
                        <a:t>2</a:t>
                      </a:r>
                      <a:endParaRPr lang="en-GB" b="1" dirty="0"/>
                    </a:p>
                  </a:txBody>
                  <a:tcPr/>
                </a:tc>
                <a:tc>
                  <a:txBody>
                    <a:bodyPr/>
                    <a:lstStyle/>
                    <a:p>
                      <a:r>
                        <a:rPr lang="en-GB" sz="1800" b="1" kern="1200" dirty="0" smtClean="0">
                          <a:solidFill>
                            <a:schemeClr val="tx1"/>
                          </a:solidFill>
                          <a:latin typeface="+mn-lt"/>
                          <a:ea typeface="+mn-ea"/>
                          <a:cs typeface="+mn-cs"/>
                        </a:rPr>
                        <a:t>Look for discrete / freestanding elements of your thesis that might well be readily turned into a quick publication, for example, re-versioning the literature review as an article for a journal that says in its guidelines that it publishes literature reviews.</a:t>
                      </a:r>
                      <a:endParaRPr lang="en-GB" b="1" dirty="0"/>
                    </a:p>
                  </a:txBody>
                  <a:tcPr/>
                </a:tc>
                <a:tc>
                  <a:txBody>
                    <a:bodyPr/>
                    <a:lstStyle/>
                    <a:p>
                      <a:r>
                        <a:rPr lang="en-GB" sz="1800" b="1" kern="1200" dirty="0" smtClean="0">
                          <a:solidFill>
                            <a:schemeClr val="tx1"/>
                          </a:solidFill>
                          <a:latin typeface="+mn-lt"/>
                          <a:ea typeface="+mn-ea"/>
                          <a:cs typeface="+mn-cs"/>
                        </a:rPr>
                        <a:t>Post off your whole thesis to a publisher with a note saying ‘my supervisor / examiner said this is publishable as a book, so please will you publish it?’</a:t>
                      </a:r>
                      <a:endParaRPr lang="en-GB" b="1" dirty="0"/>
                    </a:p>
                  </a:txBody>
                  <a:tcPr/>
                </a:tc>
              </a:tr>
              <a:tr h="1537046">
                <a:tc>
                  <a:txBody>
                    <a:bodyPr/>
                    <a:lstStyle/>
                    <a:p>
                      <a:r>
                        <a:rPr lang="en-GB" b="1" dirty="0" smtClean="0"/>
                        <a:t>3</a:t>
                      </a:r>
                      <a:endParaRPr lang="en-GB" b="1" dirty="0"/>
                    </a:p>
                  </a:txBody>
                  <a:tcPr/>
                </a:tc>
                <a:tc>
                  <a:txBody>
                    <a:bodyPr/>
                    <a:lstStyle/>
                    <a:p>
                      <a:r>
                        <a:rPr lang="en-GB" sz="1800" b="1" kern="1200" dirty="0" smtClean="0">
                          <a:solidFill>
                            <a:schemeClr val="tx1"/>
                          </a:solidFill>
                          <a:latin typeface="+mn-lt"/>
                          <a:ea typeface="+mn-ea"/>
                          <a:cs typeface="+mn-cs"/>
                        </a:rPr>
                        <a:t>Look for the really original ideas within your work, and see if you can write an opinion piece for a journal conveying your key thoughts.</a:t>
                      </a:r>
                      <a:endParaRPr lang="en-GB" b="1" dirty="0"/>
                    </a:p>
                  </a:txBody>
                  <a:tcPr/>
                </a:tc>
                <a:tc>
                  <a:txBody>
                    <a:bodyPr/>
                    <a:lstStyle/>
                    <a:p>
                      <a:r>
                        <a:rPr lang="en-GB" sz="1800" b="1" kern="1200" dirty="0" smtClean="0">
                          <a:solidFill>
                            <a:schemeClr val="tx1"/>
                          </a:solidFill>
                          <a:latin typeface="+mn-lt"/>
                          <a:ea typeface="+mn-ea"/>
                          <a:cs typeface="+mn-cs"/>
                        </a:rPr>
                        <a:t>Expect the text to simply be capable of being ‘boiler-plated’ into a journal article; you are likely to need to revise style, tone and register to make it fit the author guidelines for a journal.</a:t>
                      </a:r>
                      <a:endParaRPr lang="en-GB" b="1" dirty="0"/>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smtClean="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5" name="Table 4"/>
          <p:cNvGraphicFramePr>
            <a:graphicFrameLocks noGrp="1"/>
          </p:cNvGraphicFramePr>
          <p:nvPr/>
        </p:nvGraphicFramePr>
        <p:xfrm>
          <a:off x="304800" y="609600"/>
          <a:ext cx="8686800" cy="5902627"/>
        </p:xfrm>
        <a:graphic>
          <a:graphicData uri="http://schemas.openxmlformats.org/drawingml/2006/table">
            <a:tbl>
              <a:tblPr>
                <a:tableStyleId>{616DA210-FB5B-4158-B5E0-FEB733F419BA}</a:tableStyleId>
              </a:tblPr>
              <a:tblGrid>
                <a:gridCol w="457200"/>
                <a:gridCol w="4343400"/>
                <a:gridCol w="3886200"/>
              </a:tblGrid>
              <a:tr h="431467">
                <a:tc>
                  <a:txBody>
                    <a:bodyPr/>
                    <a:lstStyle/>
                    <a:p>
                      <a:endParaRPr lang="en-GB" b="1" dirty="0"/>
                    </a:p>
                  </a:txBody>
                  <a:tcPr/>
                </a:tc>
                <a:tc>
                  <a:txBody>
                    <a:bodyPr/>
                    <a:lstStyle/>
                    <a:p>
                      <a:r>
                        <a:rPr lang="en-GB" b="1" dirty="0" smtClean="0"/>
                        <a:t>Do:</a:t>
                      </a:r>
                      <a:endParaRPr lang="en-GB" b="1" dirty="0"/>
                    </a:p>
                  </a:txBody>
                  <a:tcPr/>
                </a:tc>
                <a:tc>
                  <a:txBody>
                    <a:bodyPr/>
                    <a:lstStyle/>
                    <a:p>
                      <a:r>
                        <a:rPr lang="en-GB" b="1" dirty="0" smtClean="0"/>
                        <a:t>Do not:</a:t>
                      </a:r>
                      <a:endParaRPr lang="en-GB" b="1" dirty="0"/>
                    </a:p>
                  </a:txBody>
                  <a:tcPr/>
                </a:tc>
              </a:tr>
              <a:tr h="1397333">
                <a:tc>
                  <a:txBody>
                    <a:bodyPr/>
                    <a:lstStyle/>
                    <a:p>
                      <a:r>
                        <a:rPr lang="en-GB" b="1" dirty="0" smtClean="0"/>
                        <a:t>4</a:t>
                      </a:r>
                      <a:endParaRPr lang="en-GB" b="1" dirty="0"/>
                    </a:p>
                  </a:txBody>
                  <a:tcPr/>
                </a:tc>
                <a:tc>
                  <a:txBody>
                    <a:bodyPr/>
                    <a:lstStyle/>
                    <a:p>
                      <a:r>
                        <a:rPr lang="en-GB" sz="1800" b="1" kern="1200" dirty="0" smtClean="0">
                          <a:solidFill>
                            <a:schemeClr val="tx1"/>
                          </a:solidFill>
                          <a:latin typeface="+mn-lt"/>
                          <a:ea typeface="+mn-ea"/>
                          <a:cs typeface="+mn-cs"/>
                        </a:rPr>
                        <a:t>Try to get several articles out of your thesis (particularly doctoral ones). </a:t>
                      </a:r>
                      <a:endParaRPr lang="en-GB" b="1" dirty="0"/>
                    </a:p>
                  </a:txBody>
                  <a:tcPr/>
                </a:tc>
                <a:tc>
                  <a:txBody>
                    <a:bodyPr/>
                    <a:lstStyle/>
                    <a:p>
                      <a:r>
                        <a:rPr lang="en-GB" sz="1800" b="1" kern="1200" dirty="0" smtClean="0">
                          <a:solidFill>
                            <a:schemeClr val="tx1"/>
                          </a:solidFill>
                          <a:latin typeface="+mn-lt"/>
                          <a:ea typeface="+mn-ea"/>
                          <a:cs typeface="+mn-cs"/>
                        </a:rPr>
                        <a:t>So thinly ‘salami slice’ your data that you are sending off a number of rather thin articles; one or two chunky one are likely to be better received.</a:t>
                      </a:r>
                      <a:endParaRPr lang="en-GB" b="1" dirty="0"/>
                    </a:p>
                  </a:txBody>
                  <a:tcPr/>
                </a:tc>
              </a:tr>
              <a:tr h="1447800">
                <a:tc>
                  <a:txBody>
                    <a:bodyPr/>
                    <a:lstStyle/>
                    <a:p>
                      <a:r>
                        <a:rPr lang="en-GB" b="1" dirty="0" smtClean="0"/>
                        <a:t>5</a:t>
                      </a:r>
                      <a:endParaRPr lang="en-GB" b="1" dirty="0"/>
                    </a:p>
                  </a:txBody>
                  <a:tcPr/>
                </a:tc>
                <a:tc>
                  <a:txBody>
                    <a:bodyPr/>
                    <a:lstStyle/>
                    <a:p>
                      <a:r>
                        <a:rPr lang="en-GB" sz="1800" b="1" kern="1200" dirty="0" smtClean="0">
                          <a:solidFill>
                            <a:schemeClr val="tx1"/>
                          </a:solidFill>
                          <a:latin typeface="+mn-lt"/>
                          <a:ea typeface="+mn-ea"/>
                          <a:cs typeface="+mn-cs"/>
                        </a:rPr>
                        <a:t>Ask your supervisor for her/his thoughts on what elements of the thesis are the ones that are likely to most lend themselves to publication.</a:t>
                      </a:r>
                      <a:endParaRPr lang="en-GB" b="1" dirty="0"/>
                    </a:p>
                  </a:txBody>
                  <a:tcPr/>
                </a:tc>
                <a:tc>
                  <a:txBody>
                    <a:bodyPr/>
                    <a:lstStyle/>
                    <a:p>
                      <a:r>
                        <a:rPr lang="en-GB" sz="1800" b="1" kern="1200" dirty="0" smtClean="0">
                          <a:solidFill>
                            <a:schemeClr val="tx1"/>
                          </a:solidFill>
                          <a:latin typeface="+mn-lt"/>
                          <a:ea typeface="+mn-ea"/>
                          <a:cs typeface="+mn-cs"/>
                        </a:rPr>
                        <a:t>Don’t over-rely on other’s opinions, you’ve worked on this topic for ages so trust your own judgments.</a:t>
                      </a:r>
                      <a:endParaRPr lang="en-GB" b="1" dirty="0"/>
                    </a:p>
                  </a:txBody>
                  <a:tcPr/>
                </a:tc>
              </a:tr>
              <a:tr h="1537046">
                <a:tc>
                  <a:txBody>
                    <a:bodyPr/>
                    <a:lstStyle/>
                    <a:p>
                      <a:r>
                        <a:rPr lang="en-GB" b="1" dirty="0" smtClean="0"/>
                        <a:t>6</a:t>
                      </a:r>
                      <a:endParaRPr lang="en-GB" b="1" dirty="0"/>
                    </a:p>
                  </a:txBody>
                  <a:tcPr/>
                </a:tc>
                <a:tc>
                  <a:txBody>
                    <a:bodyPr/>
                    <a:lstStyle/>
                    <a:p>
                      <a:r>
                        <a:rPr lang="en-GB" sz="1800" b="1" kern="1200" dirty="0" smtClean="0">
                          <a:solidFill>
                            <a:schemeClr val="tx1"/>
                          </a:solidFill>
                          <a:latin typeface="+mn-lt"/>
                          <a:ea typeface="+mn-ea"/>
                          <a:cs typeface="+mn-cs"/>
                        </a:rPr>
                        <a:t>Think through the range of publication options: a book, journal articles, articles for less formal publications like trade journals, newspaper / magazine articles. Think through what your key aims are in relation to publication and work out a plan of what is likely to give you most value in terms of output.</a:t>
                      </a:r>
                      <a:endParaRPr lang="en-GB" b="1" dirty="0"/>
                    </a:p>
                  </a:txBody>
                  <a:tcPr/>
                </a:tc>
                <a:tc>
                  <a:txBody>
                    <a:bodyPr/>
                    <a:lstStyle/>
                    <a:p>
                      <a:r>
                        <a:rPr lang="en-GB" sz="1800" b="1" kern="1200" dirty="0" smtClean="0">
                          <a:solidFill>
                            <a:schemeClr val="tx1"/>
                          </a:solidFill>
                          <a:latin typeface="+mn-lt"/>
                          <a:ea typeface="+mn-ea"/>
                          <a:cs typeface="+mn-cs"/>
                        </a:rPr>
                        <a:t>Be afraid to look at ways of using your thesis data set in diverse ways for different audiences ranging from formal to informal: you can say the same thing more than once to different people. Look for different kinds of journal to publish your ideas.</a:t>
                      </a:r>
                      <a:endParaRPr lang="en-GB" b="1"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smtClean="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304800" y="609600"/>
          <a:ext cx="8686800" cy="5717553"/>
        </p:xfrm>
        <a:graphic>
          <a:graphicData uri="http://schemas.openxmlformats.org/drawingml/2006/table">
            <a:tbl>
              <a:tblPr>
                <a:tableStyleId>{616DA210-FB5B-4158-B5E0-FEB733F419BA}</a:tableStyleId>
              </a:tblPr>
              <a:tblGrid>
                <a:gridCol w="457200"/>
                <a:gridCol w="4343400"/>
                <a:gridCol w="3886200"/>
              </a:tblGrid>
              <a:tr h="431467">
                <a:tc>
                  <a:txBody>
                    <a:bodyPr/>
                    <a:lstStyle/>
                    <a:p>
                      <a:endParaRPr lang="en-GB" b="1" dirty="0"/>
                    </a:p>
                  </a:txBody>
                  <a:tcPr/>
                </a:tc>
                <a:tc>
                  <a:txBody>
                    <a:bodyPr/>
                    <a:lstStyle/>
                    <a:p>
                      <a:r>
                        <a:rPr lang="en-GB" b="1" dirty="0" smtClean="0"/>
                        <a:t>Do:</a:t>
                      </a:r>
                      <a:endParaRPr lang="en-GB" b="1" dirty="0"/>
                    </a:p>
                  </a:txBody>
                  <a:tcPr/>
                </a:tc>
                <a:tc>
                  <a:txBody>
                    <a:bodyPr/>
                    <a:lstStyle/>
                    <a:p>
                      <a:r>
                        <a:rPr lang="en-GB" b="1" dirty="0" smtClean="0"/>
                        <a:t>Do not:</a:t>
                      </a:r>
                      <a:endParaRPr lang="en-GB" b="1" dirty="0"/>
                    </a:p>
                  </a:txBody>
                  <a:tcPr/>
                </a:tc>
              </a:tr>
              <a:tr h="1397333">
                <a:tc>
                  <a:txBody>
                    <a:bodyPr/>
                    <a:lstStyle/>
                    <a:p>
                      <a:r>
                        <a:rPr lang="en-GB" b="1" dirty="0" smtClean="0"/>
                        <a:t>7</a:t>
                      </a:r>
                      <a:endParaRPr lang="en-GB" b="1" dirty="0"/>
                    </a:p>
                  </a:txBody>
                  <a:tcPr/>
                </a:tc>
                <a:tc>
                  <a:txBody>
                    <a:bodyPr/>
                    <a:lstStyle/>
                    <a:p>
                      <a:r>
                        <a:rPr lang="en-GB" sz="1800" b="1" kern="1200" dirty="0" smtClean="0">
                          <a:solidFill>
                            <a:schemeClr val="tx1"/>
                          </a:solidFill>
                          <a:latin typeface="+mn-lt"/>
                          <a:ea typeface="+mn-ea"/>
                          <a:cs typeface="+mn-cs"/>
                        </a:rPr>
                        <a:t>Consider the different kinds of articles you could write: overviews, opinion pieces, literature reviews, scientific accounts etc., and select the approaches that fir your work best.</a:t>
                      </a:r>
                      <a:endParaRPr lang="en-GB" b="1" dirty="0"/>
                    </a:p>
                  </a:txBody>
                  <a:tcPr/>
                </a:tc>
                <a:tc>
                  <a:txBody>
                    <a:bodyPr/>
                    <a:lstStyle/>
                    <a:p>
                      <a:r>
                        <a:rPr lang="en-GB" sz="1800" b="1" kern="1200" dirty="0" smtClean="0">
                          <a:solidFill>
                            <a:schemeClr val="tx1"/>
                          </a:solidFill>
                          <a:latin typeface="+mn-lt"/>
                          <a:ea typeface="+mn-ea"/>
                          <a:cs typeface="+mn-cs"/>
                        </a:rPr>
                        <a:t>Ignore the author guidelines given by the journal: make sure your articles don’t get rejected straight off because they don’t fit the requirements of the journal. Many fall at the first fence for this reason!</a:t>
                      </a:r>
                      <a:endParaRPr lang="en-GB" b="1" dirty="0"/>
                    </a:p>
                  </a:txBody>
                  <a:tcPr/>
                </a:tc>
              </a:tr>
              <a:tr h="1447800">
                <a:tc>
                  <a:txBody>
                    <a:bodyPr/>
                    <a:lstStyle/>
                    <a:p>
                      <a:r>
                        <a:rPr lang="en-GB" b="1" dirty="0" smtClean="0"/>
                        <a:t>8</a:t>
                      </a:r>
                      <a:endParaRPr lang="en-GB" b="1" dirty="0"/>
                    </a:p>
                  </a:txBody>
                  <a:tcPr/>
                </a:tc>
                <a:tc>
                  <a:txBody>
                    <a:bodyPr/>
                    <a:lstStyle/>
                    <a:p>
                      <a:r>
                        <a:rPr lang="en-GB" sz="1800" b="1" kern="1200" dirty="0" smtClean="0">
                          <a:solidFill>
                            <a:schemeClr val="tx1"/>
                          </a:solidFill>
                          <a:latin typeface="+mn-lt"/>
                          <a:ea typeface="+mn-ea"/>
                          <a:cs typeface="+mn-cs"/>
                        </a:rPr>
                        <a:t>Consider using your thesis as a basis for co-authoring, perhaps even with one of your examiners or peers.</a:t>
                      </a:r>
                      <a:endParaRPr lang="en-GB" b="1" dirty="0"/>
                    </a:p>
                  </a:txBody>
                  <a:tcPr/>
                </a:tc>
                <a:tc>
                  <a:txBody>
                    <a:bodyPr/>
                    <a:lstStyle/>
                    <a:p>
                      <a:r>
                        <a:rPr lang="en-GB" sz="1800" b="1" kern="1200" dirty="0" smtClean="0">
                          <a:solidFill>
                            <a:schemeClr val="tx1"/>
                          </a:solidFill>
                          <a:latin typeface="+mn-lt"/>
                          <a:ea typeface="+mn-ea"/>
                          <a:cs typeface="+mn-cs"/>
                        </a:rPr>
                        <a:t>Allow yourself to be exploited by someone familiar with your thesis who wants to use if for a publication with themselves as lead author. Watch out for people who want to exploit your ideas!</a:t>
                      </a:r>
                      <a:endParaRPr lang="en-GB" b="1" dirty="0"/>
                    </a:p>
                  </a:txBody>
                  <a:tcPr/>
                </a:tc>
              </a:tr>
              <a:tr h="1537046">
                <a:tc>
                  <a:txBody>
                    <a:bodyPr/>
                    <a:lstStyle/>
                    <a:p>
                      <a:r>
                        <a:rPr lang="en-GB" b="1" dirty="0" smtClean="0"/>
                        <a:t>9</a:t>
                      </a:r>
                      <a:endParaRPr lang="en-GB" b="1" dirty="0"/>
                    </a:p>
                  </a:txBody>
                  <a:tcPr/>
                </a:tc>
                <a:tc>
                  <a:txBody>
                    <a:bodyPr/>
                    <a:lstStyle/>
                    <a:p>
                      <a:r>
                        <a:rPr lang="en-GB" sz="1800" b="1" kern="1200" dirty="0" smtClean="0">
                          <a:solidFill>
                            <a:schemeClr val="tx1"/>
                          </a:solidFill>
                          <a:latin typeface="+mn-lt"/>
                          <a:ea typeface="+mn-ea"/>
                          <a:cs typeface="+mn-cs"/>
                        </a:rPr>
                        <a:t>Build on the hard work you have put into the literature review and consider updating your literature review regularly so you can use it as a source for future publications.</a:t>
                      </a:r>
                      <a:endParaRPr lang="en-GB" b="1" dirty="0"/>
                    </a:p>
                  </a:txBody>
                  <a:tcPr/>
                </a:tc>
                <a:tc>
                  <a:txBody>
                    <a:bodyPr/>
                    <a:lstStyle/>
                    <a:p>
                      <a:r>
                        <a:rPr lang="en-GB" sz="1800" b="1" kern="1200" dirty="0" smtClean="0">
                          <a:solidFill>
                            <a:schemeClr val="tx1"/>
                          </a:solidFill>
                          <a:latin typeface="+mn-lt"/>
                          <a:ea typeface="+mn-ea"/>
                          <a:cs typeface="+mn-cs"/>
                        </a:rPr>
                        <a:t>Stop reading around the topic as soon as you’ve handed in the thesis as you will need to keep up with current ideas.</a:t>
                      </a:r>
                      <a:endParaRPr lang="en-GB" b="1"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smtClean="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304800" y="609600"/>
          <a:ext cx="8686800" cy="5552107"/>
        </p:xfrm>
        <a:graphic>
          <a:graphicData uri="http://schemas.openxmlformats.org/drawingml/2006/table">
            <a:tbl>
              <a:tblPr>
                <a:tableStyleId>{616DA210-FB5B-4158-B5E0-FEB733F419BA}</a:tableStyleId>
              </a:tblPr>
              <a:tblGrid>
                <a:gridCol w="457200"/>
                <a:gridCol w="3657600"/>
                <a:gridCol w="4572000"/>
              </a:tblGrid>
              <a:tr h="431467">
                <a:tc>
                  <a:txBody>
                    <a:bodyPr/>
                    <a:lstStyle/>
                    <a:p>
                      <a:endParaRPr lang="en-GB" b="1" dirty="0"/>
                    </a:p>
                  </a:txBody>
                  <a:tcPr/>
                </a:tc>
                <a:tc>
                  <a:txBody>
                    <a:bodyPr/>
                    <a:lstStyle/>
                    <a:p>
                      <a:r>
                        <a:rPr lang="en-GB" b="1" dirty="0" smtClean="0"/>
                        <a:t>Do:</a:t>
                      </a:r>
                      <a:endParaRPr lang="en-GB" b="1" dirty="0"/>
                    </a:p>
                  </a:txBody>
                  <a:tcPr/>
                </a:tc>
                <a:tc>
                  <a:txBody>
                    <a:bodyPr/>
                    <a:lstStyle/>
                    <a:p>
                      <a:r>
                        <a:rPr lang="en-GB" b="1" dirty="0" smtClean="0"/>
                        <a:t>Do not:</a:t>
                      </a:r>
                      <a:endParaRPr lang="en-GB" b="1" dirty="0"/>
                    </a:p>
                  </a:txBody>
                  <a:tcPr/>
                </a:tc>
              </a:tr>
              <a:tr h="1397333">
                <a:tc>
                  <a:txBody>
                    <a:bodyPr/>
                    <a:lstStyle/>
                    <a:p>
                      <a:r>
                        <a:rPr lang="en-GB" b="1" dirty="0" smtClean="0"/>
                        <a:t>10</a:t>
                      </a:r>
                      <a:endParaRPr lang="en-GB" b="1" dirty="0"/>
                    </a:p>
                  </a:txBody>
                  <a:tcPr/>
                </a:tc>
                <a:tc>
                  <a:txBody>
                    <a:bodyPr/>
                    <a:lstStyle/>
                    <a:p>
                      <a:r>
                        <a:rPr lang="en-GB" sz="1800" b="1" kern="1200" dirty="0" smtClean="0">
                          <a:solidFill>
                            <a:schemeClr val="tx1"/>
                          </a:solidFill>
                          <a:latin typeface="+mn-lt"/>
                          <a:ea typeface="+mn-ea"/>
                          <a:cs typeface="+mn-cs"/>
                        </a:rPr>
                        <a:t>Have a look at the elements you wrote and then later cut out of your thesis: there may be good work there that didn’t fit the thesis but can contribute to a publication.</a:t>
                      </a:r>
                    </a:p>
                    <a:p>
                      <a:endParaRPr lang="en-GB" b="1" dirty="0"/>
                    </a:p>
                  </a:txBody>
                  <a:tcPr/>
                </a:tc>
                <a:tc>
                  <a:txBody>
                    <a:bodyPr/>
                    <a:lstStyle/>
                    <a:p>
                      <a:r>
                        <a:rPr lang="en-GB" sz="1800" b="1" kern="1200" dirty="0" smtClean="0">
                          <a:solidFill>
                            <a:schemeClr val="tx1"/>
                          </a:solidFill>
                          <a:latin typeface="+mn-lt"/>
                          <a:ea typeface="+mn-ea"/>
                          <a:cs typeface="+mn-cs"/>
                        </a:rPr>
                        <a:t>Ever throw any writing away: keep all rejected text for potential later use.</a:t>
                      </a:r>
                      <a:endParaRPr lang="en-GB" b="1" dirty="0"/>
                    </a:p>
                  </a:txBody>
                  <a:tcPr/>
                </a:tc>
              </a:tr>
              <a:tr h="1447800">
                <a:tc>
                  <a:txBody>
                    <a:bodyPr/>
                    <a:lstStyle/>
                    <a:p>
                      <a:r>
                        <a:rPr lang="en-GB" b="1" dirty="0" smtClean="0"/>
                        <a:t>11</a:t>
                      </a:r>
                      <a:endParaRPr lang="en-GB" b="1" dirty="0"/>
                    </a:p>
                  </a:txBody>
                  <a:tcPr/>
                </a:tc>
                <a:tc>
                  <a:txBody>
                    <a:bodyPr/>
                    <a:lstStyle/>
                    <a:p>
                      <a:r>
                        <a:rPr lang="en-GB" sz="1800" b="1" kern="1200" dirty="0" smtClean="0">
                          <a:solidFill>
                            <a:schemeClr val="tx1"/>
                          </a:solidFill>
                          <a:latin typeface="+mn-lt"/>
                          <a:ea typeface="+mn-ea"/>
                          <a:cs typeface="+mn-cs"/>
                        </a:rPr>
                        <a:t>Re-read your thesis after the examination and think through what your current ideas are now, and how you’ve moved on from your thinking at the time of submission, and use these further insights as a basis for future publication.</a:t>
                      </a:r>
                      <a:endParaRPr lang="en-GB" b="1" dirty="0"/>
                    </a:p>
                  </a:txBody>
                  <a:tcPr/>
                </a:tc>
                <a:tc>
                  <a:txBody>
                    <a:bodyPr/>
                    <a:lstStyle/>
                    <a:p>
                      <a:r>
                        <a:rPr lang="en-GB" sz="1800" b="1" kern="1200" dirty="0" smtClean="0">
                          <a:solidFill>
                            <a:schemeClr val="tx1"/>
                          </a:solidFill>
                          <a:latin typeface="+mn-lt"/>
                          <a:ea typeface="+mn-ea"/>
                          <a:cs typeface="+mn-cs"/>
                        </a:rPr>
                        <a:t>Feel that you have to re-state identically in your publication what you said in your thesis: you are likely to have moved on in some areas after you wrote up and you can smooth over some areas that you now no longer like from your original thesis. It’s worth celebrating the fact that ideas have moved on since you first examined the topic.</a:t>
                      </a:r>
                    </a:p>
                    <a:p>
                      <a:endParaRPr lang="en-GB" b="1" dirty="0"/>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smtClean="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304800" y="609600"/>
          <a:ext cx="8686800" cy="5003467"/>
        </p:xfrm>
        <a:graphic>
          <a:graphicData uri="http://schemas.openxmlformats.org/drawingml/2006/table">
            <a:tbl>
              <a:tblPr>
                <a:tableStyleId>{616DA210-FB5B-4158-B5E0-FEB733F419BA}</a:tableStyleId>
              </a:tblPr>
              <a:tblGrid>
                <a:gridCol w="457200"/>
                <a:gridCol w="4038600"/>
                <a:gridCol w="4191000"/>
              </a:tblGrid>
              <a:tr h="431467">
                <a:tc>
                  <a:txBody>
                    <a:bodyPr/>
                    <a:lstStyle/>
                    <a:p>
                      <a:endParaRPr lang="en-GB" b="1" dirty="0"/>
                    </a:p>
                  </a:txBody>
                  <a:tcPr/>
                </a:tc>
                <a:tc>
                  <a:txBody>
                    <a:bodyPr/>
                    <a:lstStyle/>
                    <a:p>
                      <a:r>
                        <a:rPr lang="en-GB" b="1" dirty="0" smtClean="0"/>
                        <a:t>Do:</a:t>
                      </a:r>
                      <a:endParaRPr lang="en-GB" b="1" dirty="0"/>
                    </a:p>
                  </a:txBody>
                  <a:tcPr/>
                </a:tc>
                <a:tc>
                  <a:txBody>
                    <a:bodyPr/>
                    <a:lstStyle/>
                    <a:p>
                      <a:r>
                        <a:rPr lang="en-GB" b="1" dirty="0" smtClean="0"/>
                        <a:t>Do not:</a:t>
                      </a:r>
                      <a:endParaRPr lang="en-GB" b="1" dirty="0"/>
                    </a:p>
                  </a:txBody>
                  <a:tcPr/>
                </a:tc>
              </a:tr>
              <a:tr h="1397333">
                <a:tc>
                  <a:txBody>
                    <a:bodyPr/>
                    <a:lstStyle/>
                    <a:p>
                      <a:r>
                        <a:rPr lang="en-GB" b="1" dirty="0" smtClean="0"/>
                        <a:t>12</a:t>
                      </a:r>
                      <a:endParaRPr lang="en-GB"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smtClean="0">
                          <a:solidFill>
                            <a:schemeClr val="tx1"/>
                          </a:solidFill>
                          <a:latin typeface="+mn-lt"/>
                          <a:ea typeface="+mn-ea"/>
                          <a:cs typeface="+mn-cs"/>
                        </a:rPr>
                        <a:t>If there were good ideas discussed in your viva, use these to frame your thinking for future publications, and even maybe contact your examiner after the event to follow up on questions or suggestions made.</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smtClean="0">
                          <a:solidFill>
                            <a:schemeClr val="tx1"/>
                          </a:solidFill>
                          <a:latin typeface="+mn-lt"/>
                          <a:ea typeface="+mn-ea"/>
                          <a:cs typeface="+mn-cs"/>
                        </a:rPr>
                        <a:t>Cast a veil of darkness over your examination and push it from your mind, since the occasion may well have made you pause for thought about your own work.</a:t>
                      </a:r>
                      <a:endParaRPr lang="en-GB" b="1" dirty="0" smtClean="0"/>
                    </a:p>
                    <a:p>
                      <a:endParaRPr lang="en-GB" b="1" dirty="0"/>
                    </a:p>
                  </a:txBody>
                  <a:tcPr/>
                </a:tc>
              </a:tr>
              <a:tr h="1447800">
                <a:tc>
                  <a:txBody>
                    <a:bodyPr/>
                    <a:lstStyle/>
                    <a:p>
                      <a:r>
                        <a:rPr lang="en-GB" b="1" dirty="0" smtClean="0"/>
                        <a:t>13</a:t>
                      </a:r>
                      <a:endParaRPr lang="en-GB" b="1" dirty="0"/>
                    </a:p>
                  </a:txBody>
                  <a:tcPr/>
                </a:tc>
                <a:tc>
                  <a:txBody>
                    <a:bodyPr/>
                    <a:lstStyle/>
                    <a:p>
                      <a:r>
                        <a:rPr lang="en-GB" sz="1800" b="1" kern="1200" dirty="0" smtClean="0">
                          <a:solidFill>
                            <a:schemeClr val="tx1"/>
                          </a:solidFill>
                          <a:latin typeface="+mn-lt"/>
                          <a:ea typeface="+mn-ea"/>
                          <a:cs typeface="+mn-cs"/>
                        </a:rPr>
                        <a:t>Consider submitting to publications in different parts of the world: what may be rather old hat in your country could be a very novel idea elsewhere (and vice versa).</a:t>
                      </a:r>
                      <a:endParaRPr lang="en-GB" b="1" dirty="0"/>
                    </a:p>
                  </a:txBody>
                  <a:tcPr/>
                </a:tc>
                <a:tc>
                  <a:txBody>
                    <a:bodyPr/>
                    <a:lstStyle/>
                    <a:p>
                      <a:r>
                        <a:rPr lang="en-GB" sz="1800" b="1" kern="1200" dirty="0" smtClean="0">
                          <a:solidFill>
                            <a:schemeClr val="tx1"/>
                          </a:solidFill>
                          <a:latin typeface="+mn-lt"/>
                          <a:ea typeface="+mn-ea"/>
                          <a:cs typeface="+mn-cs"/>
                        </a:rPr>
                        <a:t>Forget to make sure that your writing is culturally relevant to the nation in which you plan to publish: look out specially for ideas, bodies and organisations mentioned in your thesis that are specific to your nation and unknown elsewhere.</a:t>
                      </a:r>
                    </a:p>
                    <a:p>
                      <a:endParaRPr lang="en-GB" b="1"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smtClean="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5" name="Table 4"/>
          <p:cNvGraphicFramePr>
            <a:graphicFrameLocks noGrp="1"/>
          </p:cNvGraphicFramePr>
          <p:nvPr/>
        </p:nvGraphicFramePr>
        <p:xfrm>
          <a:off x="304800" y="609600"/>
          <a:ext cx="8686800" cy="4454827"/>
        </p:xfrm>
        <a:graphic>
          <a:graphicData uri="http://schemas.openxmlformats.org/drawingml/2006/table">
            <a:tbl>
              <a:tblPr>
                <a:tableStyleId>{616DA210-FB5B-4158-B5E0-FEB733F419BA}</a:tableStyleId>
              </a:tblPr>
              <a:tblGrid>
                <a:gridCol w="457200"/>
                <a:gridCol w="4343400"/>
                <a:gridCol w="3886200"/>
              </a:tblGrid>
              <a:tr h="431467">
                <a:tc>
                  <a:txBody>
                    <a:bodyPr/>
                    <a:lstStyle/>
                    <a:p>
                      <a:endParaRPr lang="en-GB" b="1" dirty="0"/>
                    </a:p>
                  </a:txBody>
                  <a:tcPr/>
                </a:tc>
                <a:tc>
                  <a:txBody>
                    <a:bodyPr/>
                    <a:lstStyle/>
                    <a:p>
                      <a:r>
                        <a:rPr lang="en-GB" b="1" dirty="0" smtClean="0"/>
                        <a:t>Do:</a:t>
                      </a:r>
                      <a:endParaRPr lang="en-GB" b="1" dirty="0"/>
                    </a:p>
                  </a:txBody>
                  <a:tcPr/>
                </a:tc>
                <a:tc>
                  <a:txBody>
                    <a:bodyPr/>
                    <a:lstStyle/>
                    <a:p>
                      <a:r>
                        <a:rPr lang="en-GB" b="1" dirty="0" smtClean="0"/>
                        <a:t>Do not:</a:t>
                      </a:r>
                      <a:endParaRPr lang="en-GB" b="1" dirty="0"/>
                    </a:p>
                  </a:txBody>
                  <a:tcPr/>
                </a:tc>
              </a:tr>
              <a:tr h="1397333">
                <a:tc>
                  <a:txBody>
                    <a:bodyPr/>
                    <a:lstStyle/>
                    <a:p>
                      <a:r>
                        <a:rPr lang="en-GB" b="1" dirty="0" smtClean="0"/>
                        <a:t>14</a:t>
                      </a:r>
                      <a:endParaRPr lang="en-GB" b="1" dirty="0"/>
                    </a:p>
                  </a:txBody>
                  <a:tcPr/>
                </a:tc>
                <a:tc>
                  <a:txBody>
                    <a:bodyPr/>
                    <a:lstStyle/>
                    <a:p>
                      <a:r>
                        <a:rPr lang="en-GB" sz="1800" b="1" kern="1200" dirty="0" smtClean="0">
                          <a:solidFill>
                            <a:schemeClr val="tx1"/>
                          </a:solidFill>
                          <a:latin typeface="+mn-lt"/>
                          <a:ea typeface="+mn-ea"/>
                          <a:cs typeface="+mn-cs"/>
                        </a:rPr>
                        <a:t>Show drafts of your publications to readers other than your supervisor and examiner: it can be helpful to get different opinions from those without any kind of vested interest in your work.</a:t>
                      </a:r>
                    </a:p>
                    <a:p>
                      <a:endParaRPr lang="en-GB" b="1" dirty="0"/>
                    </a:p>
                  </a:txBody>
                  <a:tcPr/>
                </a:tc>
                <a:tc>
                  <a:txBody>
                    <a:bodyPr/>
                    <a:lstStyle/>
                    <a:p>
                      <a:r>
                        <a:rPr lang="en-GB" sz="1800" b="1" kern="1200" dirty="0" smtClean="0">
                          <a:solidFill>
                            <a:schemeClr val="tx1"/>
                          </a:solidFill>
                          <a:latin typeface="+mn-lt"/>
                          <a:ea typeface="+mn-ea"/>
                          <a:cs typeface="+mn-cs"/>
                        </a:rPr>
                        <a:t>Spend so long getting opinions from others that you don’t actually get round to sending your work off for review by the journals themselves.</a:t>
                      </a:r>
                      <a:endParaRPr lang="en-GB" b="1" dirty="0" smtClean="0"/>
                    </a:p>
                    <a:p>
                      <a:endParaRPr lang="en-GB" b="1" dirty="0"/>
                    </a:p>
                  </a:txBody>
                  <a:tcPr/>
                </a:tc>
              </a:tr>
              <a:tr h="1447800">
                <a:tc>
                  <a:txBody>
                    <a:bodyPr/>
                    <a:lstStyle/>
                    <a:p>
                      <a:r>
                        <a:rPr lang="en-GB" b="1" dirty="0" smtClean="0"/>
                        <a:t>15</a:t>
                      </a:r>
                      <a:endParaRPr lang="en-GB" b="1" dirty="0"/>
                    </a:p>
                  </a:txBody>
                  <a:tcPr/>
                </a:tc>
                <a:tc>
                  <a:txBody>
                    <a:bodyPr/>
                    <a:lstStyle/>
                    <a:p>
                      <a:r>
                        <a:rPr lang="en-GB" sz="1800" b="1" kern="1200" dirty="0" smtClean="0">
                          <a:solidFill>
                            <a:schemeClr val="tx1"/>
                          </a:solidFill>
                          <a:latin typeface="+mn-lt"/>
                          <a:ea typeface="+mn-ea"/>
                          <a:cs typeface="+mn-cs"/>
                        </a:rPr>
                        <a:t>Try to retain your own interest in the work: if you are bored of it, others are likely to be too! (But remember new readers are likely to be really interested by what you have to say).</a:t>
                      </a:r>
                      <a:endParaRPr lang="en-GB" b="1" dirty="0"/>
                    </a:p>
                  </a:txBody>
                  <a:tcPr/>
                </a:tc>
                <a:tc>
                  <a:txBody>
                    <a:bodyPr/>
                    <a:lstStyle/>
                    <a:p>
                      <a:r>
                        <a:rPr lang="en-GB" sz="1800" b="1" kern="1200" dirty="0" smtClean="0">
                          <a:solidFill>
                            <a:schemeClr val="tx1"/>
                          </a:solidFill>
                          <a:latin typeface="+mn-lt"/>
                          <a:ea typeface="+mn-ea"/>
                          <a:cs typeface="+mn-cs"/>
                        </a:rPr>
                        <a:t>Overwork your original text: if you find you are having to revise significant elements of your original writing it may be more economical of your time simply to start anew altogether.</a:t>
                      </a:r>
                    </a:p>
                    <a:p>
                      <a:endParaRPr lang="en-GB" b="1"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800" dirty="0" smtClean="0"/>
              <a:t>Good advice to help you maximise your chances of publication</a:t>
            </a:r>
            <a:r>
              <a:rPr lang="en-US" sz="2800" dirty="0" smtClean="0"/>
              <a:t>:</a:t>
            </a:r>
            <a:endParaRPr lang="en-GB" sz="2800" dirty="0"/>
          </a:p>
        </p:txBody>
      </p:sp>
      <p:sp>
        <p:nvSpPr>
          <p:cNvPr id="5" name="Content Placeholder 4"/>
          <p:cNvSpPr>
            <a:spLocks noGrp="1"/>
          </p:cNvSpPr>
          <p:nvPr>
            <p:ph idx="1"/>
          </p:nvPr>
        </p:nvSpPr>
        <p:spPr/>
        <p:txBody>
          <a:bodyPr/>
          <a:lstStyle/>
          <a:p>
            <a:r>
              <a:rPr lang="en-US" dirty="0" smtClean="0"/>
              <a:t> Write </a:t>
            </a:r>
            <a:r>
              <a:rPr lang="en-US" dirty="0" smtClean="0"/>
              <a:t>clearly, logically and sequentially.</a:t>
            </a:r>
            <a:endParaRPr lang="en-GB" dirty="0" smtClean="0"/>
          </a:p>
          <a:p>
            <a:pPr lvl="0"/>
            <a:r>
              <a:rPr lang="en-US" dirty="0" smtClean="0"/>
              <a:t>Study and follow the author guidelines.</a:t>
            </a:r>
            <a:endParaRPr lang="en-GB" dirty="0" smtClean="0"/>
          </a:p>
          <a:p>
            <a:pPr lvl="0"/>
            <a:r>
              <a:rPr lang="en-US" dirty="0" smtClean="0"/>
              <a:t>Have the manuscript critiqued by peers and others before submission.</a:t>
            </a:r>
            <a:endParaRPr lang="en-GB" dirty="0" smtClean="0"/>
          </a:p>
          <a:p>
            <a:pPr lvl="0"/>
            <a:r>
              <a:rPr lang="en-US" dirty="0" smtClean="0"/>
              <a:t>Think what readers might want to know, rather than what you want to say.</a:t>
            </a:r>
            <a:endParaRPr lang="en-GB" dirty="0" smtClean="0"/>
          </a:p>
          <a:p>
            <a:pPr lvl="0"/>
            <a:r>
              <a:rPr lang="en-US" dirty="0" smtClean="0"/>
              <a:t>Pay great attention to detail about presentation/appearance/format.</a:t>
            </a:r>
            <a:endParaRPr lang="en-GB" dirty="0" smtClean="0"/>
          </a:p>
          <a:p>
            <a:pPr lvl="0"/>
            <a:r>
              <a:rPr lang="en-US" dirty="0" smtClean="0"/>
              <a:t>Ensure your Research method is relevant, appropriate and accurate.</a:t>
            </a:r>
            <a:endParaRPr lang="en-GB" dirty="0" smtClean="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Writing in journals: some suggestions </a:t>
            </a:r>
            <a:endParaRPr lang="en-GB" dirty="0"/>
          </a:p>
        </p:txBody>
      </p:sp>
      <p:sp>
        <p:nvSpPr>
          <p:cNvPr id="5" name="Content Placeholder 4"/>
          <p:cNvSpPr>
            <a:spLocks noGrp="1"/>
          </p:cNvSpPr>
          <p:nvPr>
            <p:ph idx="1"/>
          </p:nvPr>
        </p:nvSpPr>
        <p:spPr>
          <a:xfrm>
            <a:off x="468313" y="1447800"/>
            <a:ext cx="8229600" cy="5029200"/>
          </a:xfrm>
        </p:spPr>
        <p:txBody>
          <a:bodyPr/>
          <a:lstStyle/>
          <a:p>
            <a:pPr lvl="0"/>
            <a:r>
              <a:rPr lang="en-US" sz="1800" dirty="0" smtClean="0"/>
              <a:t>Never </a:t>
            </a:r>
            <a:r>
              <a:rPr lang="en-US" sz="1800" dirty="0" smtClean="0"/>
              <a:t>publish in a vacuum: know where you are aiming to publish your work by carefully reviewing the available outlets in your field.</a:t>
            </a:r>
            <a:endParaRPr lang="en-GB" sz="1800" dirty="0" smtClean="0"/>
          </a:p>
          <a:p>
            <a:pPr lvl="0"/>
            <a:r>
              <a:rPr lang="en-US" sz="1800" dirty="0" smtClean="0"/>
              <a:t>Every journal has its own particular strengths and preferences, Consider whether your work should best be published in a major academic journal, or perhaps some emerging, less prestigious journal. </a:t>
            </a:r>
            <a:endParaRPr lang="en-GB" sz="1800" dirty="0" smtClean="0"/>
          </a:p>
          <a:p>
            <a:pPr lvl="0"/>
            <a:r>
              <a:rPr lang="en-US" sz="1800" dirty="0" smtClean="0"/>
              <a:t>Some material has a more practical than academic bias. You may consider a practitioners’ journal to be the appropriate vehicle for a particular piece rather than a strictly academic journal.</a:t>
            </a:r>
            <a:endParaRPr lang="en-GB" sz="1800" dirty="0" smtClean="0"/>
          </a:p>
          <a:p>
            <a:pPr lvl="0"/>
            <a:r>
              <a:rPr lang="en-US" sz="1800" dirty="0" smtClean="0"/>
              <a:t>Assess carefully whether you can match up to the demands of a target journal. </a:t>
            </a:r>
            <a:endParaRPr lang="en-GB" sz="1800" dirty="0" smtClean="0"/>
          </a:p>
          <a:p>
            <a:pPr lvl="0"/>
            <a:r>
              <a:rPr lang="en-US" sz="1800" dirty="0" smtClean="0"/>
              <a:t>Assess what may be attractive to the editor of a journal in the light of recent trends in the publication. Some topics move rapidly in and out of fashion.</a:t>
            </a:r>
            <a:endParaRPr lang="en-GB" sz="1800" dirty="0" smtClean="0"/>
          </a:p>
          <a:p>
            <a:pPr lvl="0"/>
            <a:r>
              <a:rPr lang="en-US" sz="1800" dirty="0" smtClean="0"/>
              <a:t>It may be that your work has a particular specialist audience, and that it is best placed in a specialist journal.</a:t>
            </a:r>
            <a:endParaRPr lang="en-GB" sz="1800" dirty="0" smtClean="0"/>
          </a:p>
          <a:p>
            <a:endParaRPr lang="en-GB" sz="18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ppt88DB.tmp</Template>
  <TotalTime>60</TotalTime>
  <Words>1695</Words>
  <Application>Microsoft Office PowerPoint</Application>
  <PresentationFormat>On-screen Show (4:3)</PresentationFormat>
  <Paragraphs>114</Paragraphs>
  <Slides>13</Slides>
  <Notes>7</Notes>
  <HiddenSlides>0</HiddenSlides>
  <MMClips>0</MMClip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LeedsMet template</vt:lpstr>
      <vt:lpstr>1_LeedsMet template</vt:lpstr>
      <vt:lpstr>2_LeedsMet template</vt:lpstr>
      <vt:lpstr>From dissertation to publication:  repurposing your M-level or Doctoral thesis to enhance your publication record</vt:lpstr>
      <vt:lpstr>From dissertation to publication</vt:lpstr>
      <vt:lpstr>Slide 3</vt:lpstr>
      <vt:lpstr>Slide 4</vt:lpstr>
      <vt:lpstr>Slide 5</vt:lpstr>
      <vt:lpstr>Slide 6</vt:lpstr>
      <vt:lpstr>Slide 7</vt:lpstr>
      <vt:lpstr>Good advice to help you maximise your chances of publication:</vt:lpstr>
      <vt:lpstr>Writing in journals: some suggestions </vt:lpstr>
      <vt:lpstr>When writing an abstract</vt:lpstr>
      <vt:lpstr>How do you evaluate the status and impact of journals?</vt:lpstr>
      <vt:lpstr>A useful tool to help you calculate ratings at http://www.scimagojr.com/index.php</vt:lpstr>
      <vt:lpstr>Useful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dissertation to publication:  repurposing your M-level or Doctoral thesis to enhance your publication record</dc:title>
  <dc:creator>2010 Ipod</dc:creator>
  <cp:lastModifiedBy>administrator</cp:lastModifiedBy>
  <cp:revision>10</cp:revision>
  <dcterms:created xsi:type="dcterms:W3CDTF">2006-08-16T00:00:00Z</dcterms:created>
  <dcterms:modified xsi:type="dcterms:W3CDTF">2014-04-27T13:21:43Z</dcterms:modified>
</cp:coreProperties>
</file>