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Masters/slideMaster13.xml" ContentType="application/vnd.openxmlformats-officedocument.presentationml.slideMaster+xml"/>
  <Override PartName="/ppt/theme/theme14.xml" ContentType="application/vnd.openxmlformats-officedocument.them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Override PartName="/ppt/theme/theme15.xml" ContentType="application/vnd.openxmlformats-officedocument.them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 id="2147483672" r:id="rId5"/>
    <p:sldMasterId id="2147483674" r:id="rId6"/>
    <p:sldMasterId id="2147483678" r:id="rId7"/>
    <p:sldMasterId id="2147483680" r:id="rId8"/>
    <p:sldMasterId id="2147483688" r:id="rId9"/>
    <p:sldMasterId id="2147483690" r:id="rId10"/>
    <p:sldMasterId id="2147483692" r:id="rId11"/>
    <p:sldMasterId id="2147483694" r:id="rId12"/>
    <p:sldMasterId id="2147483696" r:id="rId13"/>
  </p:sldMasterIdLst>
  <p:notesMasterIdLst>
    <p:notesMasterId r:id="rId42"/>
  </p:notesMasterIdLst>
  <p:handoutMasterIdLst>
    <p:handoutMasterId r:id="rId43"/>
  </p:handoutMasterIdLst>
  <p:sldIdLst>
    <p:sldId id="261" r:id="rId14"/>
    <p:sldId id="419" r:id="rId15"/>
    <p:sldId id="395" r:id="rId16"/>
    <p:sldId id="359" r:id="rId17"/>
    <p:sldId id="416" r:id="rId18"/>
    <p:sldId id="417" r:id="rId19"/>
    <p:sldId id="382" r:id="rId20"/>
    <p:sldId id="406" r:id="rId21"/>
    <p:sldId id="410" r:id="rId22"/>
    <p:sldId id="409" r:id="rId23"/>
    <p:sldId id="414" r:id="rId24"/>
    <p:sldId id="407" r:id="rId25"/>
    <p:sldId id="418" r:id="rId26"/>
    <p:sldId id="415" r:id="rId27"/>
    <p:sldId id="363" r:id="rId28"/>
    <p:sldId id="385" r:id="rId29"/>
    <p:sldId id="362" r:id="rId30"/>
    <p:sldId id="389" r:id="rId31"/>
    <p:sldId id="373" r:id="rId32"/>
    <p:sldId id="367" r:id="rId33"/>
    <p:sldId id="393" r:id="rId34"/>
    <p:sldId id="391" r:id="rId35"/>
    <p:sldId id="370" r:id="rId36"/>
    <p:sldId id="374" r:id="rId37"/>
    <p:sldId id="380" r:id="rId38"/>
    <p:sldId id="402" r:id="rId39"/>
    <p:sldId id="403" r:id="rId40"/>
    <p:sldId id="405" r:id="rId41"/>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80" y="-6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41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67B8A57F-9FBD-4C2A-87A0-1708C64EF94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15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17</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0814" y="751512"/>
            <a:ext cx="4516048" cy="3709295"/>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20</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23</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24</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25</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27</a:t>
            </a:fld>
            <a:endParaRPr lang="en-US" smtClean="0">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28</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67ADCB8-16BB-4638-8903-33EF27277087}"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6</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8</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9</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hyperlink" Target="http://www.geography.org.uk/download/GA_PRGTIPBrooksMLevelCriteria.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prints.hud.ac.uk/10892/"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hyperlink" Target="http://www.qaa.ac.uk/academicinfrastructure/benchmark/masters/MastersDegreeCharacteristics.pdf" TargetMode="External"/><Relationship Id="rId4" Type="http://schemas.openxmlformats.org/officeDocument/2006/relationships/hyperlink" Target="http://www.nzqa.govt.nz/assets/Studying-in-NZ/New-Zealand-Qualification-Framework/theregister-booklet.pdf%20%20(accessed%20March%20201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Innovations in Masters Level Assessment</a:t>
            </a:r>
            <a:br>
              <a:rPr lang="en-GB" sz="3600" dirty="0" smtClean="0"/>
            </a:br>
            <a:r>
              <a:rPr lang="en-GB" sz="1800" dirty="0" smtClean="0"/>
              <a:t>Edinburgh Napier University</a:t>
            </a:r>
            <a:br>
              <a:rPr lang="en-GB" sz="1800" dirty="0" smtClean="0"/>
            </a:br>
            <a:r>
              <a:rPr lang="en-GB" sz="1800" dirty="0" smtClean="0"/>
              <a:t>April 2014</a:t>
            </a:r>
            <a:r>
              <a:rPr lang="en-GB" sz="1800" dirty="0" smtClean="0"/>
              <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a:t>
            </a:r>
            <a:r>
              <a:rPr lang="en-GB" sz="2400" dirty="0" smtClean="0"/>
              <a:t>Brown</a:t>
            </a:r>
          </a:p>
          <a:p>
            <a:pPr algn="ctr" eaLnBrk="1" hangingPunct="1"/>
            <a:r>
              <a:rPr lang="en-GB" sz="2400" dirty="0" smtClean="0"/>
              <a:t>@</a:t>
            </a:r>
            <a:r>
              <a:rPr lang="en-GB" sz="2400" smtClean="0"/>
              <a:t>ProfSallyBrown</a:t>
            </a:r>
            <a:endParaRPr lang="en-GB" sz="2400" dirty="0" smtClean="0"/>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a:t>
            </a:r>
            <a:r>
              <a:rPr lang="en-GB" sz="1800" dirty="0" smtClean="0"/>
              <a:t>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000" dirty="0" smtClean="0"/>
              <a:t>Enabling students to focus on a particular aspect of a broader subject area in which they have prior knowledge or experience through previous study or employment; and/or</a:t>
            </a:r>
          </a:p>
          <a:p>
            <a:pPr>
              <a:lnSpc>
                <a:spcPct val="100000"/>
              </a:lnSpc>
            </a:pPr>
            <a:r>
              <a:rPr lang="en-GB" sz="20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000" dirty="0" smtClean="0"/>
              <a:t>Enabling students to learn how to conduct research, often linked to a particular discipline or field of study.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defRPr/>
            </a:pPr>
            <a:r>
              <a:rPr lang="en-GB" dirty="0" smtClean="0"/>
              <a:t>QAA in Scotland: guidance on level 11 qualifications </a:t>
            </a:r>
            <a:r>
              <a:rPr lang="en-GB" sz="2000" dirty="0" smtClean="0">
                <a:solidFill>
                  <a:schemeClr val="tx2">
                    <a:lumMod val="60000"/>
                    <a:lumOff val="40000"/>
                  </a:schemeClr>
                </a:solidFill>
              </a:rPr>
              <a:t>(I like this)</a:t>
            </a: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Typically, holders of the qualification will be able to:</a:t>
            </a:r>
            <a:endParaRPr lang="en-GB" sz="2400" dirty="0" smtClean="0"/>
          </a:p>
        </p:txBody>
      </p:sp>
      <p:sp>
        <p:nvSpPr>
          <p:cNvPr id="23555" name="Content Placeholder 2"/>
          <p:cNvSpPr>
            <a:spLocks noGrp="1"/>
          </p:cNvSpPr>
          <p:nvPr>
            <p:ph idx="1"/>
          </p:nvPr>
        </p:nvSpPr>
        <p:spPr/>
        <p:txBody>
          <a:bodyPr/>
          <a:lstStyle/>
          <a:p>
            <a:pPr>
              <a:lnSpc>
                <a:spcPct val="100000"/>
              </a:lnSpc>
              <a:defRPr/>
            </a:pPr>
            <a:r>
              <a:rPr lang="en-GB" sz="2000" dirty="0" smtClean="0"/>
              <a:t>deal with </a:t>
            </a:r>
            <a:r>
              <a:rPr lang="en-GB" sz="2000" dirty="0" smtClean="0">
                <a:solidFill>
                  <a:schemeClr val="tx2">
                    <a:lumMod val="60000"/>
                    <a:lumOff val="40000"/>
                  </a:schemeClr>
                </a:solidFill>
              </a:rPr>
              <a:t>complex</a:t>
            </a:r>
            <a:r>
              <a:rPr lang="en-GB" sz="20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000" dirty="0" smtClean="0"/>
              <a:t>demonstrate </a:t>
            </a:r>
            <a:r>
              <a:rPr lang="en-GB" sz="2000" dirty="0" smtClean="0">
                <a:solidFill>
                  <a:schemeClr val="tx2">
                    <a:lumMod val="60000"/>
                    <a:lumOff val="40000"/>
                  </a:schemeClr>
                </a:solidFill>
              </a:rPr>
              <a:t>self-direction and originality </a:t>
            </a:r>
            <a:r>
              <a:rPr lang="en-GB" sz="2000" dirty="0" smtClean="0"/>
              <a:t>in tackling and solving problems, and act </a:t>
            </a:r>
            <a:r>
              <a:rPr lang="en-GB" sz="2000" dirty="0" smtClean="0">
                <a:solidFill>
                  <a:schemeClr val="tx2">
                    <a:lumMod val="60000"/>
                    <a:lumOff val="40000"/>
                  </a:schemeClr>
                </a:solidFill>
              </a:rPr>
              <a:t>autonomousl</a:t>
            </a:r>
            <a:r>
              <a:rPr lang="en-GB" sz="2000" dirty="0" smtClean="0"/>
              <a:t>y in planning and implementing tasks at a professional or equivalent level; </a:t>
            </a:r>
          </a:p>
          <a:p>
            <a:pPr>
              <a:lnSpc>
                <a:spcPct val="100000"/>
              </a:lnSpc>
              <a:defRPr/>
            </a:pPr>
            <a:r>
              <a:rPr lang="en-GB" sz="2000" dirty="0" smtClean="0"/>
              <a:t>continue to </a:t>
            </a:r>
            <a:r>
              <a:rPr lang="en-GB" sz="2000" dirty="0" smtClean="0">
                <a:solidFill>
                  <a:schemeClr val="tx2">
                    <a:lumMod val="60000"/>
                    <a:lumOff val="40000"/>
                  </a:schemeClr>
                </a:solidFill>
              </a:rPr>
              <a:t>advance</a:t>
            </a:r>
            <a:r>
              <a:rPr lang="en-GB" sz="2000" dirty="0" smtClean="0"/>
              <a:t> their knowledge and understanding, and develop </a:t>
            </a:r>
            <a:r>
              <a:rPr lang="en-GB" sz="2000" dirty="0" smtClean="0">
                <a:solidFill>
                  <a:schemeClr val="tx2">
                    <a:lumMod val="60000"/>
                    <a:lumOff val="40000"/>
                  </a:schemeClr>
                </a:solidFill>
              </a:rPr>
              <a:t>new </a:t>
            </a:r>
            <a:r>
              <a:rPr lang="en-GB" sz="2000" dirty="0" smtClean="0"/>
              <a:t>skills to a high level; and will have: </a:t>
            </a:r>
          </a:p>
          <a:p>
            <a:pPr>
              <a:lnSpc>
                <a:spcPct val="100000"/>
              </a:lnSpc>
              <a:defRPr/>
            </a:pPr>
            <a:r>
              <a:rPr lang="en-GB" sz="2000" dirty="0" smtClean="0"/>
              <a:t>the qualities and </a:t>
            </a:r>
            <a:r>
              <a:rPr lang="en-GB" sz="2000" dirty="0" smtClean="0">
                <a:solidFill>
                  <a:schemeClr val="tx2">
                    <a:lumMod val="60000"/>
                    <a:lumOff val="40000"/>
                  </a:schemeClr>
                </a:solidFill>
              </a:rPr>
              <a:t>transferable skills </a:t>
            </a:r>
            <a:r>
              <a:rPr lang="en-GB" sz="2000" dirty="0" smtClean="0"/>
              <a:t>necessary for employment requiring: (</a:t>
            </a:r>
            <a:r>
              <a:rPr lang="en-GB" sz="2000" dirty="0" err="1" smtClean="0"/>
              <a:t>i</a:t>
            </a:r>
            <a:r>
              <a:rPr lang="en-GB" sz="20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QAA Assessment expectations</a:t>
            </a:r>
          </a:p>
        </p:txBody>
      </p:sp>
      <p:sp>
        <p:nvSpPr>
          <p:cNvPr id="43011" name="Content Placeholder 2"/>
          <p:cNvSpPr>
            <a:spLocks noGrp="1"/>
          </p:cNvSpPr>
          <p:nvPr>
            <p:ph idx="1"/>
          </p:nvPr>
        </p:nvSpPr>
        <p:spPr>
          <a:xfrm>
            <a:off x="468313" y="1357313"/>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200" dirty="0" smtClean="0"/>
              <a:t>My questions: mapping the student experience at Master’s Level </a:t>
            </a:r>
          </a:p>
        </p:txBody>
      </p:sp>
      <p:sp>
        <p:nvSpPr>
          <p:cNvPr id="17411" name="Content Placeholder 2"/>
          <p:cNvSpPr>
            <a:spLocks noGrp="1"/>
          </p:cNvSpPr>
          <p:nvPr>
            <p:ph idx="1"/>
          </p:nvPr>
        </p:nvSpPr>
        <p:spPr/>
        <p:txBody>
          <a:bodyPr/>
          <a:lstStyle/>
          <a:p>
            <a:pPr eaLnBrk="1" hangingPunct="1">
              <a:lnSpc>
                <a:spcPct val="100000"/>
              </a:lnSpc>
            </a:pPr>
            <a:r>
              <a:rPr lang="en-GB" sz="2400" dirty="0" smtClean="0"/>
              <a:t>Will students feel from the outset that they are on a Master’s programme?</a:t>
            </a:r>
          </a:p>
          <a:p>
            <a:pPr eaLnBrk="1" hangingPunct="1">
              <a:lnSpc>
                <a:spcPct val="100000"/>
              </a:lnSpc>
            </a:pPr>
            <a:r>
              <a:rPr lang="en-GB" sz="2400" dirty="0" smtClean="0"/>
              <a:t>Are you ensuring that students are immersed in the subject they have come to study from the outset?</a:t>
            </a:r>
          </a:p>
          <a:p>
            <a:pPr eaLnBrk="1" hangingPunct="1">
              <a:lnSpc>
                <a:spcPct val="100000"/>
              </a:lnSpc>
            </a:pPr>
            <a:r>
              <a:rPr lang="en-GB" sz="2400" dirty="0" smtClean="0"/>
              <a:t>Is induction a valuable and productive introduction to the course (or just the distribution of bags and bags of paper)?</a:t>
            </a:r>
          </a:p>
          <a:p>
            <a:pPr eaLnBrk="1" hangingPunct="1">
              <a:lnSpc>
                <a:spcPct val="100000"/>
              </a:lnSpc>
            </a:pPr>
            <a:r>
              <a:rPr lang="en-GB" sz="2400" dirty="0" smtClean="0"/>
              <a:t>Do students have a positive and balanced experience across the programme?</a:t>
            </a:r>
          </a:p>
          <a:p>
            <a:pPr eaLnBrk="1" hangingPunct="1">
              <a:lnSpc>
                <a:spcPct val="100000"/>
              </a:lnSpc>
            </a:pPr>
            <a:r>
              <a:rPr lang="en-GB" sz="2400" dirty="0" smtClean="0"/>
              <a:t>Are there points in the academic year when there doesn’t seem to be much going on?</a:t>
            </a:r>
          </a:p>
          <a:p>
            <a:pPr>
              <a:lnSpc>
                <a:spcPct val="100000"/>
              </a:lnSpc>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6" y="1104"/>
              <a:ext cx="1800" cy="16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 xmlns:a14="http://schemas.microsoft.com/office/drawing/2010/main"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nSpc>
                <a:spcPct val="75000"/>
              </a:lnSpc>
            </a:pPr>
            <a:r>
              <a:rPr lang="en-GB" sz="4400" dirty="0" smtClean="0">
                <a:effectLst>
                  <a:outerShdw blurRad="38100" dist="38100" dir="2700000" algn="tl">
                    <a:srgbClr val="FFFFFF"/>
                  </a:outerShdw>
                </a:effectLst>
                <a:latin typeface="Arial" pitchFamily="34" charset="0"/>
                <a:cs typeface="Arial" pitchFamily="34" charset="0"/>
              </a:rPr>
              <a:t>Characteristics of excellent teachers: diamond-9</a:t>
            </a:r>
            <a:endParaRPr lang="en-GB" sz="4400" dirty="0">
              <a:effectLst>
                <a:outerShdw blurRad="38100" dist="38100" dir="2700000" algn="tl">
                  <a:srgbClr val="FFFFFF"/>
                </a:outerShdw>
              </a:effectLst>
              <a:latin typeface="Arial" pitchFamily="34" charset="0"/>
              <a:cs typeface="Arial" pitchFamily="34" charset="0"/>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Comic Sans MS" pitchFamily="66" charset="0"/>
              </a:rPr>
              <a:t>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smtClean="0"/>
              <a:t>It </a:t>
            </a:r>
            <a:r>
              <a:rPr lang="en-GB" dirty="0" smtClean="0"/>
              <a:t>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a:t>
            </a:r>
            <a:r>
              <a:rPr lang="en-GB" sz="1800" smtClean="0"/>
              <a:t>(2012) Assimilate compendium, Leeds, Leeds Met Press</a:t>
            </a:r>
            <a:endParaRPr lang="en-GB" sz="1800" dirty="0" smtClean="0"/>
          </a:p>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Font typeface="Wingdings" pitchFamily="2" charset="2"/>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a:t>
            </a:r>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u="sng" dirty="0" smtClean="0">
                <a:hlinkClick r:id="rId3"/>
              </a:rPr>
              <a:t>http://eprints.hud.ac.uk/10892/</a:t>
            </a:r>
            <a:r>
              <a:rPr lang="en-GB" sz="1800" dirty="0" smtClean="0"/>
              <a:t> Accessed march 2012</a:t>
            </a:r>
          </a:p>
          <a:p>
            <a:pPr>
              <a:buNone/>
            </a:pPr>
            <a:r>
              <a:rPr lang="en-GB" sz="1800" dirty="0" smtClean="0"/>
              <a:t>NZQA (2007) </a:t>
            </a:r>
            <a:r>
              <a:rPr lang="en-GB" sz="1800" u="sng" dirty="0" smtClean="0">
                <a:hlinkClick r:id="rId4"/>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5"/>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assessment;</a:t>
            </a:r>
          </a:p>
          <a:p>
            <a:r>
              <a:rPr lang="en-GB" dirty="0" smtClean="0"/>
              <a:t>Consider some innovative approaches to assessing at masters level;</a:t>
            </a:r>
          </a:p>
          <a:p>
            <a:r>
              <a:rPr lang="en-GB" dirty="0" smtClean="0"/>
              <a:t>Review options for enhancing assessment in masters programmes.</a:t>
            </a:r>
          </a:p>
          <a:p>
            <a:endParaRPr lang="en-GB" dirty="0" smtClean="0"/>
          </a:p>
          <a:p>
            <a:pPr>
              <a:buNone/>
            </a:pPr>
            <a:r>
              <a:rPr lang="en-GB" dirty="0" smtClean="0"/>
              <a:t>The workshop builds on the outcomes of a three year project reviewing masters level assessment.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z="2800" dirty="0" smtClean="0"/>
              <a:t>The context for reviewing M-level assessment</a:t>
            </a:r>
          </a:p>
        </p:txBody>
      </p:sp>
      <p:sp>
        <p:nvSpPr>
          <p:cNvPr id="194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Most HEIs are aiming to increase the number of post-graduate students they recruit;</a:t>
            </a:r>
          </a:p>
          <a:p>
            <a:pPr eaLnBrk="1" hangingPunct="1">
              <a:lnSpc>
                <a:spcPct val="100000"/>
              </a:lnSpc>
            </a:pPr>
            <a:r>
              <a:rPr lang="en-GB" sz="2600" dirty="0" smtClean="0"/>
              <a:t>In many nations, undergraduate recruitment is at, or close to saturation;</a:t>
            </a:r>
          </a:p>
          <a:p>
            <a:pPr eaLnBrk="1" hangingPunct="1">
              <a:lnSpc>
                <a:spcPct val="100000"/>
              </a:lnSpc>
            </a:pPr>
            <a:r>
              <a:rPr lang="en-GB" sz="2600" dirty="0" smtClean="0"/>
              <a:t>In a competitive global environment, Masters programmes need to have a competitive edge;</a:t>
            </a:r>
          </a:p>
          <a:p>
            <a:pPr eaLnBrk="1" hangingPunct="1">
              <a:lnSpc>
                <a:spcPct val="100000"/>
              </a:lnSpc>
            </a:pPr>
            <a:r>
              <a:rPr lang="en-GB" sz="2600" dirty="0" smtClean="0"/>
              <a:t>Authentic assessment can be a Unique Selling Point for Masters Programmes.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smtClean="0"/>
              <a:t>At Masters level, assessment really matters!</a:t>
            </a:r>
          </a:p>
        </p:txBody>
      </p:sp>
      <p:sp>
        <p:nvSpPr>
          <p:cNvPr id="21507" name="Rectangle 3"/>
          <p:cNvSpPr>
            <a:spLocks noGrp="1" noChangeArrowheads="1"/>
          </p:cNvSpPr>
          <p:nvPr>
            <p:ph type="body"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M level qualifications </a:t>
            </a:r>
          </a:p>
        </p:txBody>
      </p:sp>
      <p:sp>
        <p:nvSpPr>
          <p:cNvPr id="11267" name="Content Placeholder 2"/>
          <p:cNvSpPr>
            <a:spLocks noGrp="1"/>
          </p:cNvSpPr>
          <p:nvPr>
            <p:ph idx="1"/>
          </p:nvPr>
        </p:nvSpPr>
        <p:spPr/>
        <p:txBody>
          <a:bodyPr/>
          <a:lstStyle/>
          <a:p>
            <a:pPr>
              <a:lnSpc>
                <a:spcPct val="100000"/>
              </a:lnSpc>
              <a:buFont typeface="Wingdings" pitchFamily="2" charset="2"/>
              <a:buNone/>
            </a:pPr>
            <a:r>
              <a:rPr lang="en-GB" sz="20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0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000" i="1" dirty="0" smtClean="0"/>
              <a:t/>
            </a:r>
            <a:br>
              <a:rPr lang="en-GB" sz="2000" i="1" dirty="0" smtClean="0"/>
            </a:br>
            <a:r>
              <a:rPr lang="en-GB" sz="2000" i="1" dirty="0" smtClean="0"/>
              <a:t>(Note: the MAs granted by the Universities of Oxford and Cambridge are not academic qualifications.)</a:t>
            </a:r>
            <a:r>
              <a:rPr lang="en-GB" sz="2000" dirty="0" smtClean="0"/>
              <a:t> </a:t>
            </a:r>
          </a:p>
          <a:p>
            <a:pPr>
              <a:lnSpc>
                <a:spcPct val="100000"/>
              </a:lnSpc>
            </a:pPr>
            <a:endParaRPr lang="en-GB" sz="20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2299</Words>
  <Application>Microsoft Office PowerPoint</Application>
  <PresentationFormat>On-screen Show (4:3)</PresentationFormat>
  <Paragraphs>225</Paragraphs>
  <Slides>28</Slides>
  <Notes>28</Notes>
  <HiddenSlides>0</HiddenSlides>
  <MMClips>0</MMClips>
  <ScaleCrop>false</ScaleCrop>
  <HeadingPairs>
    <vt:vector size="4" baseType="variant">
      <vt:variant>
        <vt:lpstr>Theme</vt:lpstr>
      </vt:variant>
      <vt:variant>
        <vt:i4>13</vt:i4>
      </vt:variant>
      <vt:variant>
        <vt:lpstr>Slide Titles</vt:lpstr>
      </vt:variant>
      <vt:variant>
        <vt:i4>28</vt:i4>
      </vt:variant>
    </vt:vector>
  </HeadingPairs>
  <TitlesOfParts>
    <vt:vector size="41" baseType="lpstr">
      <vt:lpstr>LeedsMet template</vt:lpstr>
      <vt:lpstr>1_LeedsMet template</vt:lpstr>
      <vt:lpstr>3_LeedsMet template</vt:lpstr>
      <vt:lpstr>5_LeedsMet template</vt:lpstr>
      <vt:lpstr>6_LeedsMet template</vt:lpstr>
      <vt:lpstr>7_LeedsMet template</vt:lpstr>
      <vt:lpstr>9_LeedsMet template</vt:lpstr>
      <vt:lpstr>10_LeedsMet template</vt:lpstr>
      <vt:lpstr>14_LeedsMet template</vt:lpstr>
      <vt:lpstr>15_LeedsMet template</vt:lpstr>
      <vt:lpstr>16_LeedsMet template</vt:lpstr>
      <vt:lpstr>17_LeedsMet template</vt:lpstr>
      <vt:lpstr>18_LeedsMet template</vt:lpstr>
      <vt:lpstr>Innovations in Masters Level Assessment Edinburgh Napier University April 2014 </vt:lpstr>
      <vt:lpstr>Slide 2</vt:lpstr>
      <vt:lpstr>Today's workshop will enable you to:</vt:lpstr>
      <vt:lpstr>Assimilate has been a 3-year NTFS funded project</vt:lpstr>
      <vt:lpstr>The context for reviewing M-level assessment</vt:lpstr>
      <vt:lpstr>At Masters level, assessment really matters!</vt:lpstr>
      <vt:lpstr>Good practice M-level Assessment examples include:</vt:lpstr>
      <vt:lpstr>Masters level programmes according to QAA</vt:lpstr>
      <vt:lpstr>M level qualifications </vt:lpstr>
      <vt:lpstr>Higher education providers may offer a Master's degree with the specific intention of:</vt:lpstr>
      <vt:lpstr>QAA in Scotland: guidance on level 11 qualifications (I like this)</vt:lpstr>
      <vt:lpstr>Typically, holders of the qualification will be able to:</vt:lpstr>
      <vt:lpstr>QAA Assessment expectations</vt:lpstr>
      <vt:lpstr>My questions: mapping the student experience at Master’s Level </vt:lpstr>
      <vt:lpstr>Emergent outcomes</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2014-04-09T11:38:48Z</dcterms:modified>
</cp:coreProperties>
</file>