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14"/>
  </p:notesMasterIdLst>
  <p:handoutMasterIdLst>
    <p:handoutMasterId r:id="rId15"/>
  </p:handoutMasterIdLst>
  <p:sldIdLst>
    <p:sldId id="261" r:id="rId2"/>
    <p:sldId id="262" r:id="rId3"/>
    <p:sldId id="275" r:id="rId4"/>
    <p:sldId id="279" r:id="rId5"/>
    <p:sldId id="270" r:id="rId6"/>
    <p:sldId id="278" r:id="rId7"/>
    <p:sldId id="265" r:id="rId8"/>
    <p:sldId id="268" r:id="rId9"/>
    <p:sldId id="273" r:id="rId10"/>
    <p:sldId id="274" r:id="rId11"/>
    <p:sldId id="277" r:id="rId12"/>
    <p:sldId id="269" r:id="rId13"/>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100" d="100"/>
          <a:sy n="100" d="100"/>
        </p:scale>
        <p:origin x="-72"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Current issues in HE Postgraduate study</a:t>
            </a:r>
            <a:br>
              <a:rPr lang="en-GB" sz="3600" dirty="0" smtClean="0"/>
            </a:br>
            <a:r>
              <a:rPr lang="en-GB" sz="2000" dirty="0" smtClean="0"/>
              <a:t> </a:t>
            </a:r>
            <a:r>
              <a:rPr lang="en-GB" sz="1800" dirty="0" smtClean="0"/>
              <a:t>February 2014</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implications of a </a:t>
            </a:r>
            <a:r>
              <a:rPr lang="en-GB" smtClean="0"/>
              <a:t>changing environment</a:t>
            </a:r>
            <a:endParaRPr lang="en-GB" dirty="0"/>
          </a:p>
        </p:txBody>
      </p:sp>
      <p:sp>
        <p:nvSpPr>
          <p:cNvPr id="3" name="Content Placeholder 2"/>
          <p:cNvSpPr>
            <a:spLocks noGrp="1"/>
          </p:cNvSpPr>
          <p:nvPr>
            <p:ph idx="1"/>
          </p:nvPr>
        </p:nvSpPr>
        <p:spPr/>
        <p:txBody>
          <a:bodyPr/>
          <a:lstStyle/>
          <a:p>
            <a:r>
              <a:rPr lang="en-GB" dirty="0" smtClean="0"/>
              <a:t>We need to employ flexible academics who are keen to teach international students on-site and at remote campuses;</a:t>
            </a:r>
          </a:p>
          <a:p>
            <a:r>
              <a:rPr lang="en-GB" dirty="0" smtClean="0"/>
              <a:t>Staff need to develop basic linguistic competences in, for example, Mandarin, Portuguese and Arabic;</a:t>
            </a:r>
          </a:p>
          <a:p>
            <a:r>
              <a:rPr lang="en-GB" dirty="0" smtClean="0"/>
              <a:t>We need to develop our own cross-cultural capabilities, better understanding </a:t>
            </a:r>
            <a:r>
              <a:rPr lang="en-GB" smtClean="0"/>
              <a:t>different cultural </a:t>
            </a:r>
            <a:r>
              <a:rPr lang="en-GB" dirty="0" smtClean="0"/>
              <a:t>mores and contexts;</a:t>
            </a:r>
          </a:p>
          <a:p>
            <a:r>
              <a:rPr lang="en-GB" dirty="0" smtClean="0"/>
              <a:t>Our distance and flexible learning curricula need to be focused internationally.</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The times they are (as always) changing;</a:t>
            </a:r>
          </a:p>
          <a:p>
            <a:r>
              <a:rPr lang="en-GB" dirty="0" smtClean="0"/>
              <a:t>HEIs offering post-graduate provision need to be fleet of foot and able to change direction rapidly;</a:t>
            </a:r>
          </a:p>
          <a:p>
            <a:r>
              <a:rPr lang="en-GB" dirty="0" smtClean="0"/>
              <a:t>Student individual and cohort behaviours are less predictable than ever before requiring staff flexibility to manage and support the learning process;</a:t>
            </a:r>
          </a:p>
          <a:p>
            <a:r>
              <a:rPr lang="en-GB" dirty="0" smtClean="0"/>
              <a:t> As curriculum delivery and assessment processes and practices change, technologies will be increasingly important to support HEIs in uncertain times.</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lstStyle/>
          <a:p>
            <a:r>
              <a:rPr lang="en-GB" dirty="0" smtClean="0"/>
              <a:t>Elizabeth </a:t>
            </a:r>
            <a:r>
              <a:rPr lang="en-GB" dirty="0" err="1" smtClean="0"/>
              <a:t>Gibney</a:t>
            </a:r>
            <a:r>
              <a:rPr lang="en-GB" dirty="0" smtClean="0"/>
              <a:t> (2013) A different world, THES 31 Jan 2013</a:t>
            </a:r>
          </a:p>
          <a:p>
            <a:r>
              <a:rPr lang="en-GB" i="1" dirty="0" smtClean="0"/>
              <a:t>2011 Blue Skies: new thinking about the future of higher education, </a:t>
            </a:r>
            <a:r>
              <a:rPr lang="en-GB" dirty="0" smtClean="0"/>
              <a:t>London: Pearson.</a:t>
            </a:r>
          </a:p>
          <a:p>
            <a:r>
              <a:rPr lang="en-GB" dirty="0" smtClean="0"/>
              <a:t>OECD (2013) Education at a glance</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trends in 2014</a:t>
            </a:r>
            <a:endParaRPr lang="en-GB" dirty="0"/>
          </a:p>
        </p:txBody>
      </p:sp>
      <p:sp>
        <p:nvSpPr>
          <p:cNvPr id="3" name="Content Placeholder 2"/>
          <p:cNvSpPr>
            <a:spLocks noGrp="1"/>
          </p:cNvSpPr>
          <p:nvPr>
            <p:ph idx="1"/>
          </p:nvPr>
        </p:nvSpPr>
        <p:spPr/>
        <p:txBody>
          <a:bodyPr/>
          <a:lstStyle/>
          <a:p>
            <a:r>
              <a:rPr lang="en-GB" dirty="0" smtClean="0"/>
              <a:t>Uncertainty about implications of lifting the cap on numbers for undergraduate study, with a knock on effect on Masters level courses;</a:t>
            </a:r>
          </a:p>
          <a:p>
            <a:r>
              <a:rPr lang="en-GB" dirty="0" smtClean="0"/>
              <a:t>Concerns about the growth of private provision (and implications for public providers);</a:t>
            </a:r>
          </a:p>
          <a:p>
            <a:r>
              <a:rPr lang="en-GB" dirty="0" smtClean="0"/>
              <a:t>International student recruitment being impacted by visa restrictions and bad press;</a:t>
            </a:r>
          </a:p>
          <a:p>
            <a:r>
              <a:rPr lang="en-GB" dirty="0" smtClean="0"/>
              <a:t>Problematic business modelling and strategic planning for universities.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potential crisis in Post-graduate provision?</a:t>
            </a:r>
            <a:endParaRPr lang="en-GB" dirty="0"/>
          </a:p>
        </p:txBody>
      </p:sp>
      <p:sp>
        <p:nvSpPr>
          <p:cNvPr id="3" name="Content Placeholder 2"/>
          <p:cNvSpPr>
            <a:spLocks noGrp="1"/>
          </p:cNvSpPr>
          <p:nvPr>
            <p:ph idx="1"/>
          </p:nvPr>
        </p:nvSpPr>
        <p:spPr>
          <a:xfrm>
            <a:off x="285720" y="1357298"/>
            <a:ext cx="8412193" cy="4972065"/>
          </a:xfrm>
        </p:spPr>
        <p:txBody>
          <a:bodyPr/>
          <a:lstStyle/>
          <a:p>
            <a:r>
              <a:rPr lang="en-GB" dirty="0" smtClean="0"/>
              <a:t>Many HEIs see post-graduate provision as a key growth area;</a:t>
            </a:r>
          </a:p>
          <a:p>
            <a:r>
              <a:rPr lang="en-GB" dirty="0" smtClean="0"/>
              <a:t>However, there is significant competition between HEIs and nations for postgraduate students, with many European HEIs teaching all Masters programmes in English, thereby eliminating the traditional advantage of Irish, UK, Australasian and North American universities;</a:t>
            </a:r>
          </a:p>
          <a:p>
            <a:r>
              <a:rPr lang="en-GB" dirty="0" smtClean="0"/>
              <a:t>As graduates become debt-laden it is not clear how many will be prepared to take on further debt for a PG qualification;</a:t>
            </a:r>
          </a:p>
          <a:p>
            <a:r>
              <a:rPr lang="en-GB" dirty="0" smtClean="0"/>
              <a:t>Few HEIs have worked out viable business models for PG programmes.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 what about the Post-graduate student experience?</a:t>
            </a:r>
            <a:endParaRPr lang="en-GB" dirty="0"/>
          </a:p>
        </p:txBody>
      </p:sp>
      <p:sp>
        <p:nvSpPr>
          <p:cNvPr id="3" name="Content Placeholder 2"/>
          <p:cNvSpPr>
            <a:spLocks noGrp="1"/>
          </p:cNvSpPr>
          <p:nvPr>
            <p:ph idx="1"/>
          </p:nvPr>
        </p:nvSpPr>
        <p:spPr>
          <a:xfrm>
            <a:off x="285720" y="1539875"/>
            <a:ext cx="8572559" cy="4789488"/>
          </a:xfrm>
        </p:spPr>
        <p:txBody>
          <a:bodyPr/>
          <a:lstStyle/>
          <a:p>
            <a:r>
              <a:rPr lang="en-GB" dirty="0" smtClean="0"/>
              <a:t>To what extent can universities assume the extent to which students will be coming to study with shared expectations, particularly around curriculum design, delivery, assessment and support?</a:t>
            </a:r>
          </a:p>
          <a:p>
            <a:r>
              <a:rPr lang="en-GB" dirty="0" smtClean="0"/>
              <a:t>What levels of information management, effective learning, self-efficacy, technological, inter-personal and other skills/ capabilities they will bring with them?</a:t>
            </a:r>
          </a:p>
          <a:p>
            <a:r>
              <a:rPr lang="en-GB" dirty="0" smtClean="0"/>
              <a:t>The nature of the transaction changes as students see themselves as customers and may expect higher service standards from teachers and institutions, leading to a changing relationship between HEIs and students (and their parents).</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growth of mass education</a:t>
            </a:r>
            <a:endParaRPr lang="en-GB" dirty="0"/>
          </a:p>
        </p:txBody>
      </p:sp>
      <p:sp>
        <p:nvSpPr>
          <p:cNvPr id="3" name="Content Placeholder 2"/>
          <p:cNvSpPr>
            <a:spLocks noGrp="1"/>
          </p:cNvSpPr>
          <p:nvPr>
            <p:ph idx="1"/>
          </p:nvPr>
        </p:nvSpPr>
        <p:spPr/>
        <p:txBody>
          <a:bodyPr/>
          <a:lstStyle/>
          <a:p>
            <a:r>
              <a:rPr lang="en-GB" dirty="0" smtClean="0"/>
              <a:t>Distance education is seen by some as a panacea for all Higher Education’s ills, with the increasing promotion of Massive Open On-line Courses (</a:t>
            </a:r>
            <a:r>
              <a:rPr lang="en-GB" dirty="0" err="1" smtClean="0"/>
              <a:t>MOOCs</a:t>
            </a:r>
            <a:r>
              <a:rPr lang="en-GB" dirty="0" smtClean="0"/>
              <a:t>) currently gaining much publicity;</a:t>
            </a:r>
          </a:p>
          <a:p>
            <a:r>
              <a:rPr lang="en-GB" dirty="0" smtClean="0"/>
              <a:t>HEIs including Harvard, MIT and the UK OU offer free on-line content, with some offering peer review opportunities for assignments;</a:t>
            </a:r>
          </a:p>
          <a:p>
            <a:r>
              <a:rPr lang="en-GB" dirty="0" smtClean="0"/>
              <a:t>Currently most </a:t>
            </a:r>
            <a:r>
              <a:rPr lang="en-GB" dirty="0" err="1" smtClean="0"/>
              <a:t>MOOCs</a:t>
            </a:r>
            <a:r>
              <a:rPr lang="en-GB" dirty="0" smtClean="0"/>
              <a:t> don’t offer assessment or credit opportunities and retention can be a significant problem;</a:t>
            </a:r>
          </a:p>
          <a:p>
            <a:r>
              <a:rPr lang="en-GB" dirty="0" smtClean="0"/>
              <a:t>Implications of </a:t>
            </a:r>
            <a:r>
              <a:rPr lang="en-GB" dirty="0" err="1" smtClean="0"/>
              <a:t>MOOCs</a:t>
            </a:r>
            <a:r>
              <a:rPr lang="en-GB" dirty="0" smtClean="0"/>
              <a:t> for postgraduate study are not yet clear.</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HEIs of the future need to be like?</a:t>
            </a:r>
            <a:endParaRPr lang="en-GB" dirty="0"/>
          </a:p>
        </p:txBody>
      </p:sp>
      <p:sp>
        <p:nvSpPr>
          <p:cNvPr id="3" name="Content Placeholder 2"/>
          <p:cNvSpPr>
            <a:spLocks noGrp="1"/>
          </p:cNvSpPr>
          <p:nvPr>
            <p:ph idx="1"/>
          </p:nvPr>
        </p:nvSpPr>
        <p:spPr>
          <a:xfrm>
            <a:off x="214282" y="1357298"/>
            <a:ext cx="8483631" cy="4972065"/>
          </a:xfrm>
        </p:spPr>
        <p:txBody>
          <a:bodyPr/>
          <a:lstStyle/>
          <a:p>
            <a:r>
              <a:rPr lang="en-GB" dirty="0" smtClean="0"/>
              <a:t>Although the content of what is being taught will continue to be very important, where academics source their content will need to change;</a:t>
            </a:r>
          </a:p>
          <a:p>
            <a:r>
              <a:rPr lang="en-GB" dirty="0" smtClean="0"/>
              <a:t>Curriculum and content design needs to be less the responsibility of individual academics and more a collective task, with greater use, for example, of Open Educational Resources;</a:t>
            </a:r>
          </a:p>
          <a:p>
            <a:r>
              <a:rPr lang="en-GB" dirty="0" smtClean="0"/>
              <a:t>Developing student literacies (assessment literacy, academic literacy, information literacy, etc.) is becoming a greater part of the academic’s role at both UG and PG level.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growth of private provision globally</a:t>
            </a:r>
            <a:endParaRPr lang="en-GB" dirty="0"/>
          </a:p>
        </p:txBody>
      </p:sp>
      <p:sp>
        <p:nvSpPr>
          <p:cNvPr id="3" name="Content Placeholder 2"/>
          <p:cNvSpPr>
            <a:spLocks noGrp="1"/>
          </p:cNvSpPr>
          <p:nvPr>
            <p:ph idx="1"/>
          </p:nvPr>
        </p:nvSpPr>
        <p:spPr>
          <a:xfrm>
            <a:off x="285720" y="1539875"/>
            <a:ext cx="8572560" cy="4789488"/>
          </a:xfrm>
        </p:spPr>
        <p:txBody>
          <a:bodyPr/>
          <a:lstStyle/>
          <a:p>
            <a:r>
              <a:rPr lang="en-GB" dirty="0" smtClean="0"/>
              <a:t>In Latin America in recent years most HE is now private whereas most was public 20 years ago;</a:t>
            </a:r>
          </a:p>
          <a:p>
            <a:r>
              <a:rPr lang="en-GB" dirty="0" smtClean="0"/>
              <a:t>Private provision is growing rapidly in the UK particularly in fields such as Finance and Law, with strong encouragement from the UK government;</a:t>
            </a:r>
          </a:p>
          <a:p>
            <a:r>
              <a:rPr lang="en-GB" dirty="0" smtClean="0"/>
              <a:t>The US which has led in offering private HE has seen for-profit college enrolment increase x10 since 2001;</a:t>
            </a:r>
          </a:p>
          <a:p>
            <a:r>
              <a:rPr lang="en-GB" dirty="0" smtClean="0"/>
              <a:t>Developing countries such as India see this as being a great opportunity to finance growth;</a:t>
            </a:r>
          </a:p>
          <a:p>
            <a:r>
              <a:rPr lang="en-GB" dirty="0" smtClean="0"/>
              <a:t>National, international and transnational quality assurance &amp; enhancement issues will need to be addressed. </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Internationalisation will grow broader and deeper</a:t>
            </a:r>
            <a:endParaRPr lang="en-GB" dirty="0"/>
          </a:p>
        </p:txBody>
      </p:sp>
      <p:sp>
        <p:nvSpPr>
          <p:cNvPr id="3" name="Content Placeholder 2"/>
          <p:cNvSpPr>
            <a:spLocks noGrp="1"/>
          </p:cNvSpPr>
          <p:nvPr>
            <p:ph idx="1"/>
          </p:nvPr>
        </p:nvSpPr>
        <p:spPr/>
        <p:txBody>
          <a:bodyPr/>
          <a:lstStyle/>
          <a:p>
            <a:r>
              <a:rPr lang="en-GB" dirty="0" smtClean="0"/>
              <a:t>Almost every nation offering Higher Education is seeking to increase the number of international students;</a:t>
            </a:r>
          </a:p>
          <a:p>
            <a:r>
              <a:rPr lang="en-GB" dirty="0" smtClean="0"/>
              <a:t>The number of internationally mobile students is expected to double to 8 million by 2025;</a:t>
            </a:r>
          </a:p>
          <a:p>
            <a:r>
              <a:rPr lang="en-GB" dirty="0" smtClean="0"/>
              <a:t>Nations including Brazil are seeking to gain a competitive edge by specifically increasing the numbers of their students studying internationally;</a:t>
            </a:r>
          </a:p>
          <a:p>
            <a:r>
              <a:rPr lang="en-GB" dirty="0" smtClean="0"/>
              <a:t>As developing countries get better at retaining their skilled academics, our traditionally secure international markets are likely to shrink.</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International higher education growth</a:t>
            </a:r>
            <a:endParaRPr lang="en-GB" dirty="0"/>
          </a:p>
        </p:txBody>
      </p:sp>
      <p:sp>
        <p:nvSpPr>
          <p:cNvPr id="3" name="Content Placeholder 2"/>
          <p:cNvSpPr>
            <a:spLocks noGrp="1"/>
          </p:cNvSpPr>
          <p:nvPr>
            <p:ph idx="1"/>
          </p:nvPr>
        </p:nvSpPr>
        <p:spPr/>
        <p:txBody>
          <a:bodyPr/>
          <a:lstStyle/>
          <a:p>
            <a:r>
              <a:rPr lang="en-GB" dirty="0" smtClean="0"/>
              <a:t>We are seeing increasing amounts of transnational education where education is delivered by an HEI from one nation in another;</a:t>
            </a:r>
          </a:p>
          <a:p>
            <a:r>
              <a:rPr lang="en-GB" dirty="0" smtClean="0"/>
              <a:t> More and more nations are setting up full campuses abroad including India, </a:t>
            </a:r>
            <a:r>
              <a:rPr lang="en-GB" dirty="0" err="1" smtClean="0"/>
              <a:t>Quatar</a:t>
            </a:r>
            <a:r>
              <a:rPr lang="en-GB" dirty="0" smtClean="0"/>
              <a:t>, Singapore, United Arab Emirates and China;</a:t>
            </a:r>
          </a:p>
          <a:p>
            <a:r>
              <a:rPr lang="en-GB" dirty="0" smtClean="0"/>
              <a:t>This makes HE more accessible and cheaper than sending students aboard;</a:t>
            </a:r>
          </a:p>
          <a:p>
            <a:r>
              <a:rPr lang="en-GB" dirty="0" smtClean="0"/>
              <a:t>In the past the US, UK, Australia and European universities dominated this market but some nations are choosing to set up transnational clusters e.g. Doha Education City in </a:t>
            </a:r>
            <a:r>
              <a:rPr lang="en-GB" dirty="0" err="1" smtClean="0"/>
              <a:t>Quatar</a:t>
            </a:r>
            <a:r>
              <a:rPr lang="en-GB" dirty="0" smtClean="0"/>
              <a:t>.</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961</Words>
  <Application>Microsoft Office PowerPoint</Application>
  <PresentationFormat>On-screen Show (4:3)</PresentationFormat>
  <Paragraphs>74</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LeedsMet template</vt:lpstr>
      <vt:lpstr>Current issues in HE Postgraduate study  February 2014 </vt:lpstr>
      <vt:lpstr>Key trends in 2014</vt:lpstr>
      <vt:lpstr>A potential crisis in Post-graduate provision?</vt:lpstr>
      <vt:lpstr>So what about the Post-graduate student experience?</vt:lpstr>
      <vt:lpstr>The growth of mass education</vt:lpstr>
      <vt:lpstr>What do HEIs of the future need to be like?</vt:lpstr>
      <vt:lpstr>The growth of private provision globally</vt:lpstr>
      <vt:lpstr>Internationalisation will grow broader and deeper</vt:lpstr>
      <vt:lpstr>International higher education growth</vt:lpstr>
      <vt:lpstr>The implications of a changing environment</vt:lpstr>
      <vt:lpstr>Conclusions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2014-02-27T16:02:27Z</dcterms:modified>
</cp:coreProperties>
</file>