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2"/>
  </p:notesMasterIdLst>
  <p:handoutMasterIdLst>
    <p:handoutMasterId r:id="rId43"/>
  </p:handoutMasterIdLst>
  <p:sldIdLst>
    <p:sldId id="261" r:id="rId14"/>
    <p:sldId id="395" r:id="rId15"/>
    <p:sldId id="359" r:id="rId16"/>
    <p:sldId id="416" r:id="rId17"/>
    <p:sldId id="417" r:id="rId18"/>
    <p:sldId id="382" r:id="rId19"/>
    <p:sldId id="406" r:id="rId20"/>
    <p:sldId id="410" r:id="rId21"/>
    <p:sldId id="409" r:id="rId22"/>
    <p:sldId id="414" r:id="rId23"/>
    <p:sldId id="407" r:id="rId24"/>
    <p:sldId id="418" r:id="rId25"/>
    <p:sldId id="415" r:id="rId26"/>
    <p:sldId id="363" r:id="rId27"/>
    <p:sldId id="385" r:id="rId28"/>
    <p:sldId id="362" r:id="rId29"/>
    <p:sldId id="389" r:id="rId30"/>
    <p:sldId id="373" r:id="rId31"/>
    <p:sldId id="367" r:id="rId32"/>
    <p:sldId id="393" r:id="rId33"/>
    <p:sldId id="391" r:id="rId34"/>
    <p:sldId id="370" r:id="rId35"/>
    <p:sldId id="374" r:id="rId36"/>
    <p:sldId id="380" r:id="rId37"/>
    <p:sldId id="402" r:id="rId38"/>
    <p:sldId id="403" r:id="rId39"/>
    <p:sldId id="405" r:id="rId40"/>
    <p:sldId id="419" r:id="rId4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70" d="100"/>
          <a:sy n="70" d="100"/>
        </p:scale>
        <p:origin x="-672" y="-3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582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25</a:t>
            </a:fld>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26</a:t>
            </a:fld>
            <a:endParaRPr 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27</a:t>
            </a:fld>
            <a:endParaRPr 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0814" y="751512"/>
            <a:ext cx="4516048" cy="3709295"/>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28</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6.xml"/><Relationship Id="rId1" Type="http://schemas.openxmlformats.org/officeDocument/2006/relationships/slideLayout" Target="../slideLayouts/slideLayout13.xml"/><Relationship Id="rId5" Type="http://schemas.openxmlformats.org/officeDocument/2006/relationships/hyperlink" Target="http://eprints.hud.ac.uk/10892/" TargetMode="External"/><Relationship Id="rId4" Type="http://schemas.openxmlformats.org/officeDocument/2006/relationships/hyperlink" Target="http://www.geography.org.uk/download/GA_PRGTIPBrooksMLevelCriteria.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notesSlide" Target="../notesSlides/notesSlide27.xml"/><Relationship Id="rId1" Type="http://schemas.openxmlformats.org/officeDocument/2006/relationships/slideLayout" Target="../slideLayouts/slideLayout14.xml"/><Relationship Id="rId4" Type="http://schemas.openxmlformats.org/officeDocument/2006/relationships/hyperlink" Target="http://www.qaa.ac.uk/academicinfrastructure/benchmark/masters/MastersDegreeCharacteristics.pdf"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Innovations in Masters Level Assessment</a:t>
            </a:r>
            <a:br>
              <a:rPr lang="en-GB" sz="3600" dirty="0" smtClean="0"/>
            </a:br>
            <a:r>
              <a:rPr lang="en-GB" sz="2000" dirty="0" smtClean="0"/>
              <a:t>Aberystwyth </a:t>
            </a:r>
            <a:r>
              <a:rPr lang="en-GB" sz="2000" dirty="0" smtClean="0"/>
              <a:t>University: 20</a:t>
            </a:r>
            <a:r>
              <a:rPr lang="en-GB" sz="2000" baseline="30000" dirty="0" smtClean="0"/>
              <a:t>th</a:t>
            </a:r>
            <a:r>
              <a:rPr lang="en-GB" sz="2000" dirty="0" smtClean="0"/>
              <a:t> February 2014</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 encountered who have an interest in the area, we produced 44 case studies illustrating diverse M-level assessment together with seven vignettes and three national overviews as included in the Compendium;</a:t>
            </a:r>
          </a:p>
          <a:p>
            <a:r>
              <a:rPr lang="en-GB" dirty="0" smtClean="0"/>
              <a:t>We were impressed by the diversity and creativity of many of the approaches adopted;</a:t>
            </a:r>
          </a:p>
          <a:p>
            <a:r>
              <a:rPr lang="en-GB" dirty="0" smtClean="0"/>
              <a:t>We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dirty="0" smtClean="0"/>
              <a:t>It was interesting to observe how fuzzy are common understandings of the differences between M-level and undergraduate level assessment;</a:t>
            </a:r>
          </a:p>
          <a:p>
            <a:r>
              <a:rPr lang="en-GB" dirty="0" smtClean="0"/>
              <a:t>The importance of authentic assessment to professionally-orientated Masters programmes has been highlighted;</a:t>
            </a:r>
          </a:p>
          <a:p>
            <a:r>
              <a:rPr lang="en-GB" dirty="0" smtClean="0"/>
              <a:t>We learned about variations in practice at M-level between different national systems, especially in terms of duration of programmes and funding arrangements;</a:t>
            </a:r>
          </a:p>
          <a:p>
            <a:r>
              <a:rPr lang="en-GB" dirty="0" smtClean="0"/>
              <a:t>We also developed as individuals and as members of the project team, learning particularly about project management.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dirty="0" smtClean="0"/>
              <a:t>We combined Activity Theory and Q Methodology to help us make sense of the case study data and to conduct a follow-up study on educator viewpoints. </a:t>
            </a:r>
          </a:p>
          <a:p>
            <a:r>
              <a:rPr lang="en-GB" dirty="0" smtClean="0"/>
              <a:t>The initial research study used Activity Theory to investigate practitioners’ experiences of introducing innovative assessment methods at Masters level. </a:t>
            </a:r>
          </a:p>
          <a:p>
            <a:r>
              <a:rPr lang="en-GB" dirty="0" smtClean="0"/>
              <a:t>We then designed a Q-study using 48 statements which were rank-ordered by 39 participants. </a:t>
            </a:r>
          </a:p>
          <a:p>
            <a:r>
              <a:rPr lang="en-GB" dirty="0" smtClean="0"/>
              <a:t>Using statistical analysis of these data we have interpreted five distinct factors, or viewpoints, relating to Masters level assessment issues.</a:t>
            </a:r>
          </a:p>
          <a:p>
            <a:endParaRPr lang="en-GB"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336" y="1104"/>
              <a:ext cx="1800" cy="16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400" b="1" dirty="0"/>
              <a:t>Acknowledgement: </a:t>
            </a:r>
            <a:r>
              <a:rPr lang="en-GB" sz="1400" b="1" dirty="0" smtClean="0"/>
              <a:t>Thanks to Wendy </a:t>
            </a:r>
            <a:r>
              <a:rPr lang="en-GB" sz="1400" b="1" dirty="0" err="1" smtClean="0"/>
              <a:t>Stainton</a:t>
            </a:r>
            <a:r>
              <a:rPr lang="en-GB" sz="1400" b="1" dirty="0" smtClean="0"/>
              <a:t> Rogers </a:t>
            </a:r>
            <a:r>
              <a:rPr lang="en-GB" sz="1400" b="1" dirty="0"/>
              <a:t>for sharing this </a:t>
            </a:r>
            <a:r>
              <a:rPr lang="en-GB" sz="1400" b="1" dirty="0" smtClean="0"/>
              <a:t>graphic, which was adapted from an original paper by </a:t>
            </a:r>
            <a:r>
              <a:rPr lang="en-GB" sz="1400" b="1" dirty="0" err="1" smtClean="0"/>
              <a:t>Stainton</a:t>
            </a:r>
            <a:r>
              <a:rPr lang="en-GB" sz="1400" b="1" dirty="0" smtClean="0"/>
              <a:t> </a:t>
            </a:r>
            <a:r>
              <a:rPr lang="en-GB" sz="1400" b="1" dirty="0"/>
              <a:t>Rogers, W. (2011) </a:t>
            </a:r>
            <a:r>
              <a:rPr lang="en-GB" sz="1400" b="1" u="sng" dirty="0"/>
              <a:t>Social Psychology</a:t>
            </a:r>
            <a:r>
              <a:rPr lang="en-GB" sz="1400" b="1"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xmlns=""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dirty="0" smtClean="0"/>
              <a:t>Essays and exams should be ‘the gold standard’ in terms of Masters assessment methods. (3)</a:t>
            </a:r>
          </a:p>
          <a:p>
            <a:pPr marL="0" indent="0">
              <a:buFont typeface="Wingdings" pitchFamily="2" charset="2"/>
              <a:buNone/>
            </a:pPr>
            <a:endParaRPr lang="en-GB" sz="1000" dirty="0" smtClean="0"/>
          </a:p>
          <a:p>
            <a:pPr marL="0" indent="0">
              <a:buFont typeface="Wingdings" pitchFamily="2" charset="2"/>
              <a:buNone/>
            </a:pPr>
            <a:r>
              <a:rPr lang="en-GB" dirty="0" smtClean="0"/>
              <a:t>Improving assessment methods requires a shift in how learning is viewed. (41)</a:t>
            </a:r>
          </a:p>
          <a:p>
            <a:pPr marL="0" indent="0">
              <a:buFont typeface="Wingdings" pitchFamily="2" charset="2"/>
              <a:buNone/>
            </a:pPr>
            <a:endParaRPr lang="en-GB" sz="1000" dirty="0" smtClean="0"/>
          </a:p>
          <a:p>
            <a:pPr marL="0" indent="0">
              <a:buFont typeface="Wingdings" pitchFamily="2" charset="2"/>
              <a:buNone/>
            </a:pPr>
            <a:r>
              <a:rPr lang="en-GB" dirty="0"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yielded more variety and diversity than we expected at the outset;</a:t>
            </a:r>
          </a:p>
          <a:p>
            <a:r>
              <a:rPr lang="en-GB" dirty="0" smtClean="0"/>
              <a:t>It was fascinating to explore practice in the UK, Denmark, Ireland, Spain, the Netherlands, Singapore, Australia and New Zealand;</a:t>
            </a:r>
          </a:p>
          <a:p>
            <a:r>
              <a:rPr lang="en-GB" dirty="0" smtClean="0"/>
              <a:t>More than 700 people have physically held an Assimilate booklet in their hands and used it to consider innovations in M-level assessment;</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Assimilate compendium, Leeds, Leeds Met Press</a:t>
            </a:r>
          </a:p>
          <a:p>
            <a:pPr>
              <a:lnSpc>
                <a:spcPct val="100000"/>
              </a:lnSpc>
              <a:buNone/>
            </a:pPr>
            <a:r>
              <a:rPr lang="en-GB" sz="1800" dirty="0" smtClean="0"/>
              <a:t>Brown, S. (2014)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908720"/>
            <a:ext cx="8229600" cy="5634939"/>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r>
            <a:r>
              <a:rPr lang="en-GB" sz="1800" dirty="0" smtClean="0"/>
              <a:t>at </a:t>
            </a:r>
            <a:r>
              <a:rPr lang="en-GB" sz="1800" u="sng" dirty="0" smtClean="0">
                <a:hlinkClick r:id="rId5"/>
              </a:rPr>
              <a:t>http://eprints.hud.ac.uk/10892/</a:t>
            </a:r>
            <a:r>
              <a:rPr lang="en-GB" sz="1800" dirty="0" smtClean="0"/>
              <a:t> Accessed march 2012</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dirty="0" smtClean="0"/>
              <a:t>NZQA </a:t>
            </a:r>
            <a:r>
              <a:rPr lang="en-GB" sz="1800" dirty="0" smtClean="0"/>
              <a:t>(2007) </a:t>
            </a:r>
            <a:r>
              <a:rPr lang="en-GB" sz="1800" u="sng" dirty="0" smtClean="0">
                <a:hlinkClick r:id="rId3"/>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pPr>
            <a:r>
              <a:rPr lang="en-GB" sz="4400" dirty="0" smtClean="0">
                <a:effectLst>
                  <a:outerShdw blurRad="38100" dist="38100" dir="2700000" algn="tl">
                    <a:srgbClr val="FFFFFF"/>
                  </a:outerShdw>
                </a:effectLst>
                <a:latin typeface="Arial" pitchFamily="34" charset="0"/>
                <a:cs typeface="Arial" pitchFamily="34" charset="0"/>
              </a:rPr>
              <a:t>Characteristics of excellent teachers: diamond-9</a:t>
            </a:r>
            <a:endParaRPr lang="en-GB" sz="4400" dirty="0">
              <a:effectLst>
                <a:outerShdw blurRad="38100" dist="38100" dir="2700000" algn="tl">
                  <a:srgbClr val="FFFFFF"/>
                </a:outerShdw>
              </a:effectLst>
              <a:latin typeface="Arial" pitchFamily="34" charset="0"/>
              <a:cs typeface="Arial" pitchFamily="34" charset="0"/>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9</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 explored innovative assessment at Masters level using research funding from the National Teaching Fellowship scheme. </a:t>
            </a:r>
          </a:p>
          <a:p>
            <a:r>
              <a:rPr lang="en-GB" dirty="0" smtClean="0"/>
              <a:t>Recognising that limited prior research had been undertaken in this area, we reviewed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2"/>
            <a:ext cx="8715375" cy="5312047"/>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err="1" smtClean="0"/>
              <a:t>Assignments</a:t>
            </a:r>
            <a:r>
              <a:rPr lang="fr-FR" dirty="0" smtClean="0"/>
              <a:t> </a:t>
            </a:r>
            <a:r>
              <a:rPr lang="fr-FR" dirty="0" smtClean="0"/>
              <a:t>requiring peer engagement / peer assessment.</a:t>
            </a:r>
            <a:endParaRPr lang="en-GB" dirty="0" smtClean="0"/>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a:t>
            </a:r>
            <a:r>
              <a:rPr lang="en-GB" sz="2000" i="1" dirty="0" smtClean="0"/>
              <a:t>qualifications)</a:t>
            </a:r>
            <a:r>
              <a:rPr lang="en-GB" sz="2000" dirty="0" smtClean="0"/>
              <a:t>.</a:t>
            </a:r>
            <a:endParaRPr lang="en-GB" sz="2000" dirty="0" smtClean="0"/>
          </a:p>
          <a:p>
            <a:pPr>
              <a:lnSpc>
                <a:spcPct val="100000"/>
              </a:lnSpc>
            </a:pPr>
            <a:endParaRPr lang="en-GB"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2306</Words>
  <Application>Microsoft Office PowerPoint</Application>
  <PresentationFormat>On-screen Show (4:3)</PresentationFormat>
  <Paragraphs>225</Paragraphs>
  <Slides>28</Slides>
  <Notes>28</Notes>
  <HiddenSlides>0</HiddenSlides>
  <MMClips>0</MMClips>
  <ScaleCrop>false</ScaleCrop>
  <HeadingPairs>
    <vt:vector size="4" baseType="variant">
      <vt:variant>
        <vt:lpstr>Theme</vt:lpstr>
      </vt:variant>
      <vt:variant>
        <vt:i4>13</vt:i4>
      </vt:variant>
      <vt:variant>
        <vt:lpstr>Slide Titles</vt:lpstr>
      </vt:variant>
      <vt:variant>
        <vt:i4>28</vt:i4>
      </vt:variant>
    </vt:vector>
  </HeadingPairs>
  <TitlesOfParts>
    <vt:vector size="41"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Innovations in Masters Level Assessment Aberystwyth University: 20th February 2014 </vt:lpstr>
      <vt:lpstr>Today's workshop will enable you to:</vt:lpstr>
      <vt:lpstr>Assimilate has been a 3-year NTFS funded project</vt:lpstr>
      <vt:lpstr>The context for reviewing M-level assessment</vt:lpstr>
      <vt:lpstr>At Masters level, assessment really matters!</vt:lpstr>
      <vt:lpstr>Good practice M-level Assessment examples include:</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Emergent outcomes</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2014-02-19T09:28:18Z</dcterms:modified>
</cp:coreProperties>
</file>