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slides/slide47.xml" ContentType="application/vnd.openxmlformats-officedocument.presentationml.slide+xml"/>
  <Override PartName="/ppt/theme/theme5.xml" ContentType="application/vnd.openxmlformats-officedocument.them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notesSlides/notesSlide48.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Layouts/slideLayout15.xml" ContentType="application/vnd.openxmlformats-officedocument.presentationml.slideLayout+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1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 id="2147483695" r:id="rId2"/>
    <p:sldMasterId id="2147483697" r:id="rId3"/>
    <p:sldMasterId id="2147483708" r:id="rId4"/>
  </p:sldMasterIdLst>
  <p:notesMasterIdLst>
    <p:notesMasterId r:id="rId54"/>
  </p:notesMasterIdLst>
  <p:handoutMasterIdLst>
    <p:handoutMasterId r:id="rId55"/>
  </p:handoutMasterIdLst>
  <p:sldIdLst>
    <p:sldId id="487" r:id="rId5"/>
    <p:sldId id="504" r:id="rId6"/>
    <p:sldId id="535" r:id="rId7"/>
    <p:sldId id="547" r:id="rId8"/>
    <p:sldId id="541" r:id="rId9"/>
    <p:sldId id="537" r:id="rId10"/>
    <p:sldId id="536" r:id="rId11"/>
    <p:sldId id="543" r:id="rId12"/>
    <p:sldId id="575" r:id="rId13"/>
    <p:sldId id="576" r:id="rId14"/>
    <p:sldId id="577" r:id="rId15"/>
    <p:sldId id="578" r:id="rId16"/>
    <p:sldId id="579" r:id="rId17"/>
    <p:sldId id="581" r:id="rId18"/>
    <p:sldId id="583" r:id="rId19"/>
    <p:sldId id="569" r:id="rId20"/>
    <p:sldId id="542" r:id="rId21"/>
    <p:sldId id="584" r:id="rId22"/>
    <p:sldId id="585" r:id="rId23"/>
    <p:sldId id="586" r:id="rId24"/>
    <p:sldId id="528" r:id="rId25"/>
    <p:sldId id="548" r:id="rId26"/>
    <p:sldId id="550" r:id="rId27"/>
    <p:sldId id="551" r:id="rId28"/>
    <p:sldId id="552" r:id="rId29"/>
    <p:sldId id="549" r:id="rId30"/>
    <p:sldId id="554" r:id="rId31"/>
    <p:sldId id="555" r:id="rId32"/>
    <p:sldId id="556" r:id="rId33"/>
    <p:sldId id="557" r:id="rId34"/>
    <p:sldId id="509" r:id="rId35"/>
    <p:sldId id="522" r:id="rId36"/>
    <p:sldId id="544" r:id="rId37"/>
    <p:sldId id="545" r:id="rId38"/>
    <p:sldId id="539" r:id="rId39"/>
    <p:sldId id="538" r:id="rId40"/>
    <p:sldId id="546" r:id="rId41"/>
    <p:sldId id="468" r:id="rId42"/>
    <p:sldId id="469" r:id="rId43"/>
    <p:sldId id="540" r:id="rId44"/>
    <p:sldId id="563" r:id="rId45"/>
    <p:sldId id="574" r:id="rId46"/>
    <p:sldId id="562" r:id="rId47"/>
    <p:sldId id="568" r:id="rId48"/>
    <p:sldId id="430" r:id="rId49"/>
    <p:sldId id="558" r:id="rId50"/>
    <p:sldId id="559" r:id="rId51"/>
    <p:sldId id="560" r:id="rId52"/>
    <p:sldId id="561" r:id="rId53"/>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A50021"/>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815" autoAdjust="0"/>
    <p:restoredTop sz="95663" autoAdjust="0"/>
  </p:normalViewPr>
  <p:slideViewPr>
    <p:cSldViewPr showGuides="1">
      <p:cViewPr>
        <p:scale>
          <a:sx n="80" d="100"/>
          <a:sy n="80" d="100"/>
        </p:scale>
        <p:origin x="-126" y="18"/>
      </p:cViewPr>
      <p:guideLst>
        <p:guide orient="horz" pos="2160"/>
        <p:guide pos="2880"/>
      </p:guideLst>
    </p:cSldViewPr>
  </p:slideViewPr>
  <p:outlineViewPr>
    <p:cViewPr>
      <p:scale>
        <a:sx n="33" d="100"/>
        <a:sy n="33" d="100"/>
      </p:scale>
      <p:origin x="0" y="174"/>
    </p:cViewPr>
  </p:outlineViewPr>
  <p:notesTextViewPr>
    <p:cViewPr>
      <p:scale>
        <a:sx n="100" d="100"/>
        <a:sy n="100" d="100"/>
      </p:scale>
      <p:origin x="0" y="0"/>
    </p:cViewPr>
  </p:notesTextViewPr>
  <p:sorterViewPr>
    <p:cViewPr>
      <p:scale>
        <a:sx n="100" d="100"/>
        <a:sy n="100" d="100"/>
      </p:scale>
      <p:origin x="0" y="17136"/>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slideMaster" Target="slideMasters/slideMaster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 xmlns:p14="http://schemas.microsoft.com/office/powerpoint/2010/main"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 xmlns:p14="http://schemas.microsoft.com/office/powerpoint/2010/main"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16387"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10</a:t>
            </a:fld>
            <a:endParaRPr lang="en-GB"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11</a:t>
            </a:fld>
            <a:endParaRPr lang="en-GB"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12</a:t>
            </a:fld>
            <a:endParaRPr lang="en-GB"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13</a:t>
            </a:fld>
            <a:endParaRPr lang="en-GB"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14</a:t>
            </a:fld>
            <a:endParaRPr lang="en-GB"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15</a:t>
            </a:fld>
            <a:endParaRPr lang="en-GB"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smtClean="0"/>
          </a:p>
        </p:txBody>
      </p:sp>
      <p:sp>
        <p:nvSpPr>
          <p:cNvPr id="73732" name="Slide Number Placeholder 3"/>
          <p:cNvSpPr>
            <a:spLocks noGrp="1"/>
          </p:cNvSpPr>
          <p:nvPr>
            <p:ph type="sldNum" sz="quarter" idx="5"/>
          </p:nvPr>
        </p:nvSpPr>
        <p:spPr>
          <a:noFill/>
        </p:spPr>
        <p:txBody>
          <a:bodyPr/>
          <a:lstStyle/>
          <a:p>
            <a:fld id="{98EF80EB-9EDC-4590-9497-00E00896D9F9}" type="slidenum">
              <a:rPr lang="en-US" smtClean="0"/>
              <a:pPr/>
              <a:t>16</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dirty="0" smtClean="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18</a:t>
            </a:fld>
            <a:endParaRPr lang="en-US" dirty="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dirty="0" smtClean="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19</a:t>
            </a:fld>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ln/>
        </p:spPr>
      </p:sp>
      <p:sp>
        <p:nvSpPr>
          <p:cNvPr id="74755" name="Notes Placeholder 2"/>
          <p:cNvSpPr>
            <a:spLocks noGrp="1"/>
          </p:cNvSpPr>
          <p:nvPr>
            <p:ph type="body" idx="1"/>
          </p:nvPr>
        </p:nvSpPr>
        <p:spPr>
          <a:noFill/>
          <a:ln/>
        </p:spPr>
        <p:txBody>
          <a:bodyPr/>
          <a:lstStyle/>
          <a:p>
            <a:endParaRPr lang="en-US" dirty="0" smtClean="0"/>
          </a:p>
        </p:txBody>
      </p:sp>
      <p:sp>
        <p:nvSpPr>
          <p:cNvPr id="74756" name="Slide Number Placeholder 3"/>
          <p:cNvSpPr>
            <a:spLocks noGrp="1"/>
          </p:cNvSpPr>
          <p:nvPr>
            <p:ph type="sldNum" sz="quarter" idx="5"/>
          </p:nvPr>
        </p:nvSpPr>
        <p:spPr>
          <a:noFill/>
        </p:spPr>
        <p:txBody>
          <a:bodyPr/>
          <a:lstStyle/>
          <a:p>
            <a:fld id="{AB2FAB48-9EC9-4E6B-82F1-C9E948DE7D61}" type="slidenum">
              <a:rPr lang="en-US" smtClean="0"/>
              <a:pPr/>
              <a:t>20</a:t>
            </a:fld>
            <a:endParaRPr lang="en-US"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C5A63CB7-DE31-4194-83E9-4FF067756F45}" type="slidenum">
              <a:rPr lang="en-US" smtClean="0"/>
              <a:pPr/>
              <a:t>21</a:t>
            </a:fld>
            <a:endParaRPr lang="en-US" smtClean="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r>
              <a:rPr lang="en-GB" smtClean="0"/>
              <a:t>La evaluación influye sobre el comportamiento del estudiante (Refs)</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1B4A8355-6CED-46FA-95B5-811F1F72AC4C}" type="slidenum">
              <a:rPr lang="en-US" smtClean="0"/>
              <a:pPr/>
              <a:t>22</a:t>
            </a:fld>
            <a:endParaRPr lang="en-US" smtClean="0"/>
          </a:p>
        </p:txBody>
      </p:sp>
      <p:sp>
        <p:nvSpPr>
          <p:cNvPr id="60419" name="Slide Image Placeholder 1"/>
          <p:cNvSpPr>
            <a:spLocks noGrp="1" noRot="1" noChangeAspect="1" noTextEdit="1"/>
          </p:cNvSpPr>
          <p:nvPr>
            <p:ph type="sldImg"/>
          </p:nvPr>
        </p:nvSpPr>
        <p:spPr>
          <a:ln/>
        </p:spPr>
      </p:sp>
      <p:sp>
        <p:nvSpPr>
          <p:cNvPr id="60420" name="Notes Placeholder 2"/>
          <p:cNvSpPr>
            <a:spLocks noGrp="1"/>
          </p:cNvSpPr>
          <p:nvPr>
            <p:ph type="body" idx="1"/>
          </p:nvPr>
        </p:nvSpPr>
        <p:spPr>
          <a:noFill/>
          <a:ln/>
        </p:spPr>
        <p:txBody>
          <a:bodyPr/>
          <a:lstStyle/>
          <a:p>
            <a:endParaRPr lang="en-US" smtClean="0"/>
          </a:p>
        </p:txBody>
      </p:sp>
      <p:sp>
        <p:nvSpPr>
          <p:cNvPr id="60421" name="Slide Number Placeholder 3"/>
          <p:cNvSpPr txBox="1">
            <a:spLocks noGrp="1"/>
          </p:cNvSpPr>
          <p:nvPr/>
        </p:nvSpPr>
        <p:spPr bwMode="auto">
          <a:xfrm>
            <a:off x="3850443" y="9430091"/>
            <a:ext cx="2945659" cy="496411"/>
          </a:xfrm>
          <a:prstGeom prst="rect">
            <a:avLst/>
          </a:prstGeom>
          <a:noFill/>
          <a:ln w="9525">
            <a:noFill/>
            <a:miter lim="800000"/>
            <a:headEnd/>
            <a:tailEnd/>
          </a:ln>
        </p:spPr>
        <p:txBody>
          <a:bodyPr anchor="b"/>
          <a:lstStyle/>
          <a:p>
            <a:pPr algn="r"/>
            <a:fld id="{797A5476-295C-4F37-9D9E-889D798F1D04}" type="slidenum">
              <a:rPr lang="en-US" sz="1200"/>
              <a:pPr algn="r"/>
              <a:t>22</a:t>
            </a:fld>
            <a:endParaRPr lang="en-US" sz="120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7B92CFA9-88C9-45B4-85AD-FD67D300F702}" type="slidenum">
              <a:rPr lang="en-US" smtClean="0"/>
              <a:pPr/>
              <a:t>23</a:t>
            </a:fld>
            <a:endParaRPr lang="en-US" smtClean="0"/>
          </a:p>
        </p:txBody>
      </p:sp>
      <p:sp>
        <p:nvSpPr>
          <p:cNvPr id="61443" name="Slide Image Placeholder 1"/>
          <p:cNvSpPr>
            <a:spLocks noGrp="1" noRot="1" noChangeAspect="1" noTextEdit="1"/>
          </p:cNvSpPr>
          <p:nvPr>
            <p:ph type="sldImg"/>
          </p:nvPr>
        </p:nvSpPr>
        <p:spPr>
          <a:ln/>
        </p:spPr>
      </p:sp>
      <p:sp>
        <p:nvSpPr>
          <p:cNvPr id="61444" name="Notes Placeholder 2"/>
          <p:cNvSpPr>
            <a:spLocks noGrp="1"/>
          </p:cNvSpPr>
          <p:nvPr>
            <p:ph type="body" idx="1"/>
          </p:nvPr>
        </p:nvSpPr>
        <p:spPr>
          <a:noFill/>
          <a:ln/>
        </p:spPr>
        <p:txBody>
          <a:bodyPr/>
          <a:lstStyle/>
          <a:p>
            <a:pPr eaLnBrk="1" hangingPunct="1"/>
            <a:endParaRPr lang="en-US" smtClean="0"/>
          </a:p>
        </p:txBody>
      </p:sp>
      <p:sp>
        <p:nvSpPr>
          <p:cNvPr id="61445" name="Slide Number Placeholder 3"/>
          <p:cNvSpPr txBox="1">
            <a:spLocks noGrp="1"/>
          </p:cNvSpPr>
          <p:nvPr/>
        </p:nvSpPr>
        <p:spPr bwMode="auto">
          <a:xfrm>
            <a:off x="3850443" y="9430091"/>
            <a:ext cx="2945659" cy="496411"/>
          </a:xfrm>
          <a:prstGeom prst="rect">
            <a:avLst/>
          </a:prstGeom>
          <a:noFill/>
          <a:ln w="9525">
            <a:noFill/>
            <a:miter lim="800000"/>
            <a:headEnd/>
            <a:tailEnd/>
          </a:ln>
        </p:spPr>
        <p:txBody>
          <a:bodyPr anchor="b"/>
          <a:lstStyle/>
          <a:p>
            <a:pPr algn="r"/>
            <a:fld id="{1D84E925-665F-4C66-B196-6E0239591013}" type="slidenum">
              <a:rPr lang="en-US" sz="1200"/>
              <a:pPr algn="r"/>
              <a:t>23</a:t>
            </a:fld>
            <a:endParaRPr lang="en-US" sz="120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3BBDE169-4458-4750-A78F-DBEF90C1B855}" type="slidenum">
              <a:rPr lang="en-US" smtClean="0"/>
              <a:pPr/>
              <a:t>24</a:t>
            </a:fld>
            <a:endParaRPr lang="en-US" smtClean="0"/>
          </a:p>
        </p:txBody>
      </p:sp>
      <p:sp>
        <p:nvSpPr>
          <p:cNvPr id="62467" name="Slide Image Placeholder 1"/>
          <p:cNvSpPr>
            <a:spLocks noGrp="1" noRot="1" noChangeAspect="1" noTextEdit="1"/>
          </p:cNvSpPr>
          <p:nvPr>
            <p:ph type="sldImg"/>
          </p:nvPr>
        </p:nvSpPr>
        <p:spPr>
          <a:ln/>
        </p:spPr>
      </p:sp>
      <p:sp>
        <p:nvSpPr>
          <p:cNvPr id="62468" name="Notes Placeholder 2"/>
          <p:cNvSpPr>
            <a:spLocks noGrp="1"/>
          </p:cNvSpPr>
          <p:nvPr>
            <p:ph type="body" idx="1"/>
          </p:nvPr>
        </p:nvSpPr>
        <p:spPr>
          <a:noFill/>
          <a:ln/>
        </p:spPr>
        <p:txBody>
          <a:bodyPr/>
          <a:lstStyle/>
          <a:p>
            <a:pPr eaLnBrk="1" hangingPunct="1"/>
            <a:endParaRPr lang="en-US" smtClean="0"/>
          </a:p>
        </p:txBody>
      </p:sp>
      <p:sp>
        <p:nvSpPr>
          <p:cNvPr id="62469" name="Slide Number Placeholder 3"/>
          <p:cNvSpPr txBox="1">
            <a:spLocks noGrp="1"/>
          </p:cNvSpPr>
          <p:nvPr/>
        </p:nvSpPr>
        <p:spPr bwMode="auto">
          <a:xfrm>
            <a:off x="3850443" y="9430091"/>
            <a:ext cx="2945659" cy="496411"/>
          </a:xfrm>
          <a:prstGeom prst="rect">
            <a:avLst/>
          </a:prstGeom>
          <a:noFill/>
          <a:ln w="9525">
            <a:noFill/>
            <a:miter lim="800000"/>
            <a:headEnd/>
            <a:tailEnd/>
          </a:ln>
        </p:spPr>
        <p:txBody>
          <a:bodyPr anchor="b"/>
          <a:lstStyle/>
          <a:p>
            <a:pPr algn="r"/>
            <a:fld id="{03CF8BA1-76B0-487E-A3A6-A7B182AFCF50}" type="slidenum">
              <a:rPr lang="en-US" sz="1200"/>
              <a:pPr algn="r"/>
              <a:t>24</a:t>
            </a:fld>
            <a:endParaRPr lang="en-US" sz="120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8B05B98A-C0DE-41DD-8959-9A4D5FDEE361}" type="slidenum">
              <a:rPr lang="en-US" smtClean="0"/>
              <a:pPr/>
              <a:t>25</a:t>
            </a:fld>
            <a:endParaRPr lang="en-US" smtClean="0"/>
          </a:p>
        </p:txBody>
      </p:sp>
      <p:sp>
        <p:nvSpPr>
          <p:cNvPr id="63491" name="Slide Image Placeholder 1"/>
          <p:cNvSpPr>
            <a:spLocks noGrp="1" noRot="1" noChangeAspect="1" noTextEdit="1"/>
          </p:cNvSpPr>
          <p:nvPr>
            <p:ph type="sldImg"/>
          </p:nvPr>
        </p:nvSpPr>
        <p:spPr>
          <a:ln/>
        </p:spPr>
      </p:sp>
      <p:sp>
        <p:nvSpPr>
          <p:cNvPr id="63492" name="Notes Placeholder 2"/>
          <p:cNvSpPr>
            <a:spLocks noGrp="1"/>
          </p:cNvSpPr>
          <p:nvPr>
            <p:ph type="body" idx="1"/>
          </p:nvPr>
        </p:nvSpPr>
        <p:spPr>
          <a:noFill/>
          <a:ln/>
        </p:spPr>
        <p:txBody>
          <a:bodyPr/>
          <a:lstStyle/>
          <a:p>
            <a:pPr eaLnBrk="1" hangingPunct="1"/>
            <a:endParaRPr lang="en-US" smtClean="0"/>
          </a:p>
        </p:txBody>
      </p:sp>
      <p:sp>
        <p:nvSpPr>
          <p:cNvPr id="63493" name="Slide Number Placeholder 3"/>
          <p:cNvSpPr txBox="1">
            <a:spLocks noGrp="1"/>
          </p:cNvSpPr>
          <p:nvPr/>
        </p:nvSpPr>
        <p:spPr bwMode="auto">
          <a:xfrm>
            <a:off x="3850443" y="9430091"/>
            <a:ext cx="2945659" cy="496411"/>
          </a:xfrm>
          <a:prstGeom prst="rect">
            <a:avLst/>
          </a:prstGeom>
          <a:noFill/>
          <a:ln w="9525">
            <a:noFill/>
            <a:miter lim="800000"/>
            <a:headEnd/>
            <a:tailEnd/>
          </a:ln>
        </p:spPr>
        <p:txBody>
          <a:bodyPr anchor="b"/>
          <a:lstStyle/>
          <a:p>
            <a:pPr algn="r"/>
            <a:fld id="{EEDFF0F2-B7BB-4F03-8B33-97F5FCE13D2E}" type="slidenum">
              <a:rPr lang="en-US" sz="1200"/>
              <a:pPr algn="r"/>
              <a:t>25</a:t>
            </a:fld>
            <a:endParaRPr lang="en-US" sz="120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CAE7B6F1-7B3D-4C4A-8535-F78B55018756}" type="slidenum">
              <a:rPr lang="en-US" smtClean="0"/>
              <a:pPr/>
              <a:t>26</a:t>
            </a:fld>
            <a:endParaRPr lang="en-US" smtClean="0"/>
          </a:p>
        </p:txBody>
      </p:sp>
      <p:sp>
        <p:nvSpPr>
          <p:cNvPr id="64515" name="Slide Image Placeholder 1"/>
          <p:cNvSpPr>
            <a:spLocks noGrp="1" noRot="1" noChangeAspect="1" noTextEdit="1"/>
          </p:cNvSpPr>
          <p:nvPr>
            <p:ph type="sldImg"/>
          </p:nvPr>
        </p:nvSpPr>
        <p:spPr>
          <a:ln/>
        </p:spPr>
      </p:sp>
      <p:sp>
        <p:nvSpPr>
          <p:cNvPr id="64516" name="Notes Placeholder 2"/>
          <p:cNvSpPr>
            <a:spLocks noGrp="1"/>
          </p:cNvSpPr>
          <p:nvPr>
            <p:ph type="body" idx="1"/>
          </p:nvPr>
        </p:nvSpPr>
        <p:spPr>
          <a:noFill/>
          <a:ln/>
        </p:spPr>
        <p:txBody>
          <a:bodyPr/>
          <a:lstStyle/>
          <a:p>
            <a:pPr eaLnBrk="1" hangingPunct="1"/>
            <a:endParaRPr lang="en-US" smtClean="0"/>
          </a:p>
        </p:txBody>
      </p:sp>
      <p:sp>
        <p:nvSpPr>
          <p:cNvPr id="64517" name="Slide Number Placeholder 3"/>
          <p:cNvSpPr txBox="1">
            <a:spLocks noGrp="1"/>
          </p:cNvSpPr>
          <p:nvPr/>
        </p:nvSpPr>
        <p:spPr bwMode="auto">
          <a:xfrm>
            <a:off x="3850443" y="9430091"/>
            <a:ext cx="2945659" cy="496411"/>
          </a:xfrm>
          <a:prstGeom prst="rect">
            <a:avLst/>
          </a:prstGeom>
          <a:noFill/>
          <a:ln w="9525">
            <a:noFill/>
            <a:miter lim="800000"/>
            <a:headEnd/>
            <a:tailEnd/>
          </a:ln>
        </p:spPr>
        <p:txBody>
          <a:bodyPr anchor="b"/>
          <a:lstStyle/>
          <a:p>
            <a:pPr algn="r"/>
            <a:fld id="{EF2AC809-382E-4314-B27B-20A193BBC9B2}" type="slidenum">
              <a:rPr lang="en-US" sz="1200"/>
              <a:pPr algn="r"/>
              <a:t>26</a:t>
            </a:fld>
            <a:endParaRPr lang="en-US" sz="120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B7E9A480-BFD2-47A9-9B7B-145B06DD62F2}" type="slidenum">
              <a:rPr lang="en-US" smtClean="0"/>
              <a:pPr/>
              <a:t>27</a:t>
            </a:fld>
            <a:endParaRPr lang="en-US" smtClean="0"/>
          </a:p>
        </p:txBody>
      </p:sp>
      <p:sp>
        <p:nvSpPr>
          <p:cNvPr id="65539" name="Slide Image Placeholder 1"/>
          <p:cNvSpPr>
            <a:spLocks noGrp="1" noRot="1" noChangeAspect="1" noTextEdit="1"/>
          </p:cNvSpPr>
          <p:nvPr>
            <p:ph type="sldImg"/>
          </p:nvPr>
        </p:nvSpPr>
        <p:spPr>
          <a:ln/>
        </p:spPr>
      </p:sp>
      <p:sp>
        <p:nvSpPr>
          <p:cNvPr id="65540" name="Notes Placeholder 2"/>
          <p:cNvSpPr>
            <a:spLocks noGrp="1"/>
          </p:cNvSpPr>
          <p:nvPr>
            <p:ph type="body" idx="1"/>
          </p:nvPr>
        </p:nvSpPr>
        <p:spPr>
          <a:noFill/>
          <a:ln/>
        </p:spPr>
        <p:txBody>
          <a:bodyPr/>
          <a:lstStyle/>
          <a:p>
            <a:pPr eaLnBrk="1" hangingPunct="1"/>
            <a:endParaRPr lang="en-US" smtClean="0"/>
          </a:p>
        </p:txBody>
      </p:sp>
      <p:sp>
        <p:nvSpPr>
          <p:cNvPr id="65541" name="Slide Number Placeholder 3"/>
          <p:cNvSpPr txBox="1">
            <a:spLocks noGrp="1"/>
          </p:cNvSpPr>
          <p:nvPr/>
        </p:nvSpPr>
        <p:spPr bwMode="auto">
          <a:xfrm>
            <a:off x="3850443" y="9430091"/>
            <a:ext cx="2945659" cy="496411"/>
          </a:xfrm>
          <a:prstGeom prst="rect">
            <a:avLst/>
          </a:prstGeom>
          <a:noFill/>
          <a:ln w="9525">
            <a:noFill/>
            <a:miter lim="800000"/>
            <a:headEnd/>
            <a:tailEnd/>
          </a:ln>
        </p:spPr>
        <p:txBody>
          <a:bodyPr anchor="b"/>
          <a:lstStyle/>
          <a:p>
            <a:pPr algn="r"/>
            <a:fld id="{35664DC3-ABBB-4E12-95FF-A002F169CDC4}" type="slidenum">
              <a:rPr lang="en-US" sz="1200"/>
              <a:pPr algn="r"/>
              <a:t>27</a:t>
            </a:fld>
            <a:endParaRPr lang="en-US" sz="120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5F7843C2-CE61-4F5B-A41E-94F7BDBE89CB}" type="slidenum">
              <a:rPr lang="en-US" smtClean="0"/>
              <a:pPr/>
              <a:t>28</a:t>
            </a:fld>
            <a:endParaRPr lang="en-US" smtClean="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r>
              <a:rPr lang="en-GB" smtClean="0"/>
              <a:t>La evaluación debe ser diversa e innovadora.</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1AF750D6-F3EA-479D-8C7A-9CADCAF191C8}" type="slidenum">
              <a:rPr lang="en-US" smtClean="0"/>
              <a:pPr/>
              <a:t>29</a:t>
            </a:fld>
            <a:endParaRPr lang="en-US" smtClean="0"/>
          </a:p>
        </p:txBody>
      </p:sp>
      <p:sp>
        <p:nvSpPr>
          <p:cNvPr id="67587" name="Slide Image Placeholder 1"/>
          <p:cNvSpPr>
            <a:spLocks noGrp="1" noRot="1" noChangeAspect="1" noTextEdit="1"/>
          </p:cNvSpPr>
          <p:nvPr>
            <p:ph type="sldImg"/>
          </p:nvPr>
        </p:nvSpPr>
        <p:spPr>
          <a:ln/>
        </p:spPr>
      </p:sp>
      <p:sp>
        <p:nvSpPr>
          <p:cNvPr id="67588" name="Notes Placeholder 2"/>
          <p:cNvSpPr>
            <a:spLocks noGrp="1"/>
          </p:cNvSpPr>
          <p:nvPr>
            <p:ph type="body" idx="1"/>
          </p:nvPr>
        </p:nvSpPr>
        <p:spPr>
          <a:noFill/>
          <a:ln/>
        </p:spPr>
        <p:txBody>
          <a:bodyPr/>
          <a:lstStyle/>
          <a:p>
            <a:pPr eaLnBrk="1" hangingPunct="1"/>
            <a:endParaRPr lang="en-US" smtClean="0"/>
          </a:p>
        </p:txBody>
      </p:sp>
      <p:sp>
        <p:nvSpPr>
          <p:cNvPr id="67589" name="Slide Number Placeholder 3"/>
          <p:cNvSpPr txBox="1">
            <a:spLocks noGrp="1"/>
          </p:cNvSpPr>
          <p:nvPr/>
        </p:nvSpPr>
        <p:spPr bwMode="auto">
          <a:xfrm>
            <a:off x="3850443" y="9430091"/>
            <a:ext cx="2945659" cy="496411"/>
          </a:xfrm>
          <a:prstGeom prst="rect">
            <a:avLst/>
          </a:prstGeom>
          <a:noFill/>
          <a:ln w="9525">
            <a:noFill/>
            <a:miter lim="800000"/>
            <a:headEnd/>
            <a:tailEnd/>
          </a:ln>
        </p:spPr>
        <p:txBody>
          <a:bodyPr anchor="b"/>
          <a:lstStyle/>
          <a:p>
            <a:pPr algn="r"/>
            <a:fld id="{1BE139A3-407D-43F0-AF6C-8CD56A617952}" type="slidenum">
              <a:rPr lang="en-US" sz="1200"/>
              <a:pPr algn="r"/>
              <a:t>29</a:t>
            </a:fld>
            <a:endParaRPr 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A06E6FC0-FBEF-4840-9795-5EA5435950B1}" type="slidenum">
              <a:rPr lang="en-US" smtClean="0"/>
              <a:pPr/>
              <a:t>30</a:t>
            </a:fld>
            <a:endParaRPr lang="en-US" smtClean="0"/>
          </a:p>
        </p:txBody>
      </p:sp>
      <p:sp>
        <p:nvSpPr>
          <p:cNvPr id="68611" name="Slide Image Placeholder 1"/>
          <p:cNvSpPr>
            <a:spLocks noGrp="1" noRot="1" noChangeAspect="1" noTextEdit="1"/>
          </p:cNvSpPr>
          <p:nvPr>
            <p:ph type="sldImg"/>
          </p:nvPr>
        </p:nvSpPr>
        <p:spPr>
          <a:ln/>
        </p:spPr>
      </p:sp>
      <p:sp>
        <p:nvSpPr>
          <p:cNvPr id="68612" name="Notes Placeholder 2"/>
          <p:cNvSpPr>
            <a:spLocks noGrp="1"/>
          </p:cNvSpPr>
          <p:nvPr>
            <p:ph type="body" idx="1"/>
          </p:nvPr>
        </p:nvSpPr>
        <p:spPr>
          <a:noFill/>
          <a:ln/>
        </p:spPr>
        <p:txBody>
          <a:bodyPr/>
          <a:lstStyle/>
          <a:p>
            <a:pPr eaLnBrk="1" hangingPunct="1"/>
            <a:endParaRPr lang="en-US" smtClean="0"/>
          </a:p>
        </p:txBody>
      </p:sp>
      <p:sp>
        <p:nvSpPr>
          <p:cNvPr id="68613" name="Slide Number Placeholder 3"/>
          <p:cNvSpPr txBox="1">
            <a:spLocks noGrp="1"/>
          </p:cNvSpPr>
          <p:nvPr/>
        </p:nvSpPr>
        <p:spPr bwMode="auto">
          <a:xfrm>
            <a:off x="3850443" y="9430091"/>
            <a:ext cx="2945659" cy="496411"/>
          </a:xfrm>
          <a:prstGeom prst="rect">
            <a:avLst/>
          </a:prstGeom>
          <a:noFill/>
          <a:ln w="9525">
            <a:noFill/>
            <a:miter lim="800000"/>
            <a:headEnd/>
            <a:tailEnd/>
          </a:ln>
        </p:spPr>
        <p:txBody>
          <a:bodyPr anchor="b"/>
          <a:lstStyle/>
          <a:p>
            <a:pPr algn="r"/>
            <a:fld id="{3281453C-BA62-4478-889A-CFDB56BAB625}" type="slidenum">
              <a:rPr lang="en-US" sz="1200"/>
              <a:pPr algn="r"/>
              <a:t>30</a:t>
            </a:fld>
            <a:endParaRPr lang="en-US" sz="120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33</a:t>
            </a:fld>
            <a:endParaRPr lang="en-US" smtClean="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r>
              <a:rPr lang="en-GB" smtClean="0"/>
              <a:t>La evaluación formativa concentra en el feedback.</a:t>
            </a:r>
          </a:p>
          <a:p>
            <a:r>
              <a:rPr lang="en-GB" smtClean="0"/>
              <a:t>La evaluación sumativa trata de una nota final.</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ln/>
        </p:spPr>
      </p:sp>
      <p:sp>
        <p:nvSpPr>
          <p:cNvPr id="84995" name="Notes Placeholder 2"/>
          <p:cNvSpPr>
            <a:spLocks noGrp="1"/>
          </p:cNvSpPr>
          <p:nvPr>
            <p:ph type="body" idx="1"/>
          </p:nvPr>
        </p:nvSpPr>
        <p:spPr>
          <a:noFill/>
          <a:ln/>
        </p:spPr>
        <p:txBody>
          <a:bodyPr/>
          <a:lstStyle/>
          <a:p>
            <a:endParaRPr lang="en-US" smtClean="0"/>
          </a:p>
        </p:txBody>
      </p:sp>
      <p:sp>
        <p:nvSpPr>
          <p:cNvPr id="84996" name="Slide Number Placeholder 3"/>
          <p:cNvSpPr>
            <a:spLocks noGrp="1"/>
          </p:cNvSpPr>
          <p:nvPr>
            <p:ph type="sldNum" sz="quarter" idx="5"/>
          </p:nvPr>
        </p:nvSpPr>
        <p:spPr>
          <a:noFill/>
        </p:spPr>
        <p:txBody>
          <a:bodyPr/>
          <a:lstStyle/>
          <a:p>
            <a:fld id="{4E1E51BE-5213-4537-85AD-9AEE8EDAFA92}" type="slidenum">
              <a:rPr lang="en-US" smtClean="0"/>
              <a:pPr/>
              <a:t>37</a:t>
            </a:fld>
            <a:endParaRPr 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bwMode="auto">
          <a:noFill/>
          <a:ln>
            <a:solidFill>
              <a:srgbClr val="000000"/>
            </a:solidFill>
            <a:miter lim="800000"/>
            <a:headEnd/>
            <a:tailEnd/>
          </a:ln>
        </p:spPr>
      </p:sp>
      <p:sp>
        <p:nvSpPr>
          <p:cNvPr id="9830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208240E0-AAB5-428E-A3C2-DD17AF1DA728}" type="slidenum">
              <a:rPr lang="en-GB" smtClean="0">
                <a:solidFill>
                  <a:prstClr val="black"/>
                </a:solidFill>
              </a:rPr>
              <a:pPr>
                <a:defRPr/>
              </a:pPr>
              <a:t>38</a:t>
            </a:fld>
            <a:endParaRPr lang="en-GB">
              <a:solidFill>
                <a:prstClr val="black"/>
              </a:solidFill>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bwMode="auto">
          <a:noFill/>
          <a:ln>
            <a:solidFill>
              <a:srgbClr val="000000"/>
            </a:solidFill>
            <a:miter lim="800000"/>
            <a:headEnd/>
            <a:tailEnd/>
          </a:ln>
        </p:spPr>
      </p:sp>
      <p:sp>
        <p:nvSpPr>
          <p:cNvPr id="993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DFCDBB1C-63F9-4F31-A772-5A69223F8D9C}" type="slidenum">
              <a:rPr lang="en-GB" smtClean="0">
                <a:solidFill>
                  <a:prstClr val="black"/>
                </a:solidFill>
              </a:rPr>
              <a:pPr>
                <a:defRPr/>
              </a:pPr>
              <a:t>39</a:t>
            </a:fld>
            <a:endParaRPr lang="en-GB">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BE6119AE-EA1D-4640-9706-736DE15E287A}" type="slidenum">
              <a:rPr lang="en-US" smtClean="0"/>
              <a:pPr/>
              <a:t>4</a:t>
            </a:fld>
            <a:endParaRPr lang="en-US" smtClean="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marL="228600" indent="-228600"/>
            <a:r>
              <a:rPr lang="en-GB" smtClean="0"/>
              <a:t>En el futuro las universidades tendrán dos funciones clave</a:t>
            </a:r>
          </a:p>
          <a:p>
            <a:pPr marL="228600" indent="-228600">
              <a:buFontTx/>
              <a:buAutoNum type="arabicParenR"/>
            </a:pPr>
            <a:r>
              <a:rPr lang="en-GB" smtClean="0"/>
              <a:t>El reconocimiento y la homologación del rendimiento, logros, éxitos del estudiante aunque fueran conseguidos fuera de la universidad</a:t>
            </a:r>
          </a:p>
          <a:p>
            <a:pPr marL="228600" indent="-228600">
              <a:buFontTx/>
              <a:buAutoNum type="arabicParenR"/>
            </a:pPr>
            <a:r>
              <a:rPr lang="en-GB" smtClean="0"/>
              <a:t>El apoyo del aprendizaje y del compromiso del estudiante</a:t>
            </a: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41</a:t>
            </a:fld>
            <a:endParaRPr lang="en-US" dirty="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smtClean="0"/>
          </a:p>
        </p:txBody>
      </p:sp>
      <p:sp>
        <p:nvSpPr>
          <p:cNvPr id="59396" name="Slide Number Placeholder 3"/>
          <p:cNvSpPr>
            <a:spLocks noGrp="1"/>
          </p:cNvSpPr>
          <p:nvPr>
            <p:ph type="sldNum" sz="quarter" idx="5"/>
          </p:nvPr>
        </p:nvSpPr>
        <p:spPr>
          <a:noFill/>
        </p:spPr>
        <p:txBody>
          <a:bodyPr/>
          <a:lstStyle/>
          <a:p>
            <a:fld id="{4B61A48A-3F71-4BCF-A16A-D6E63D9BBD81}" type="slidenum">
              <a:rPr lang="en-US" smtClean="0"/>
              <a:pPr/>
              <a:t>42</a:t>
            </a:fld>
            <a:endParaRPr lang="en-US"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43</a:t>
            </a:fld>
            <a:endParaRPr lang="en-US" dirty="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smtClean="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44</a:t>
            </a:fld>
            <a:endParaRPr lang="en-US"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solidFill>
                  <a:srgbClr val="000000"/>
                </a:solidFill>
              </a:rPr>
              <a:pPr>
                <a:defRPr/>
              </a:pPr>
              <a:t>45</a:t>
            </a:fld>
            <a:endParaRPr lang="en-US">
              <a:solidFill>
                <a:srgbClr val="000000"/>
              </a:solidFill>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46</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47</a:t>
            </a:fld>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48</a:t>
            </a:fld>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3FB56F1-60F1-488B-A081-8D7FD241E705}" type="slidenum">
              <a:rPr lang="en-GB" smtClean="0"/>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2A25E907-4B40-46EC-B452-37FCD5748AD6}" type="slidenum">
              <a:rPr lang="en-GB" smtClean="0"/>
              <a:pPr/>
              <a:t>9</a:t>
            </a:fld>
            <a:endParaRPr lang="en-GB"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 xmlns:p14="http://schemas.microsoft.com/office/powerpoint/2010/main"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 xmlns:p14="http://schemas.microsoft.com/office/powerpoint/2010/main"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 xmlns:p14="http://schemas.microsoft.com/office/powerpoint/2010/main" val="29823389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fld id="{BB2DED86-1BA4-4A39-B3AF-4D77D8111EB2}" type="datetimeFigureOut">
              <a:rPr lang="en-US" smtClean="0"/>
              <a:pPr>
                <a:defRPr/>
              </a:pPr>
              <a:t>1/29/2014</a:t>
            </a:fld>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867F72BE-B9A1-4163-B149-13C915244720}" type="slidenum">
              <a:rPr lang="en-US" smtClean="0"/>
              <a:pPr>
                <a:defRPr/>
              </a:pPr>
              <a:t>‹#›</a:t>
            </a:fld>
            <a:endParaRPr lang="en-US"/>
          </a:p>
        </p:txBody>
      </p:sp>
    </p:spTree>
    <p:extLst>
      <p:ext uri="{BB962C8B-B14F-4D97-AF65-F5344CB8AC3E}">
        <p14:creationId xmlns:p14="http://schemas.microsoft.com/office/powerpoint/2010/main" xmlns="" val="3286825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fld id="{BB2DED86-1BA4-4A39-B3AF-4D77D8111EB2}" type="datetimeFigureOut">
              <a:rPr lang="en-US" smtClean="0"/>
              <a:pPr>
                <a:defRPr/>
              </a:pPr>
              <a:t>1/29/2014</a:t>
            </a:fld>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867F72BE-B9A1-4163-B149-13C915244720}" type="slidenum">
              <a:rPr lang="en-US" smtClean="0"/>
              <a:pPr>
                <a:defRPr/>
              </a:pPr>
              <a:t>‹#›</a:t>
            </a:fld>
            <a:endParaRPr lang="en-US"/>
          </a:p>
        </p:txBody>
      </p:sp>
    </p:spTree>
    <p:extLst>
      <p:ext uri="{BB962C8B-B14F-4D97-AF65-F5344CB8AC3E}">
        <p14:creationId xmlns:p14="http://schemas.microsoft.com/office/powerpoint/2010/main" xmlns="" val="3286825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fld id="{BB2DED86-1BA4-4A39-B3AF-4D77D8111EB2}" type="datetimeFigureOut">
              <a:rPr lang="en-US" smtClean="0"/>
              <a:pPr>
                <a:defRPr/>
              </a:pPr>
              <a:t>1/29/2014</a:t>
            </a:fld>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867F72BE-B9A1-4163-B149-13C915244720}" type="slidenum">
              <a:rPr lang="en-US" smtClean="0"/>
              <a:pPr>
                <a:defRPr/>
              </a:pPr>
              <a:t>‹#›</a:t>
            </a:fld>
            <a:endParaRPr lang="en-US"/>
          </a:p>
        </p:txBody>
      </p:sp>
    </p:spTree>
    <p:extLst>
      <p:ext uri="{BB962C8B-B14F-4D97-AF65-F5344CB8AC3E}">
        <p14:creationId xmlns:p14="http://schemas.microsoft.com/office/powerpoint/2010/main" xmlns="" val="3286825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 xmlns:p14="http://schemas.microsoft.com/office/powerpoint/2010/main" val="24911709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 xmlns:p14="http://schemas.microsoft.com/office/powerpoint/2010/main" val="32868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 xmlns:p14="http://schemas.microsoft.com/office/powerpoint/2010/main"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 xmlns:p14="http://schemas.microsoft.com/office/powerpoint/2010/main"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 xmlns:p14="http://schemas.microsoft.com/office/powerpoint/2010/main"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 xmlns:p14="http://schemas.microsoft.com/office/powerpoint/2010/main"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 xmlns:p14="http://schemas.microsoft.com/office/powerpoint/2010/main"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 xmlns:p14="http://schemas.microsoft.com/office/powerpoint/2010/main"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 xmlns:p14="http://schemas.microsoft.com/office/powerpoint/2010/main"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3.xm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15.xml"/><Relationship Id="rId1"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smtClean="0"/>
              <a:pPr>
                <a:defRPr/>
              </a:pPr>
              <a:t>‹#›</a:t>
            </a:fld>
            <a:endParaRPr lang="en-GB" altLang="en-US"/>
          </a:p>
        </p:txBody>
      </p:sp>
      <p:grpSp>
        <p:nvGrpSpPr>
          <p:cNvPr id="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96" r:id="rId1"/>
  </p:sldLayoutIdLst>
  <p:timing>
    <p:tnLst>
      <p:par>
        <p:cTn id="1" dur="indefinite" restart="never" nodeType="tmRoot"/>
      </p:par>
    </p:tnLst>
  </p:timing>
  <p:hf sldNum="0" hdr="0" ftr="0" dt="0"/>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smtClean="0"/>
              <a:pPr>
                <a:defRPr/>
              </a:pPr>
              <a:t>‹#›</a:t>
            </a:fld>
            <a:endParaRPr lang="en-GB" altLang="en-US"/>
          </a:p>
        </p:txBody>
      </p:sp>
      <p:grpSp>
        <p:nvGrpSpPr>
          <p:cNvPr id="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98" r:id="rId1"/>
  </p:sldLayoutIdLst>
  <p:timing>
    <p:tnLst>
      <p:par>
        <p:cTn id="1" dur="indefinite" restart="never" nodeType="tmRoot"/>
      </p:par>
    </p:tnLst>
  </p:timing>
  <p:hf sldNum="0" hdr="0" ftr="0" dt="0"/>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smtClean="0"/>
              <a:pPr>
                <a:defRPr/>
              </a:pPr>
              <a:t>‹#›</a:t>
            </a:fld>
            <a:endParaRPr lang="en-GB" altLang="en-US"/>
          </a:p>
        </p:txBody>
      </p:sp>
      <p:grpSp>
        <p:nvGrpSpPr>
          <p:cNvPr id="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709" r:id="rId1"/>
    <p:sldLayoutId id="2147483712" r:id="rId2"/>
  </p:sldLayoutIdLst>
  <p:timing>
    <p:tnLst>
      <p:par>
        <p:cTn id="1" dur="indefinite" restart="never" nodeType="tmRoot"/>
      </p:par>
    </p:tnLst>
  </p:timing>
  <p:hf sldNum="0" hdr="0" ftr="0" dt="0"/>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4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0.xml"/><Relationship Id="rId1" Type="http://schemas.openxmlformats.org/officeDocument/2006/relationships/slideLayout" Target="../slideLayouts/slideLayout15.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5.xml"/><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285721" y="765175"/>
            <a:ext cx="7023130" cy="2376488"/>
          </a:xfrm>
        </p:spPr>
        <p:txBody>
          <a:bodyPr/>
          <a:lstStyle/>
          <a:p>
            <a:r>
              <a:rPr lang="en-GB" dirty="0" smtClean="0"/>
              <a:t>Making a difference through assessment </a:t>
            </a:r>
            <a:r>
              <a:rPr lang="en-GB" sz="2400" dirty="0" smtClean="0"/>
              <a:t>Anglia Ruskin University: Music and Performing Arts &amp; Cambridge School of Art</a:t>
            </a:r>
            <a:r>
              <a:rPr lang="en-GB" sz="2800" dirty="0" smtClean="0"/>
              <a:t/>
            </a:r>
            <a:br>
              <a:rPr lang="en-GB" sz="2800" dirty="0" smtClean="0"/>
            </a:br>
            <a:r>
              <a:rPr lang="en-GB" sz="2800" dirty="0" smtClean="0"/>
              <a:t>January 2014</a:t>
            </a:r>
            <a:endParaRPr lang="en-GB" sz="1800" dirty="0" smtClean="0"/>
          </a:p>
        </p:txBody>
      </p:sp>
      <p:sp>
        <p:nvSpPr>
          <p:cNvPr id="15362" name="Rectangle 3"/>
          <p:cNvSpPr>
            <a:spLocks noGrp="1" noChangeArrowheads="1"/>
          </p:cNvSpPr>
          <p:nvPr>
            <p:ph type="subTitle" idx="1"/>
          </p:nvPr>
        </p:nvSpPr>
        <p:spPr>
          <a:xfrm>
            <a:off x="539750" y="3140968"/>
            <a:ext cx="6696075" cy="2453382"/>
          </a:xfrm>
        </p:spPr>
        <p:txBody>
          <a:bodyPr/>
          <a:lstStyle/>
          <a:p>
            <a:pPr algn="ctr" eaLnBrk="1" hangingPunct="1"/>
            <a:r>
              <a:rPr lang="en-GB" sz="3200" dirty="0" smtClean="0"/>
              <a:t>Sally Brown</a:t>
            </a:r>
          </a:p>
          <a:p>
            <a:pPr algn="ctr" eaLnBrk="1" hangingPunct="1"/>
            <a:r>
              <a:rPr lang="en-GB" sz="2400" dirty="0" smtClean="0">
                <a:hlinkClick r:id="rId3"/>
              </a:rPr>
              <a:t>http://sally-</a:t>
            </a:r>
            <a:r>
              <a:rPr lang="en-GB" sz="2400" dirty="0" err="1" smtClean="0">
                <a:hlinkClick r:id="rId3"/>
              </a:rPr>
              <a:t>brown.net</a:t>
            </a:r>
            <a:endParaRPr lang="en-GB" sz="2400" dirty="0" smtClean="0"/>
          </a:p>
          <a:p>
            <a:pPr algn="ctr" eaLnBrk="1" hangingPunct="1"/>
            <a:endParaRPr lang="en-GB" sz="1800" dirty="0" smtClean="0"/>
          </a:p>
          <a:p>
            <a:pPr algn="ctr" eaLnBrk="1" hangingPunct="1"/>
            <a:r>
              <a:rPr lang="en-GB" sz="1800" dirty="0" err="1" smtClean="0"/>
              <a:t>Emerita</a:t>
            </a:r>
            <a:r>
              <a:rPr lang="en-GB" sz="1800" dirty="0" smtClean="0"/>
              <a:t> Professor, Leeds Metropolitan University,</a:t>
            </a:r>
          </a:p>
          <a:p>
            <a:pPr algn="ctr" eaLnBrk="1" hangingPunct="1"/>
            <a:r>
              <a:rPr lang="en-GB" sz="1800" dirty="0" smtClean="0"/>
              <a:t>Adjunct Professor, University of the Sunshine Coast, Central Queensland and James Cook University Queensland</a:t>
            </a:r>
          </a:p>
          <a:p>
            <a:pPr algn="ctr" eaLnBrk="1" hangingPunct="1"/>
            <a:r>
              <a:rPr lang="en-GB" sz="1800" dirty="0" smtClean="0"/>
              <a:t>Visiting Professor, University of Plymouth and Liverpool John Moores University.</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251520" y="0"/>
            <a:ext cx="8435280" cy="914400"/>
          </a:xfrm>
          <a:prstGeom prst="rect">
            <a:avLst/>
          </a:prstGeom>
        </p:spPr>
        <p:txBody>
          <a:bodyPr>
            <a:normAutofit/>
          </a:bodyPr>
          <a:lstStyle/>
          <a:p>
            <a:pPr lvl="0">
              <a:spcBef>
                <a:spcPct val="0"/>
              </a:spcBef>
            </a:pPr>
            <a:r>
              <a:rPr lang="en-GB" sz="3200" b="1" dirty="0" smtClean="0">
                <a:solidFill>
                  <a:srgbClr val="0070C0"/>
                </a:solidFill>
              </a:rPr>
              <a:t>The basis for effective assessment (1) </a:t>
            </a:r>
            <a:endParaRPr kumimoji="0" lang="en-GB" sz="3200" b="0" i="0" u="none" strike="noStrike" kern="1200" cap="none" spc="0" normalizeH="0" baseline="0" noProof="0" dirty="0">
              <a:ln>
                <a:noFill/>
              </a:ln>
              <a:solidFill>
                <a:srgbClr val="0070C0"/>
              </a:solidFill>
              <a:effectLst/>
              <a:uLnTx/>
              <a:uFillTx/>
              <a:latin typeface="+mj-lt"/>
              <a:ea typeface="+mj-ea"/>
              <a:cs typeface="+mj-cs"/>
            </a:endParaRPr>
          </a:p>
        </p:txBody>
      </p:sp>
      <p:sp>
        <p:nvSpPr>
          <p:cNvPr id="5" name="Content Placeholder 2"/>
          <p:cNvSpPr txBox="1">
            <a:spLocks/>
          </p:cNvSpPr>
          <p:nvPr/>
        </p:nvSpPr>
        <p:spPr>
          <a:xfrm>
            <a:off x="228600" y="609600"/>
            <a:ext cx="8610600" cy="6248400"/>
          </a:xfrm>
          <a:prstGeom prst="rect">
            <a:avLst/>
          </a:prstGeom>
        </p:spPr>
        <p:txBody>
          <a:bodyPr>
            <a:noAutofit/>
          </a:bodyPr>
          <a:lstStyle/>
          <a:p>
            <a:r>
              <a:rPr lang="en-GB" sz="2400" b="1" dirty="0" smtClean="0"/>
              <a:t>Indicator 1 </a:t>
            </a:r>
            <a:endParaRPr lang="en-GB" sz="2400" dirty="0" smtClean="0"/>
          </a:p>
          <a:p>
            <a:r>
              <a:rPr lang="en-GB" sz="2400" dirty="0" smtClean="0"/>
              <a:t>Higher education providers operate effective policies, regulations and processes which ensure that the academic </a:t>
            </a:r>
            <a:r>
              <a:rPr lang="en-GB" sz="2400" dirty="0" smtClean="0">
                <a:solidFill>
                  <a:srgbClr val="7030A0"/>
                </a:solidFill>
              </a:rPr>
              <a:t>standard</a:t>
            </a:r>
            <a:r>
              <a:rPr lang="en-GB" sz="2400" dirty="0" smtClean="0"/>
              <a:t> for each award of credit or a qualification is </a:t>
            </a:r>
            <a:r>
              <a:rPr lang="en-GB" sz="2400" dirty="0" smtClean="0">
                <a:solidFill>
                  <a:srgbClr val="7030A0"/>
                </a:solidFill>
              </a:rPr>
              <a:t>rigorously set and maintained </a:t>
            </a:r>
            <a:r>
              <a:rPr lang="en-GB" sz="2400" dirty="0" smtClean="0"/>
              <a:t>at the appropriate level, and that student performance is </a:t>
            </a:r>
            <a:r>
              <a:rPr lang="en-GB" sz="2400" dirty="0" smtClean="0">
                <a:solidFill>
                  <a:srgbClr val="7030A0"/>
                </a:solidFill>
              </a:rPr>
              <a:t>equitably judged </a:t>
            </a:r>
            <a:r>
              <a:rPr lang="en-GB" sz="2400" dirty="0" smtClean="0"/>
              <a:t>against this standard.</a:t>
            </a:r>
          </a:p>
          <a:p>
            <a:endParaRPr lang="en-GB" sz="2400" b="1" dirty="0" smtClean="0"/>
          </a:p>
          <a:p>
            <a:r>
              <a:rPr lang="en-GB" sz="2400" b="1" dirty="0" smtClean="0"/>
              <a:t>Indicator 2 </a:t>
            </a:r>
            <a:endParaRPr lang="en-GB" sz="2400" dirty="0" smtClean="0"/>
          </a:p>
          <a:p>
            <a:r>
              <a:rPr lang="en-GB" sz="2400" dirty="0" smtClean="0"/>
              <a:t>Assessment policies, regulations and processes, including those for the recognition of prior learning, are </a:t>
            </a:r>
            <a:r>
              <a:rPr lang="en-GB" sz="2400" dirty="0" smtClean="0">
                <a:solidFill>
                  <a:srgbClr val="7030A0"/>
                </a:solidFill>
              </a:rPr>
              <a:t>explicit</a:t>
            </a:r>
            <a:r>
              <a:rPr lang="en-GB" sz="2400" dirty="0" smtClean="0"/>
              <a:t>, </a:t>
            </a:r>
            <a:r>
              <a:rPr lang="en-GB" sz="2400" dirty="0" smtClean="0">
                <a:solidFill>
                  <a:srgbClr val="7030A0"/>
                </a:solidFill>
              </a:rPr>
              <a:t>transparent</a:t>
            </a:r>
            <a:r>
              <a:rPr lang="en-GB" sz="2400" dirty="0" smtClean="0"/>
              <a:t> and </a:t>
            </a:r>
            <a:r>
              <a:rPr lang="en-GB" sz="2400" dirty="0" smtClean="0">
                <a:solidFill>
                  <a:srgbClr val="7030A0"/>
                </a:solidFill>
              </a:rPr>
              <a:t>accessible</a:t>
            </a:r>
            <a:r>
              <a:rPr lang="en-GB" sz="2400" dirty="0" smtClean="0"/>
              <a:t> to all intended audiences.</a:t>
            </a:r>
          </a:p>
          <a:p>
            <a:r>
              <a:rPr lang="en-GB" sz="2400" dirty="0" smtClean="0"/>
              <a: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20688"/>
          </a:xfrm>
        </p:spPr>
        <p:txBody>
          <a:bodyPr>
            <a:normAutofit/>
          </a:bodyPr>
          <a:lstStyle/>
          <a:p>
            <a:r>
              <a:rPr lang="en-GB" sz="3200" kern="1200" dirty="0" smtClean="0">
                <a:solidFill>
                  <a:srgbClr val="0070C0"/>
                </a:solidFill>
                <a:latin typeface="Arial" charset="0"/>
                <a:ea typeface="+mn-ea"/>
                <a:cs typeface="+mn-cs"/>
              </a:rPr>
              <a:t>The basis for effective assessment (2) </a:t>
            </a:r>
            <a:endParaRPr lang="en-GB" sz="3200" kern="1200" dirty="0">
              <a:solidFill>
                <a:srgbClr val="0070C0"/>
              </a:solidFill>
              <a:latin typeface="Arial" charset="0"/>
              <a:ea typeface="+mn-ea"/>
              <a:cs typeface="+mn-cs"/>
            </a:endParaRPr>
          </a:p>
        </p:txBody>
      </p:sp>
      <p:sp>
        <p:nvSpPr>
          <p:cNvPr id="3" name="Content Placeholder 2"/>
          <p:cNvSpPr>
            <a:spLocks noGrp="1"/>
          </p:cNvSpPr>
          <p:nvPr>
            <p:ph idx="1"/>
          </p:nvPr>
        </p:nvSpPr>
        <p:spPr>
          <a:xfrm>
            <a:off x="228600" y="762000"/>
            <a:ext cx="8610600" cy="6096000"/>
          </a:xfrm>
        </p:spPr>
        <p:txBody>
          <a:bodyPr>
            <a:noAutofit/>
          </a:bodyPr>
          <a:lstStyle/>
          <a:p>
            <a:pPr>
              <a:buNone/>
            </a:pPr>
            <a:r>
              <a:rPr lang="en-GB" sz="2400" b="1" dirty="0" smtClean="0"/>
              <a:t>Indicator 4 </a:t>
            </a:r>
            <a:endParaRPr lang="en-GB" sz="2400" dirty="0" smtClean="0"/>
          </a:p>
          <a:p>
            <a:pPr marL="0" indent="0">
              <a:buNone/>
            </a:pPr>
            <a:r>
              <a:rPr lang="en-GB" sz="2400" b="0" dirty="0" smtClean="0"/>
              <a:t>Higher education providers assure themselves that everyone involved in the assessment of student work, including prior learning, and associated assessment processes is </a:t>
            </a:r>
            <a:r>
              <a:rPr lang="en-GB" sz="2400" b="0" dirty="0" smtClean="0">
                <a:solidFill>
                  <a:srgbClr val="7030A0"/>
                </a:solidFill>
              </a:rPr>
              <a:t>competent</a:t>
            </a:r>
            <a:r>
              <a:rPr lang="en-GB" sz="2400" b="0" dirty="0" smtClean="0"/>
              <a:t> to undertake their roles and responsibilities.</a:t>
            </a:r>
          </a:p>
          <a:p>
            <a:pPr marL="0" indent="0">
              <a:buNone/>
            </a:pPr>
            <a:r>
              <a:rPr lang="en-GB" sz="2400" dirty="0" smtClean="0"/>
              <a:t> </a:t>
            </a:r>
          </a:p>
          <a:p>
            <a:pPr marL="0" indent="0">
              <a:buNone/>
            </a:pPr>
            <a:r>
              <a:rPr lang="en-GB" sz="2400" b="1" dirty="0" smtClean="0"/>
              <a:t>Indicator 5 </a:t>
            </a:r>
            <a:endParaRPr lang="en-GB" sz="2400" dirty="0" smtClean="0"/>
          </a:p>
          <a:p>
            <a:pPr marL="0" indent="0">
              <a:buNone/>
            </a:pPr>
            <a:r>
              <a:rPr lang="en-GB" sz="2400" b="0" dirty="0" smtClean="0"/>
              <a:t>Assessment and feedback practices are </a:t>
            </a:r>
            <a:r>
              <a:rPr lang="en-GB" sz="2400" b="0" dirty="0" smtClean="0">
                <a:solidFill>
                  <a:srgbClr val="7030A0"/>
                </a:solidFill>
              </a:rPr>
              <a:t>informed</a:t>
            </a:r>
            <a:r>
              <a:rPr lang="en-GB" sz="2400" b="0" dirty="0" smtClean="0"/>
              <a:t> by reflection, consideration of professional practice, and subject-specific and educational scholarship.</a:t>
            </a:r>
          </a:p>
          <a:p>
            <a:pPr>
              <a:buNone/>
            </a:pPr>
            <a:endParaRPr lang="en-GB" sz="2000"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200" y="0"/>
            <a:ext cx="8229600" cy="914400"/>
          </a:xfrm>
          <a:prstGeom prst="rect">
            <a:avLst/>
          </a:prstGeom>
        </p:spPr>
        <p:txBody>
          <a:bodyPr>
            <a:normAutofit/>
          </a:bodyPr>
          <a:lstStyle/>
          <a:p>
            <a:r>
              <a:rPr lang="en-GB" sz="3200" b="1" dirty="0" smtClean="0">
                <a:solidFill>
                  <a:srgbClr val="0070C0"/>
                </a:solidFill>
              </a:rPr>
              <a:t>Developing</a:t>
            </a:r>
            <a:r>
              <a:rPr lang="en-GB" sz="3200" b="1" dirty="0" smtClean="0"/>
              <a:t> </a:t>
            </a:r>
            <a:r>
              <a:rPr lang="en-GB" sz="3200" b="1" dirty="0" smtClean="0">
                <a:solidFill>
                  <a:srgbClr val="0070C0"/>
                </a:solidFill>
              </a:rPr>
              <a:t>assessment</a:t>
            </a:r>
            <a:r>
              <a:rPr lang="en-GB" sz="3200" b="1" dirty="0" smtClean="0"/>
              <a:t> </a:t>
            </a:r>
            <a:r>
              <a:rPr lang="en-GB" sz="3200" b="1" dirty="0" smtClean="0">
                <a:solidFill>
                  <a:srgbClr val="0070C0"/>
                </a:solidFill>
              </a:rPr>
              <a:t>literacy</a:t>
            </a:r>
            <a:r>
              <a:rPr lang="en-GB" sz="3200" b="1" dirty="0" smtClean="0"/>
              <a:t> </a:t>
            </a:r>
            <a:endParaRPr lang="en-GB" sz="3200" dirty="0"/>
          </a:p>
        </p:txBody>
      </p:sp>
      <p:sp>
        <p:nvSpPr>
          <p:cNvPr id="5" name="Content Placeholder 2"/>
          <p:cNvSpPr txBox="1">
            <a:spLocks/>
          </p:cNvSpPr>
          <p:nvPr/>
        </p:nvSpPr>
        <p:spPr>
          <a:xfrm>
            <a:off x="228600" y="762000"/>
            <a:ext cx="8610600" cy="6096000"/>
          </a:xfrm>
          <a:prstGeom prst="rect">
            <a:avLst/>
          </a:prstGeom>
        </p:spPr>
        <p:txBody>
          <a:bodyPr>
            <a:noAutofit/>
          </a:bodyPr>
          <a:lstStyle/>
          <a:p>
            <a:r>
              <a:rPr lang="en-GB" sz="2400" b="1" dirty="0" smtClean="0"/>
              <a:t>Indicator 6 </a:t>
            </a:r>
            <a:endParaRPr lang="en-GB" sz="2400" dirty="0" smtClean="0"/>
          </a:p>
          <a:p>
            <a:r>
              <a:rPr lang="en-GB" sz="2400" dirty="0" smtClean="0"/>
              <a:t>Staff and students engage in dialogue to promote a </a:t>
            </a:r>
            <a:r>
              <a:rPr lang="en-GB" sz="2400" dirty="0" smtClean="0">
                <a:solidFill>
                  <a:srgbClr val="7030A0"/>
                </a:solidFill>
              </a:rPr>
              <a:t>shared understanding</a:t>
            </a:r>
            <a:r>
              <a:rPr lang="en-GB" sz="2400" dirty="0" smtClean="0"/>
              <a:t> of the basis on which academic judgements are made.</a:t>
            </a:r>
          </a:p>
          <a:p>
            <a:r>
              <a:rPr lang="en-GB" sz="2400" dirty="0" smtClean="0"/>
              <a:t> </a:t>
            </a:r>
          </a:p>
          <a:p>
            <a:r>
              <a:rPr lang="en-GB" sz="2400" dirty="0" smtClean="0"/>
              <a:t> </a:t>
            </a:r>
          </a:p>
          <a:p>
            <a:r>
              <a:rPr lang="en-GB" sz="2400" b="1" dirty="0" smtClean="0"/>
              <a:t>Indicator 7 </a:t>
            </a:r>
            <a:endParaRPr lang="en-GB" sz="2400" dirty="0" smtClean="0"/>
          </a:p>
          <a:p>
            <a:r>
              <a:rPr lang="en-GB" sz="2400" dirty="0" smtClean="0"/>
              <a:t>Students are provided with opportunities to develop an understanding of, and the necessary skills to demonstrate, </a:t>
            </a:r>
            <a:r>
              <a:rPr lang="en-GB" sz="2400" dirty="0" smtClean="0">
                <a:solidFill>
                  <a:srgbClr val="7030A0"/>
                </a:solidFill>
              </a:rPr>
              <a:t>good academic </a:t>
            </a:r>
            <a:r>
              <a:rPr lang="en-GB" sz="2400" dirty="0" smtClean="0"/>
              <a:t>practice.</a:t>
            </a:r>
          </a:p>
          <a:p>
            <a:pPr marL="365125" marR="0" lvl="0" indent="-365125" algn="l" defTabSz="914400" rtl="0" eaLnBrk="1" fontAlgn="auto" latinLnBrk="0" hangingPunct="1">
              <a:lnSpc>
                <a:spcPct val="100000"/>
              </a:lnSpc>
              <a:spcBef>
                <a:spcPts val="600"/>
              </a:spcBef>
              <a:spcAft>
                <a:spcPts val="0"/>
              </a:spcAft>
              <a:buClrTx/>
              <a:buSzTx/>
              <a:buFont typeface="Arial" pitchFamily="34" charset="0"/>
              <a:buNone/>
              <a:tabLst/>
              <a:defRPr/>
            </a:pPr>
            <a:endParaRPr kumimoji="0" lang="en-GB" sz="2400" b="1"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0"/>
            <a:ext cx="8229600" cy="914400"/>
          </a:xfrm>
          <a:prstGeom prst="rect">
            <a:avLst/>
          </a:prstGeom>
        </p:spPr>
        <p:txBody>
          <a:bodyPr>
            <a:normAutofit/>
          </a:bodyPr>
          <a:lstStyle/>
          <a:p>
            <a:r>
              <a:rPr lang="en-GB" sz="3200" b="1" dirty="0" smtClean="0">
                <a:solidFill>
                  <a:srgbClr val="0070C0"/>
                </a:solidFill>
              </a:rPr>
              <a:t>Designing</a:t>
            </a:r>
            <a:r>
              <a:rPr lang="en-GB" sz="3200" b="1" dirty="0" smtClean="0"/>
              <a:t> </a:t>
            </a:r>
            <a:r>
              <a:rPr lang="en-GB" sz="3200" b="1" dirty="0" smtClean="0">
                <a:solidFill>
                  <a:srgbClr val="0070C0"/>
                </a:solidFill>
              </a:rPr>
              <a:t>assessment</a:t>
            </a:r>
            <a:r>
              <a:rPr lang="en-GB" sz="3200" b="1" dirty="0" smtClean="0"/>
              <a:t> </a:t>
            </a:r>
            <a:endParaRPr lang="en-GB" sz="3200" dirty="0"/>
          </a:p>
        </p:txBody>
      </p:sp>
      <p:sp>
        <p:nvSpPr>
          <p:cNvPr id="3" name="Content Placeholder 2"/>
          <p:cNvSpPr txBox="1">
            <a:spLocks/>
          </p:cNvSpPr>
          <p:nvPr/>
        </p:nvSpPr>
        <p:spPr>
          <a:xfrm>
            <a:off x="228600" y="762000"/>
            <a:ext cx="8610600" cy="6096000"/>
          </a:xfrm>
          <a:prstGeom prst="rect">
            <a:avLst/>
          </a:prstGeom>
        </p:spPr>
        <p:txBody>
          <a:bodyPr>
            <a:noAutofit/>
          </a:bodyPr>
          <a:lstStyle/>
          <a:p>
            <a:r>
              <a:rPr lang="en-GB" sz="2400" b="1" dirty="0" smtClean="0"/>
              <a:t>Indicator 8 </a:t>
            </a:r>
            <a:endParaRPr lang="en-GB" sz="2400" dirty="0" smtClean="0"/>
          </a:p>
          <a:p>
            <a:r>
              <a:rPr lang="en-GB" sz="2400" dirty="0" smtClean="0"/>
              <a:t>The </a:t>
            </a:r>
            <a:r>
              <a:rPr lang="en-GB" sz="2400" dirty="0" smtClean="0">
                <a:solidFill>
                  <a:srgbClr val="7030A0"/>
                </a:solidFill>
              </a:rPr>
              <a:t>volum</a:t>
            </a:r>
            <a:r>
              <a:rPr lang="en-GB" sz="2400" dirty="0" smtClean="0"/>
              <a:t>e, </a:t>
            </a:r>
            <a:r>
              <a:rPr lang="en-GB" sz="2400" dirty="0" smtClean="0">
                <a:solidFill>
                  <a:srgbClr val="7030A0"/>
                </a:solidFill>
              </a:rPr>
              <a:t>timing</a:t>
            </a:r>
            <a:r>
              <a:rPr lang="en-GB" sz="2400" dirty="0" smtClean="0"/>
              <a:t> and </a:t>
            </a:r>
            <a:r>
              <a:rPr lang="en-GB" sz="2400" dirty="0" smtClean="0">
                <a:solidFill>
                  <a:srgbClr val="7030A0"/>
                </a:solidFill>
              </a:rPr>
              <a:t>nature </a:t>
            </a:r>
            <a:r>
              <a:rPr lang="en-GB" sz="2400" dirty="0" smtClean="0"/>
              <a:t>of assessment enable students to demonstrate the extent to which they have </a:t>
            </a:r>
            <a:r>
              <a:rPr lang="en-GB" sz="2400" dirty="0" smtClean="0">
                <a:solidFill>
                  <a:srgbClr val="7030A0"/>
                </a:solidFill>
              </a:rPr>
              <a:t>achieved</a:t>
            </a:r>
            <a:r>
              <a:rPr lang="en-GB" sz="2400" dirty="0" smtClean="0"/>
              <a:t> the intended learning outcomes.</a:t>
            </a:r>
          </a:p>
          <a:p>
            <a:r>
              <a:rPr lang="en-GB" sz="2400" dirty="0" smtClean="0"/>
              <a:t> </a:t>
            </a:r>
          </a:p>
          <a:p>
            <a:r>
              <a:rPr lang="en-GB" sz="2400" b="1" dirty="0" smtClean="0"/>
              <a:t>Indicator 9 </a:t>
            </a:r>
            <a:endParaRPr lang="en-GB" sz="2400" dirty="0" smtClean="0"/>
          </a:p>
          <a:p>
            <a:r>
              <a:rPr lang="en-GB" sz="2400" dirty="0" smtClean="0"/>
              <a:t>Feedback on assessment is </a:t>
            </a:r>
            <a:r>
              <a:rPr lang="en-GB" sz="2400" dirty="0" smtClean="0">
                <a:solidFill>
                  <a:srgbClr val="7030A0"/>
                </a:solidFill>
              </a:rPr>
              <a:t>timely, constructive and developmental.</a:t>
            </a:r>
          </a:p>
          <a:p>
            <a:r>
              <a:rPr lang="en-GB" sz="2400" dirty="0" smtClean="0"/>
              <a:t> </a:t>
            </a:r>
          </a:p>
          <a:p>
            <a:r>
              <a:rPr lang="en-GB" sz="2400" b="1" dirty="0" smtClean="0"/>
              <a:t>Indicator 10 </a:t>
            </a:r>
            <a:endParaRPr lang="en-GB" sz="2400" dirty="0" smtClean="0"/>
          </a:p>
          <a:p>
            <a:r>
              <a:rPr lang="en-GB" sz="2400" dirty="0" smtClean="0"/>
              <a:t>Through </a:t>
            </a:r>
            <a:r>
              <a:rPr lang="en-GB" sz="2400" dirty="0" smtClean="0">
                <a:solidFill>
                  <a:srgbClr val="7030A0"/>
                </a:solidFill>
              </a:rPr>
              <a:t>inclusive</a:t>
            </a:r>
            <a:r>
              <a:rPr lang="en-GB" sz="2400" dirty="0" smtClean="0"/>
              <a:t> design wherever possible, and through individual reasonable adjustments wherever required, assessment tasks provide every student with an </a:t>
            </a:r>
            <a:r>
              <a:rPr lang="en-GB" sz="2400" dirty="0" smtClean="0">
                <a:solidFill>
                  <a:srgbClr val="7030A0"/>
                </a:solidFill>
              </a:rPr>
              <a:t>equal opportunity</a:t>
            </a:r>
            <a:r>
              <a:rPr lang="en-GB" sz="2400" dirty="0" smtClean="0"/>
              <a:t> to demonstrate their achievement.</a:t>
            </a:r>
            <a:endParaRPr lang="en-GB" sz="2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0"/>
            <a:ext cx="8229600" cy="914400"/>
          </a:xfrm>
          <a:prstGeom prst="rect">
            <a:avLst/>
          </a:prstGeom>
        </p:spPr>
        <p:txBody>
          <a:bodyPr>
            <a:normAutofit/>
          </a:bodyPr>
          <a:lstStyle/>
          <a:p>
            <a:pPr lvl="0">
              <a:spcBef>
                <a:spcPct val="0"/>
              </a:spcBef>
            </a:pPr>
            <a:r>
              <a:rPr lang="en-GB" sz="3200" b="1" dirty="0" smtClean="0">
                <a:solidFill>
                  <a:srgbClr val="0070C0"/>
                </a:solidFill>
              </a:rPr>
              <a:t>Marking</a:t>
            </a:r>
            <a:r>
              <a:rPr lang="en-GB" sz="3200" b="1" dirty="0" smtClean="0"/>
              <a:t> </a:t>
            </a:r>
            <a:r>
              <a:rPr lang="en-GB" sz="3200" b="1" dirty="0" smtClean="0">
                <a:solidFill>
                  <a:srgbClr val="0070C0"/>
                </a:solidFill>
              </a:rPr>
              <a:t>and</a:t>
            </a:r>
            <a:r>
              <a:rPr lang="en-GB" sz="3200" b="1" dirty="0" smtClean="0"/>
              <a:t> </a:t>
            </a:r>
            <a:r>
              <a:rPr lang="en-GB" sz="3200" b="1" dirty="0" smtClean="0">
                <a:solidFill>
                  <a:srgbClr val="0070C0"/>
                </a:solidFill>
              </a:rPr>
              <a:t>moderation</a:t>
            </a:r>
            <a:r>
              <a:rPr lang="en-GB" sz="3200" b="1" dirty="0" smtClean="0"/>
              <a:t> </a:t>
            </a:r>
            <a:endParaRPr kumimoji="0" lang="en-GB" sz="3200" b="0" i="0" u="none" strike="noStrike" kern="1200" cap="none" spc="0" normalizeH="0" baseline="0" noProof="0" dirty="0">
              <a:ln>
                <a:noFill/>
              </a:ln>
              <a:solidFill>
                <a:schemeClr val="tx1"/>
              </a:solidFill>
              <a:effectLst/>
              <a:uLnTx/>
              <a:uFillTx/>
              <a:latin typeface="+mj-lt"/>
              <a:ea typeface="+mj-ea"/>
              <a:cs typeface="+mj-cs"/>
            </a:endParaRPr>
          </a:p>
        </p:txBody>
      </p:sp>
      <p:sp>
        <p:nvSpPr>
          <p:cNvPr id="3" name="Content Placeholder 2"/>
          <p:cNvSpPr txBox="1">
            <a:spLocks/>
          </p:cNvSpPr>
          <p:nvPr/>
        </p:nvSpPr>
        <p:spPr>
          <a:xfrm>
            <a:off x="228600" y="762000"/>
            <a:ext cx="8610600" cy="6096000"/>
          </a:xfrm>
          <a:prstGeom prst="rect">
            <a:avLst/>
          </a:prstGeom>
        </p:spPr>
        <p:txBody>
          <a:bodyPr>
            <a:noAutofit/>
          </a:bodyPr>
          <a:lstStyle/>
          <a:p>
            <a:r>
              <a:rPr lang="en-GB" sz="2400" b="1" dirty="0" smtClean="0"/>
              <a:t>Indicator 13 </a:t>
            </a:r>
            <a:endParaRPr lang="en-GB" sz="2400" dirty="0" smtClean="0"/>
          </a:p>
          <a:p>
            <a:r>
              <a:rPr lang="en-GB" sz="2400" dirty="0" smtClean="0"/>
              <a:t>Processes for marking assessments and for moderating marks are </a:t>
            </a:r>
            <a:r>
              <a:rPr lang="en-GB" sz="2400" dirty="0" smtClean="0">
                <a:solidFill>
                  <a:srgbClr val="7030A0"/>
                </a:solidFill>
              </a:rPr>
              <a:t>clearly articulated and consistently operated </a:t>
            </a:r>
            <a:r>
              <a:rPr lang="en-GB" sz="2400" dirty="0" smtClean="0"/>
              <a:t>by those involved in the assessment process.</a:t>
            </a:r>
          </a:p>
          <a:p>
            <a:r>
              <a:rPr lang="en-GB" sz="2400" dirty="0" smtClean="0"/>
              <a:t> </a:t>
            </a:r>
          </a:p>
          <a:p>
            <a:r>
              <a:rPr lang="en-GB" sz="2400" b="1" dirty="0" smtClean="0"/>
              <a:t>Indicator 14 </a:t>
            </a:r>
            <a:endParaRPr lang="en-GB" sz="2400" dirty="0" smtClean="0"/>
          </a:p>
          <a:p>
            <a:r>
              <a:rPr lang="en-GB" sz="2400" dirty="0" smtClean="0"/>
              <a:t>Higher education providers operate processes for preventing, identifying, investigating and responding to </a:t>
            </a:r>
            <a:r>
              <a:rPr lang="en-GB" sz="2400" dirty="0" smtClean="0">
                <a:solidFill>
                  <a:srgbClr val="7030A0"/>
                </a:solidFill>
              </a:rPr>
              <a:t>unacceptable academic practice</a:t>
            </a:r>
            <a:r>
              <a:rPr lang="en-GB" sz="2400" dirty="0" smtClean="0"/>
              <a: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400" b="1"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0"/>
            <a:ext cx="8229600" cy="1124744"/>
          </a:xfrm>
          <a:prstGeom prst="rect">
            <a:avLst/>
          </a:prstGeom>
        </p:spPr>
        <p:txBody>
          <a:bodyPr>
            <a:normAutofit/>
          </a:bodyPr>
          <a:lstStyle/>
          <a:p>
            <a:pPr lvl="0">
              <a:spcBef>
                <a:spcPct val="0"/>
              </a:spcBef>
            </a:pPr>
            <a:r>
              <a:rPr lang="en-GB" sz="3200" b="1" dirty="0" smtClean="0">
                <a:solidFill>
                  <a:srgbClr val="0070C0"/>
                </a:solidFill>
              </a:rPr>
              <a:t>Enhancement</a:t>
            </a:r>
            <a:r>
              <a:rPr lang="en-GB" sz="3200" b="1" dirty="0" smtClean="0"/>
              <a:t> </a:t>
            </a:r>
            <a:r>
              <a:rPr lang="en-GB" sz="3200" b="1" dirty="0" smtClean="0">
                <a:solidFill>
                  <a:srgbClr val="0070C0"/>
                </a:solidFill>
              </a:rPr>
              <a:t>of</a:t>
            </a:r>
            <a:r>
              <a:rPr lang="en-GB" sz="3200" b="1" dirty="0" smtClean="0"/>
              <a:t> </a:t>
            </a:r>
            <a:r>
              <a:rPr lang="en-GB" sz="3200" b="1" dirty="0" smtClean="0">
                <a:solidFill>
                  <a:srgbClr val="0070C0"/>
                </a:solidFill>
              </a:rPr>
              <a:t>assessment</a:t>
            </a:r>
            <a:r>
              <a:rPr lang="en-GB" sz="3200" b="1" dirty="0" smtClean="0"/>
              <a:t> </a:t>
            </a:r>
          </a:p>
          <a:p>
            <a:pPr lvl="0">
              <a:spcBef>
                <a:spcPct val="0"/>
              </a:spcBef>
            </a:pPr>
            <a:r>
              <a:rPr lang="en-GB" sz="3200" b="1" dirty="0" smtClean="0">
                <a:solidFill>
                  <a:srgbClr val="0070C0"/>
                </a:solidFill>
              </a:rPr>
              <a:t>processes</a:t>
            </a:r>
            <a:endParaRPr lang="en-GB" sz="3200" b="1" dirty="0">
              <a:solidFill>
                <a:srgbClr val="0070C0"/>
              </a:solidFill>
            </a:endParaRPr>
          </a:p>
        </p:txBody>
      </p:sp>
      <p:sp>
        <p:nvSpPr>
          <p:cNvPr id="3" name="Content Placeholder 2"/>
          <p:cNvSpPr txBox="1">
            <a:spLocks/>
          </p:cNvSpPr>
          <p:nvPr/>
        </p:nvSpPr>
        <p:spPr>
          <a:xfrm>
            <a:off x="251520" y="762000"/>
            <a:ext cx="8610600" cy="6096000"/>
          </a:xfrm>
          <a:prstGeom prst="rect">
            <a:avLst/>
          </a:prstGeom>
        </p:spPr>
        <p:txBody>
          <a:bodyPr>
            <a:noAutofit/>
          </a:bodyPr>
          <a:lstStyle/>
          <a:p>
            <a:endParaRPr lang="en-GB" sz="2400" b="1" dirty="0" smtClean="0"/>
          </a:p>
          <a:p>
            <a:endParaRPr lang="en-GB" sz="2400" b="1" dirty="0" smtClean="0"/>
          </a:p>
          <a:p>
            <a:r>
              <a:rPr lang="en-GB" sz="2400" b="1" dirty="0" smtClean="0"/>
              <a:t>Indicator 18 </a:t>
            </a:r>
            <a:endParaRPr lang="en-GB" sz="2400" dirty="0" smtClean="0"/>
          </a:p>
          <a:p>
            <a:r>
              <a:rPr lang="en-GB" sz="2400" dirty="0" smtClean="0"/>
              <a:t>Degree-awarding bodies systematically </a:t>
            </a:r>
            <a:r>
              <a:rPr lang="en-GB" sz="2400" dirty="0" smtClean="0">
                <a:solidFill>
                  <a:srgbClr val="7030A0"/>
                </a:solidFill>
              </a:rPr>
              <a:t>evaluate and enhance </a:t>
            </a:r>
            <a:r>
              <a:rPr lang="en-GB" sz="2400" dirty="0" smtClean="0"/>
              <a:t>their assessment policies, regulations and processes. </a:t>
            </a:r>
            <a:endParaRPr lang="en-GB" sz="2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GB" sz="2400" dirty="0" smtClean="0"/>
              <a:t>Assessment for Learning: see http://www.northumbria.ac.uk/sd/central/ar/academy/cetl_afl/ </a:t>
            </a:r>
          </a:p>
        </p:txBody>
      </p:sp>
      <p:sp>
        <p:nvSpPr>
          <p:cNvPr id="37891" name="Content Placeholder 2"/>
          <p:cNvSpPr>
            <a:spLocks noGrp="1"/>
          </p:cNvSpPr>
          <p:nvPr>
            <p:ph idx="1"/>
          </p:nvPr>
        </p:nvSpPr>
        <p:spPr>
          <a:xfrm>
            <a:off x="228600" y="1219201"/>
            <a:ext cx="8915400" cy="4927600"/>
          </a:xfrm>
        </p:spPr>
        <p:txBody>
          <a:bodyPr/>
          <a:lstStyle/>
          <a:p>
            <a:pPr eaLnBrk="1" hangingPunct="1"/>
            <a:r>
              <a:rPr lang="en-GB" sz="2000" dirty="0" smtClean="0"/>
              <a:t>Emphasises </a:t>
            </a:r>
            <a:r>
              <a:rPr lang="en-GB" sz="2000" dirty="0" smtClean="0">
                <a:solidFill>
                  <a:srgbClr val="7030A0"/>
                </a:solidFill>
              </a:rPr>
              <a:t>authenticity</a:t>
            </a:r>
            <a:r>
              <a:rPr lang="en-GB" sz="2000" dirty="0" smtClean="0"/>
              <a:t> and </a:t>
            </a:r>
            <a:r>
              <a:rPr lang="en-GB" sz="2000" dirty="0" smtClean="0">
                <a:solidFill>
                  <a:srgbClr val="7030A0"/>
                </a:solidFill>
              </a:rPr>
              <a:t>complexity </a:t>
            </a:r>
            <a:r>
              <a:rPr lang="en-GB" sz="2000" dirty="0" smtClean="0"/>
              <a:t>in the content and methods of assessment rather than reproduction of knowledge and reductive measurement. </a:t>
            </a:r>
          </a:p>
          <a:p>
            <a:pPr eaLnBrk="1" hangingPunct="1"/>
            <a:r>
              <a:rPr lang="en-GB" sz="2000" dirty="0" smtClean="0"/>
              <a:t>Uses high-stakes summative assessment </a:t>
            </a:r>
            <a:r>
              <a:rPr lang="en-GB" sz="2000" dirty="0" smtClean="0">
                <a:solidFill>
                  <a:srgbClr val="7030A0"/>
                </a:solidFill>
              </a:rPr>
              <a:t>rigorously but sparingly</a:t>
            </a:r>
            <a:r>
              <a:rPr lang="en-GB" sz="2000" dirty="0" smtClean="0"/>
              <a:t> rather than as the main driver for learning. </a:t>
            </a:r>
          </a:p>
          <a:p>
            <a:pPr eaLnBrk="1" hangingPunct="1"/>
            <a:r>
              <a:rPr lang="en-GB" sz="2000" dirty="0" smtClean="0"/>
              <a:t>Offers students extensive opportunities to engage in the kinds of tasks that develop and demonstrate their learning, thus building their confidence and capabilities </a:t>
            </a:r>
            <a:r>
              <a:rPr lang="en-GB" sz="2000" dirty="0" smtClean="0">
                <a:solidFill>
                  <a:srgbClr val="7030A0"/>
                </a:solidFill>
              </a:rPr>
              <a:t>before</a:t>
            </a:r>
            <a:r>
              <a:rPr lang="en-GB" sz="2000" dirty="0" smtClean="0"/>
              <a:t> they are summatively assessed. </a:t>
            </a:r>
          </a:p>
          <a:p>
            <a:pPr eaLnBrk="1" hangingPunct="1"/>
            <a:r>
              <a:rPr lang="en-GB" sz="2000" dirty="0" smtClean="0"/>
              <a:t>Is rich in feedback derived from </a:t>
            </a:r>
            <a:r>
              <a:rPr lang="en-GB" sz="2000" dirty="0" smtClean="0">
                <a:solidFill>
                  <a:srgbClr val="7030A0"/>
                </a:solidFill>
              </a:rPr>
              <a:t>formal </a:t>
            </a:r>
            <a:r>
              <a:rPr lang="en-GB" sz="2000" dirty="0" smtClean="0"/>
              <a:t>mechanisms e.g. tutor comments on assignments, student self-review logs. </a:t>
            </a:r>
          </a:p>
          <a:p>
            <a:pPr eaLnBrk="1" hangingPunct="1"/>
            <a:r>
              <a:rPr lang="en-GB" sz="2000" dirty="0" smtClean="0"/>
              <a:t>Is rich in </a:t>
            </a:r>
            <a:r>
              <a:rPr lang="en-GB" sz="2000" dirty="0" smtClean="0">
                <a:solidFill>
                  <a:srgbClr val="7030A0"/>
                </a:solidFill>
              </a:rPr>
              <a:t>informal </a:t>
            </a:r>
            <a:r>
              <a:rPr lang="en-GB" sz="2000" dirty="0" smtClean="0"/>
              <a:t>feedback e.g. peer review of draft writing, collaborative project work, which provides students with a continuous flow of feedback on ‘how they are doing’. </a:t>
            </a:r>
          </a:p>
          <a:p>
            <a:pPr eaLnBrk="1" hangingPunct="1"/>
            <a:r>
              <a:rPr lang="en-GB" sz="2000" dirty="0" smtClean="0"/>
              <a:t>Develops students’ abilities to </a:t>
            </a:r>
            <a:r>
              <a:rPr lang="en-GB" sz="2000" dirty="0" smtClean="0">
                <a:solidFill>
                  <a:srgbClr val="7030A0"/>
                </a:solidFill>
              </a:rPr>
              <a:t>direct</a:t>
            </a:r>
            <a:r>
              <a:rPr lang="en-GB" sz="2000" dirty="0" smtClean="0"/>
              <a:t> their own learning, </a:t>
            </a:r>
            <a:r>
              <a:rPr lang="en-GB" sz="2000" dirty="0" smtClean="0">
                <a:solidFill>
                  <a:srgbClr val="7030A0"/>
                </a:solidFill>
              </a:rPr>
              <a:t>evaluate</a:t>
            </a:r>
            <a:r>
              <a:rPr lang="en-GB" sz="2000" dirty="0" smtClean="0"/>
              <a:t> their own progress and attainments and </a:t>
            </a:r>
            <a:r>
              <a:rPr lang="en-GB" sz="2000" dirty="0" smtClean="0">
                <a:solidFill>
                  <a:srgbClr val="7030A0"/>
                </a:solidFill>
              </a:rPr>
              <a:t>support</a:t>
            </a:r>
            <a:r>
              <a:rPr lang="en-GB" sz="2000" dirty="0" smtClean="0"/>
              <a:t> the learning of others. </a:t>
            </a:r>
            <a:r>
              <a:rPr lang="en-GB" sz="2000" b="0" i="1" dirty="0" smtClean="0">
                <a:solidFill>
                  <a:srgbClr val="7030A0"/>
                </a:solidFill>
              </a:rPr>
              <a:t>(my emphasis)</a:t>
            </a:r>
            <a:endParaRPr lang="en-GB" sz="2000" dirty="0" smtClean="0"/>
          </a:p>
          <a:p>
            <a:pPr eaLnBrk="1" hangingPunct="1"/>
            <a:endParaRPr lang="en-GB" sz="2000" b="0" i="1" dirty="0" smtClean="0">
              <a:solidFill>
                <a:srgbClr val="7030A0"/>
              </a:solidFill>
            </a:endParaRPr>
          </a:p>
          <a:p>
            <a:pPr eaLnBrk="1" hangingPunct="1"/>
            <a:endParaRPr lang="en-GB" sz="2000"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ChangeArrowheads="1"/>
          </p:cNvSpPr>
          <p:nvPr/>
        </p:nvSpPr>
        <p:spPr bwMode="auto">
          <a:xfrm>
            <a:off x="574675" y="188913"/>
            <a:ext cx="8569325" cy="61071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0">
                <a:solidFill>
                  <a:srgbClr val="000000"/>
                </a:solidFill>
                <a:miter lim="800000"/>
                <a:headEnd/>
                <a:tailEnd/>
              </a14:hiddenLine>
            </a:ext>
          </a:extLst>
        </p:spPr>
        <p:txBody>
          <a:bodyPr/>
          <a:lstStyle/>
          <a:p>
            <a:endParaRPr lang="en-GB"/>
          </a:p>
        </p:txBody>
      </p:sp>
      <p:grpSp>
        <p:nvGrpSpPr>
          <p:cNvPr id="2" name="Group 3"/>
          <p:cNvGrpSpPr>
            <a:grpSpLocks/>
          </p:cNvGrpSpPr>
          <p:nvPr/>
        </p:nvGrpSpPr>
        <p:grpSpPr bwMode="auto">
          <a:xfrm>
            <a:off x="4633913" y="549275"/>
            <a:ext cx="2654300" cy="2725738"/>
            <a:chOff x="2937" y="346"/>
            <a:chExt cx="1672" cy="1717"/>
          </a:xfrm>
          <a:solidFill>
            <a:srgbClr val="00B050"/>
          </a:solidFill>
        </p:grpSpPr>
        <p:sp>
          <p:nvSpPr>
            <p:cNvPr id="48132" name="Freeform 4"/>
            <p:cNvSpPr>
              <a:spLocks/>
            </p:cNvSpPr>
            <p:nvPr/>
          </p:nvSpPr>
          <p:spPr bwMode="auto">
            <a:xfrm>
              <a:off x="2937" y="346"/>
              <a:ext cx="1672" cy="1717"/>
            </a:xfrm>
            <a:custGeom>
              <a:avLst/>
              <a:gdLst>
                <a:gd name="T0" fmla="*/ 75 w 75"/>
                <a:gd name="T1" fmla="*/ 42 h 87"/>
                <a:gd name="T2" fmla="*/ 0 w 75"/>
                <a:gd name="T3" fmla="*/ 0 h 87"/>
                <a:gd name="T4" fmla="*/ 0 w 75"/>
                <a:gd name="T5" fmla="*/ 87 h 87"/>
                <a:gd name="T6" fmla="*/ 75 w 75"/>
                <a:gd name="T7" fmla="*/ 42 h 87"/>
              </a:gdLst>
              <a:ahLst/>
              <a:cxnLst>
                <a:cxn ang="0">
                  <a:pos x="T0" y="T1"/>
                </a:cxn>
                <a:cxn ang="0">
                  <a:pos x="T2" y="T3"/>
                </a:cxn>
                <a:cxn ang="0">
                  <a:pos x="T4" y="T5"/>
                </a:cxn>
                <a:cxn ang="0">
                  <a:pos x="T6" y="T7"/>
                </a:cxn>
              </a:cxnLst>
              <a:rect l="0" t="0" r="r" b="b"/>
              <a:pathLst>
                <a:path w="75" h="87">
                  <a:moveTo>
                    <a:pt x="75" y="42"/>
                  </a:moveTo>
                  <a:cubicBezTo>
                    <a:pt x="59" y="16"/>
                    <a:pt x="30" y="0"/>
                    <a:pt x="0" y="0"/>
                  </a:cubicBezTo>
                  <a:lnTo>
                    <a:pt x="0" y="87"/>
                  </a:lnTo>
                  <a:lnTo>
                    <a:pt x="75" y="42"/>
                  </a:lnTo>
                  <a:close/>
                </a:path>
              </a:pathLst>
            </a:custGeom>
            <a:grpFill/>
            <a:ln w="25400">
              <a:solidFill>
                <a:srgbClr val="000000"/>
              </a:solidFill>
              <a:prstDash val="solid"/>
              <a:round/>
              <a:headEnd/>
              <a:tailEnd/>
            </a:ln>
          </p:spPr>
          <p:txBody>
            <a:bodyPr/>
            <a:lstStyle/>
            <a:p>
              <a:endParaRPr lang="en-GB"/>
            </a:p>
          </p:txBody>
        </p:sp>
        <p:sp>
          <p:nvSpPr>
            <p:cNvPr id="48133" name="Text Box 5"/>
            <p:cNvSpPr txBox="1">
              <a:spLocks noChangeArrowheads="1"/>
            </p:cNvSpPr>
            <p:nvPr/>
          </p:nvSpPr>
          <p:spPr bwMode="auto">
            <a:xfrm>
              <a:off x="3152" y="618"/>
              <a:ext cx="771" cy="633"/>
            </a:xfrm>
            <a:prstGeom prst="rect">
              <a:avLst/>
            </a:prstGeom>
            <a:grp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spcBef>
                  <a:spcPct val="50000"/>
                </a:spcBef>
              </a:pPr>
              <a:r>
                <a:rPr lang="en-GB" sz="1200" b="1" dirty="0">
                  <a:latin typeface="Comic Sans MS" pitchFamily="66" charset="0"/>
                </a:rPr>
                <a:t>Emphasises authentic &amp; complex assessment tasks</a:t>
              </a:r>
              <a:endParaRPr lang="en-US" sz="1200" b="1" dirty="0">
                <a:latin typeface="Comic Sans MS" pitchFamily="66" charset="0"/>
              </a:endParaRPr>
            </a:p>
          </p:txBody>
        </p:sp>
      </p:grpSp>
      <p:grpSp>
        <p:nvGrpSpPr>
          <p:cNvPr id="3" name="Group 6"/>
          <p:cNvGrpSpPr>
            <a:grpSpLocks/>
          </p:cNvGrpSpPr>
          <p:nvPr/>
        </p:nvGrpSpPr>
        <p:grpSpPr bwMode="auto">
          <a:xfrm>
            <a:off x="1962150" y="547688"/>
            <a:ext cx="2687638" cy="2693987"/>
            <a:chOff x="1244" y="346"/>
            <a:chExt cx="1693" cy="1697"/>
          </a:xfrm>
        </p:grpSpPr>
        <p:sp>
          <p:nvSpPr>
            <p:cNvPr id="48135" name="Freeform 7"/>
            <p:cNvSpPr>
              <a:spLocks/>
            </p:cNvSpPr>
            <p:nvPr/>
          </p:nvSpPr>
          <p:spPr bwMode="auto">
            <a:xfrm>
              <a:off x="1244" y="346"/>
              <a:ext cx="1693" cy="1697"/>
            </a:xfrm>
            <a:custGeom>
              <a:avLst/>
              <a:gdLst>
                <a:gd name="T0" fmla="*/ 75 w 76"/>
                <a:gd name="T1" fmla="*/ 0 h 87"/>
                <a:gd name="T2" fmla="*/ 0 w 76"/>
                <a:gd name="T3" fmla="*/ 42 h 87"/>
                <a:gd name="T4" fmla="*/ 76 w 76"/>
                <a:gd name="T5" fmla="*/ 87 h 87"/>
                <a:gd name="T6" fmla="*/ 75 w 76"/>
                <a:gd name="T7" fmla="*/ 0 h 87"/>
              </a:gdLst>
              <a:ahLst/>
              <a:cxnLst>
                <a:cxn ang="0">
                  <a:pos x="T0" y="T1"/>
                </a:cxn>
                <a:cxn ang="0">
                  <a:pos x="T2" y="T3"/>
                </a:cxn>
                <a:cxn ang="0">
                  <a:pos x="T4" y="T5"/>
                </a:cxn>
                <a:cxn ang="0">
                  <a:pos x="T6" y="T7"/>
                </a:cxn>
              </a:cxnLst>
              <a:rect l="0" t="0" r="r" b="b"/>
              <a:pathLst>
                <a:path w="76" h="87">
                  <a:moveTo>
                    <a:pt x="75" y="0"/>
                  </a:moveTo>
                  <a:cubicBezTo>
                    <a:pt x="45" y="0"/>
                    <a:pt x="16" y="16"/>
                    <a:pt x="0" y="42"/>
                  </a:cubicBezTo>
                  <a:lnTo>
                    <a:pt x="76" y="87"/>
                  </a:lnTo>
                  <a:lnTo>
                    <a:pt x="75" y="0"/>
                  </a:lnTo>
                  <a:close/>
                </a:path>
              </a:pathLst>
            </a:custGeom>
            <a:solidFill>
              <a:srgbClr val="6699FF"/>
            </a:solidFill>
            <a:ln w="25400">
              <a:solidFill>
                <a:srgbClr val="000000"/>
              </a:solidFill>
              <a:prstDash val="solid"/>
              <a:round/>
              <a:headEnd/>
              <a:tailEnd/>
            </a:ln>
          </p:spPr>
          <p:txBody>
            <a:bodyPr/>
            <a:lstStyle/>
            <a:p>
              <a:endParaRPr lang="en-GB"/>
            </a:p>
          </p:txBody>
        </p:sp>
        <p:sp>
          <p:nvSpPr>
            <p:cNvPr id="48136" name="Text Box 8"/>
            <p:cNvSpPr txBox="1">
              <a:spLocks noChangeArrowheads="1"/>
            </p:cNvSpPr>
            <p:nvPr/>
          </p:nvSpPr>
          <p:spPr bwMode="auto">
            <a:xfrm>
              <a:off x="1791" y="733"/>
              <a:ext cx="1021" cy="63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Develops students’ abilities to evaluate own progress, direct own learning</a:t>
              </a:r>
              <a:endParaRPr lang="en-US" sz="1200" b="1" dirty="0">
                <a:latin typeface="Comic Sans MS" pitchFamily="66" charset="0"/>
              </a:endParaRPr>
            </a:p>
          </p:txBody>
        </p:sp>
      </p:grpSp>
      <p:grpSp>
        <p:nvGrpSpPr>
          <p:cNvPr id="4" name="Group 9"/>
          <p:cNvGrpSpPr>
            <a:grpSpLocks/>
          </p:cNvGrpSpPr>
          <p:nvPr/>
        </p:nvGrpSpPr>
        <p:grpSpPr bwMode="auto">
          <a:xfrm>
            <a:off x="1531938" y="1839913"/>
            <a:ext cx="3114675" cy="2755900"/>
            <a:chOff x="975" y="1175"/>
            <a:chExt cx="1962" cy="1736"/>
          </a:xfrm>
          <a:solidFill>
            <a:schemeClr val="accent6">
              <a:lumMod val="40000"/>
              <a:lumOff val="60000"/>
            </a:schemeClr>
          </a:solidFill>
        </p:grpSpPr>
        <p:sp>
          <p:nvSpPr>
            <p:cNvPr id="48138" name="Freeform 10"/>
            <p:cNvSpPr>
              <a:spLocks/>
            </p:cNvSpPr>
            <p:nvPr/>
          </p:nvSpPr>
          <p:spPr bwMode="auto">
            <a:xfrm>
              <a:off x="975" y="1175"/>
              <a:ext cx="1962" cy="1736"/>
            </a:xfrm>
            <a:custGeom>
              <a:avLst/>
              <a:gdLst>
                <a:gd name="T0" fmla="*/ 12 w 88"/>
                <a:gd name="T1" fmla="*/ 0 h 89"/>
                <a:gd name="T2" fmla="*/ 1 w 88"/>
                <a:gd name="T3" fmla="*/ 44 h 89"/>
                <a:gd name="T4" fmla="*/ 12 w 88"/>
                <a:gd name="T5" fmla="*/ 89 h 89"/>
                <a:gd name="T6" fmla="*/ 88 w 88"/>
                <a:gd name="T7" fmla="*/ 45 h 89"/>
                <a:gd name="T8" fmla="*/ 12 w 88"/>
                <a:gd name="T9" fmla="*/ 0 h 89"/>
              </a:gdLst>
              <a:ahLst/>
              <a:cxnLst>
                <a:cxn ang="0">
                  <a:pos x="T0" y="T1"/>
                </a:cxn>
                <a:cxn ang="0">
                  <a:pos x="T2" y="T3"/>
                </a:cxn>
                <a:cxn ang="0">
                  <a:pos x="T4" y="T5"/>
                </a:cxn>
                <a:cxn ang="0">
                  <a:pos x="T6" y="T7"/>
                </a:cxn>
                <a:cxn ang="0">
                  <a:pos x="T8" y="T9"/>
                </a:cxn>
              </a:cxnLst>
              <a:rect l="0" t="0" r="r" b="b"/>
              <a:pathLst>
                <a:path w="88" h="89">
                  <a:moveTo>
                    <a:pt x="12" y="0"/>
                  </a:moveTo>
                  <a:cubicBezTo>
                    <a:pt x="5" y="14"/>
                    <a:pt x="1" y="29"/>
                    <a:pt x="1" y="44"/>
                  </a:cubicBezTo>
                  <a:cubicBezTo>
                    <a:pt x="0" y="60"/>
                    <a:pt x="5" y="75"/>
                    <a:pt x="12" y="89"/>
                  </a:cubicBezTo>
                  <a:lnTo>
                    <a:pt x="88" y="45"/>
                  </a:lnTo>
                  <a:lnTo>
                    <a:pt x="12" y="0"/>
                  </a:lnTo>
                  <a:close/>
                </a:path>
              </a:pathLst>
            </a:custGeom>
            <a:grpFill/>
            <a:ln w="25400">
              <a:solidFill>
                <a:srgbClr val="000000"/>
              </a:solidFill>
              <a:prstDash val="solid"/>
              <a:round/>
              <a:headEnd/>
              <a:tailEnd/>
            </a:ln>
          </p:spPr>
          <p:txBody>
            <a:bodyPr/>
            <a:lstStyle/>
            <a:p>
              <a:endParaRPr lang="en-GB"/>
            </a:p>
          </p:txBody>
        </p:sp>
        <p:sp>
          <p:nvSpPr>
            <p:cNvPr id="48139" name="Text Box 11"/>
            <p:cNvSpPr txBox="1">
              <a:spLocks noChangeArrowheads="1"/>
            </p:cNvSpPr>
            <p:nvPr/>
          </p:nvSpPr>
          <p:spPr bwMode="auto">
            <a:xfrm>
              <a:off x="1186" y="1774"/>
              <a:ext cx="1082" cy="748"/>
            </a:xfrm>
            <a:prstGeom prst="rect">
              <a:avLst/>
            </a:prstGeom>
            <a:grp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GB" sz="1200" b="1">
                  <a:latin typeface="Comic Sans MS" pitchFamily="66" charset="0"/>
                </a:rPr>
                <a:t>Is rich in informal feedback (e.g. peer review of draft writing, collaborative project work)</a:t>
              </a:r>
              <a:endParaRPr lang="en-US" sz="1200" b="1">
                <a:latin typeface="Comic Sans MS" pitchFamily="66" charset="0"/>
              </a:endParaRPr>
            </a:p>
          </p:txBody>
        </p:sp>
      </p:grpSp>
      <p:grpSp>
        <p:nvGrpSpPr>
          <p:cNvPr id="5" name="Group 12"/>
          <p:cNvGrpSpPr>
            <a:grpSpLocks/>
          </p:cNvGrpSpPr>
          <p:nvPr/>
        </p:nvGrpSpPr>
        <p:grpSpPr bwMode="auto">
          <a:xfrm>
            <a:off x="1960563" y="3235325"/>
            <a:ext cx="2687637" cy="2659063"/>
            <a:chOff x="1244" y="2073"/>
            <a:chExt cx="1693" cy="1675"/>
          </a:xfrm>
        </p:grpSpPr>
        <p:sp>
          <p:nvSpPr>
            <p:cNvPr id="48141" name="Freeform 13"/>
            <p:cNvSpPr>
              <a:spLocks/>
            </p:cNvSpPr>
            <p:nvPr/>
          </p:nvSpPr>
          <p:spPr bwMode="auto">
            <a:xfrm>
              <a:off x="1244" y="2073"/>
              <a:ext cx="1693" cy="1675"/>
            </a:xfrm>
            <a:custGeom>
              <a:avLst/>
              <a:gdLst>
                <a:gd name="T0" fmla="*/ 0 w 76"/>
                <a:gd name="T1" fmla="*/ 44 h 86"/>
                <a:gd name="T2" fmla="*/ 76 w 76"/>
                <a:gd name="T3" fmla="*/ 86 h 86"/>
                <a:gd name="T4" fmla="*/ 76 w 76"/>
                <a:gd name="T5" fmla="*/ 0 h 86"/>
                <a:gd name="T6" fmla="*/ 0 w 76"/>
                <a:gd name="T7" fmla="*/ 44 h 86"/>
              </a:gdLst>
              <a:ahLst/>
              <a:cxnLst>
                <a:cxn ang="0">
                  <a:pos x="T0" y="T1"/>
                </a:cxn>
                <a:cxn ang="0">
                  <a:pos x="T2" y="T3"/>
                </a:cxn>
                <a:cxn ang="0">
                  <a:pos x="T4" y="T5"/>
                </a:cxn>
                <a:cxn ang="0">
                  <a:pos x="T6" y="T7"/>
                </a:cxn>
              </a:cxnLst>
              <a:rect l="0" t="0" r="r" b="b"/>
              <a:pathLst>
                <a:path w="76" h="86">
                  <a:moveTo>
                    <a:pt x="0" y="44"/>
                  </a:moveTo>
                  <a:cubicBezTo>
                    <a:pt x="16" y="70"/>
                    <a:pt x="45" y="86"/>
                    <a:pt x="76" y="86"/>
                  </a:cubicBezTo>
                  <a:lnTo>
                    <a:pt x="76" y="0"/>
                  </a:lnTo>
                  <a:lnTo>
                    <a:pt x="0" y="44"/>
                  </a:lnTo>
                  <a:close/>
                </a:path>
              </a:pathLst>
            </a:custGeom>
            <a:solidFill>
              <a:srgbClr val="FF0000"/>
            </a:solidFill>
            <a:ln w="25400">
              <a:solidFill>
                <a:srgbClr val="000000"/>
              </a:solidFill>
              <a:prstDash val="solid"/>
              <a:round/>
              <a:headEnd/>
              <a:tailEnd/>
            </a:ln>
          </p:spPr>
          <p:txBody>
            <a:bodyPr/>
            <a:lstStyle/>
            <a:p>
              <a:endParaRPr lang="en-GB"/>
            </a:p>
          </p:txBody>
        </p:sp>
        <p:sp>
          <p:nvSpPr>
            <p:cNvPr id="48142" name="Text Box 14"/>
            <p:cNvSpPr txBox="1">
              <a:spLocks noChangeArrowheads="1"/>
            </p:cNvSpPr>
            <p:nvPr/>
          </p:nvSpPr>
          <p:spPr bwMode="auto">
            <a:xfrm>
              <a:off x="1620" y="2742"/>
              <a:ext cx="1192" cy="51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Is rich in formal feedback (e.g. tutor comment, self-review logs)</a:t>
              </a:r>
              <a:endParaRPr lang="en-US" sz="1200" b="1" dirty="0">
                <a:latin typeface="Comic Sans MS" pitchFamily="66" charset="0"/>
              </a:endParaRPr>
            </a:p>
          </p:txBody>
        </p:sp>
      </p:grpSp>
      <p:grpSp>
        <p:nvGrpSpPr>
          <p:cNvPr id="6" name="Group 15"/>
          <p:cNvGrpSpPr>
            <a:grpSpLocks/>
          </p:cNvGrpSpPr>
          <p:nvPr/>
        </p:nvGrpSpPr>
        <p:grpSpPr bwMode="auto">
          <a:xfrm>
            <a:off x="4646613" y="3235325"/>
            <a:ext cx="2625725" cy="2659063"/>
            <a:chOff x="2920" y="2056"/>
            <a:chExt cx="1672" cy="1675"/>
          </a:xfrm>
        </p:grpSpPr>
        <p:sp>
          <p:nvSpPr>
            <p:cNvPr id="48144" name="Freeform 16"/>
            <p:cNvSpPr>
              <a:spLocks/>
            </p:cNvSpPr>
            <p:nvPr/>
          </p:nvSpPr>
          <p:spPr bwMode="auto">
            <a:xfrm>
              <a:off x="2920" y="2056"/>
              <a:ext cx="1672" cy="1675"/>
            </a:xfrm>
            <a:custGeom>
              <a:avLst/>
              <a:gdLst>
                <a:gd name="T0" fmla="*/ 0 w 75"/>
                <a:gd name="T1" fmla="*/ 86 h 86"/>
                <a:gd name="T2" fmla="*/ 75 w 75"/>
                <a:gd name="T3" fmla="*/ 44 h 86"/>
                <a:gd name="T4" fmla="*/ 0 w 75"/>
                <a:gd name="T5" fmla="*/ 0 h 86"/>
                <a:gd name="T6" fmla="*/ 0 w 75"/>
                <a:gd name="T7" fmla="*/ 86 h 86"/>
              </a:gdLst>
              <a:ahLst/>
              <a:cxnLst>
                <a:cxn ang="0">
                  <a:pos x="T0" y="T1"/>
                </a:cxn>
                <a:cxn ang="0">
                  <a:pos x="T2" y="T3"/>
                </a:cxn>
                <a:cxn ang="0">
                  <a:pos x="T4" y="T5"/>
                </a:cxn>
                <a:cxn ang="0">
                  <a:pos x="T6" y="T7"/>
                </a:cxn>
              </a:cxnLst>
              <a:rect l="0" t="0" r="r" b="b"/>
              <a:pathLst>
                <a:path w="75" h="86">
                  <a:moveTo>
                    <a:pt x="0" y="86"/>
                  </a:moveTo>
                  <a:cubicBezTo>
                    <a:pt x="30" y="86"/>
                    <a:pt x="59" y="70"/>
                    <a:pt x="75" y="44"/>
                  </a:cubicBezTo>
                  <a:lnTo>
                    <a:pt x="0" y="0"/>
                  </a:lnTo>
                  <a:lnTo>
                    <a:pt x="0" y="86"/>
                  </a:lnTo>
                  <a:close/>
                </a:path>
              </a:pathLst>
            </a:custGeom>
            <a:solidFill>
              <a:srgbClr val="AA9330"/>
            </a:solidFill>
            <a:ln w="25400">
              <a:solidFill>
                <a:srgbClr val="000000"/>
              </a:solidFill>
              <a:prstDash val="solid"/>
              <a:round/>
              <a:headEnd/>
              <a:tailEnd/>
            </a:ln>
          </p:spPr>
          <p:txBody>
            <a:bodyPr/>
            <a:lstStyle/>
            <a:p>
              <a:endParaRPr lang="en-GB"/>
            </a:p>
          </p:txBody>
        </p:sp>
        <p:sp>
          <p:nvSpPr>
            <p:cNvPr id="48145" name="Text Box 17"/>
            <p:cNvSpPr txBox="1">
              <a:spLocks noChangeArrowheads="1"/>
            </p:cNvSpPr>
            <p:nvPr/>
          </p:nvSpPr>
          <p:spPr bwMode="auto">
            <a:xfrm>
              <a:off x="2984" y="2573"/>
              <a:ext cx="1056" cy="63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GB" sz="1200" b="1">
                  <a:latin typeface="Comic Sans MS" pitchFamily="66" charset="0"/>
                </a:rPr>
                <a:t>Offers extensive ‘low stakes’ confidence building opportunities and practice</a:t>
              </a:r>
              <a:endParaRPr lang="en-US" sz="1200" b="1">
                <a:latin typeface="Comic Sans MS" pitchFamily="66" charset="0"/>
              </a:endParaRPr>
            </a:p>
          </p:txBody>
        </p:sp>
      </p:grpSp>
      <p:grpSp>
        <p:nvGrpSpPr>
          <p:cNvPr id="7" name="Group 18"/>
          <p:cNvGrpSpPr>
            <a:grpSpLocks/>
          </p:cNvGrpSpPr>
          <p:nvPr/>
        </p:nvGrpSpPr>
        <p:grpSpPr bwMode="auto">
          <a:xfrm>
            <a:off x="4633913" y="1852613"/>
            <a:ext cx="3078162" cy="2755900"/>
            <a:chOff x="2937" y="1175"/>
            <a:chExt cx="1939" cy="1736"/>
          </a:xfrm>
        </p:grpSpPr>
        <p:sp>
          <p:nvSpPr>
            <p:cNvPr id="48147" name="Freeform 19"/>
            <p:cNvSpPr>
              <a:spLocks/>
            </p:cNvSpPr>
            <p:nvPr/>
          </p:nvSpPr>
          <p:spPr bwMode="auto">
            <a:xfrm>
              <a:off x="2937" y="1175"/>
              <a:ext cx="1939" cy="1736"/>
            </a:xfrm>
            <a:custGeom>
              <a:avLst/>
              <a:gdLst>
                <a:gd name="T0" fmla="*/ 75 w 87"/>
                <a:gd name="T1" fmla="*/ 89 h 89"/>
                <a:gd name="T2" fmla="*/ 87 w 87"/>
                <a:gd name="T3" fmla="*/ 45 h 89"/>
                <a:gd name="T4" fmla="*/ 75 w 87"/>
                <a:gd name="T5" fmla="*/ 0 h 89"/>
                <a:gd name="T6" fmla="*/ 0 w 87"/>
                <a:gd name="T7" fmla="*/ 45 h 89"/>
                <a:gd name="T8" fmla="*/ 75 w 87"/>
                <a:gd name="T9" fmla="*/ 89 h 89"/>
              </a:gdLst>
              <a:ahLst/>
              <a:cxnLst>
                <a:cxn ang="0">
                  <a:pos x="T0" y="T1"/>
                </a:cxn>
                <a:cxn ang="0">
                  <a:pos x="T2" y="T3"/>
                </a:cxn>
                <a:cxn ang="0">
                  <a:pos x="T4" y="T5"/>
                </a:cxn>
                <a:cxn ang="0">
                  <a:pos x="T6" y="T7"/>
                </a:cxn>
                <a:cxn ang="0">
                  <a:pos x="T8" y="T9"/>
                </a:cxn>
              </a:cxnLst>
              <a:rect l="0" t="0" r="r" b="b"/>
              <a:pathLst>
                <a:path w="87" h="89">
                  <a:moveTo>
                    <a:pt x="75" y="89"/>
                  </a:moveTo>
                  <a:cubicBezTo>
                    <a:pt x="82" y="75"/>
                    <a:pt x="87" y="60"/>
                    <a:pt x="87" y="45"/>
                  </a:cubicBezTo>
                  <a:cubicBezTo>
                    <a:pt x="87" y="29"/>
                    <a:pt x="82" y="14"/>
                    <a:pt x="75" y="0"/>
                  </a:cubicBezTo>
                  <a:lnTo>
                    <a:pt x="0" y="45"/>
                  </a:lnTo>
                  <a:lnTo>
                    <a:pt x="75" y="89"/>
                  </a:lnTo>
                  <a:close/>
                </a:path>
              </a:pathLst>
            </a:custGeom>
            <a:solidFill>
              <a:schemeClr val="bg1">
                <a:lumMod val="85000"/>
              </a:schemeClr>
            </a:solidFill>
            <a:ln w="25400">
              <a:solidFill>
                <a:srgbClr val="000000"/>
              </a:solidFill>
              <a:prstDash val="solid"/>
              <a:round/>
              <a:headEnd/>
              <a:tailEnd/>
            </a:ln>
          </p:spPr>
          <p:txBody>
            <a:bodyPr/>
            <a:lstStyle/>
            <a:p>
              <a:endParaRPr lang="en-GB"/>
            </a:p>
          </p:txBody>
        </p:sp>
        <p:sp>
          <p:nvSpPr>
            <p:cNvPr id="48148" name="Text Box 20"/>
            <p:cNvSpPr txBox="1">
              <a:spLocks noChangeArrowheads="1"/>
            </p:cNvSpPr>
            <p:nvPr/>
          </p:nvSpPr>
          <p:spPr bwMode="auto">
            <a:xfrm>
              <a:off x="3619" y="1686"/>
              <a:ext cx="1031" cy="633"/>
            </a:xfrm>
            <a:prstGeom prst="rect">
              <a:avLst/>
            </a:prstGeom>
            <a:solidFill>
              <a:schemeClr val="bg1">
                <a:lumMod val="85000"/>
              </a:schemeClr>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Uses high stakes summative assessment rigorously but sparingly</a:t>
              </a:r>
              <a:endParaRPr lang="en-US" sz="1200" b="1" dirty="0">
                <a:latin typeface="Comic Sans MS" pitchFamily="66" charset="0"/>
              </a:endParaRPr>
            </a:p>
          </p:txBody>
        </p:sp>
      </p:grpSp>
      <p:sp>
        <p:nvSpPr>
          <p:cNvPr id="48149" name="Text Box 21"/>
          <p:cNvSpPr txBox="1">
            <a:spLocks noChangeArrowheads="1"/>
          </p:cNvSpPr>
          <p:nvPr/>
        </p:nvSpPr>
        <p:spPr bwMode="auto">
          <a:xfrm>
            <a:off x="274638" y="274638"/>
            <a:ext cx="3325812" cy="9461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en-GB" sz="2800" b="1" dirty="0">
                <a:solidFill>
                  <a:srgbClr val="3366FF"/>
                </a:solidFill>
                <a:latin typeface="Tahoma" charset="0"/>
              </a:rPr>
              <a:t>Assessment for Learning</a:t>
            </a:r>
            <a:endParaRPr lang="en-GB" sz="2400" dirty="0">
              <a:solidFill>
                <a:srgbClr val="3366FF"/>
              </a:solidFill>
              <a:latin typeface="Tahoma" charset="0"/>
            </a:endParaRPr>
          </a:p>
        </p:txBody>
      </p:sp>
    </p:spTree>
    <p:extLst>
      <p:ext uri="{BB962C8B-B14F-4D97-AF65-F5344CB8AC3E}">
        <p14:creationId xmlns:p14="http://schemas.microsoft.com/office/powerpoint/2010/main" xmlns="" val="3446667685"/>
      </p:ext>
    </p:extLst>
  </p:cSld>
  <p:clrMapOvr>
    <a:masterClrMapping/>
  </p:clrMapOvr>
  <p:transition spd="slow" advTm="0"/>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122239"/>
            <a:ext cx="7543800" cy="642466"/>
          </a:xfrm>
        </p:spPr>
        <p:txBody>
          <a:bodyPr/>
          <a:lstStyle/>
          <a:p>
            <a:r>
              <a:rPr lang="en-GB" sz="2800" dirty="0" smtClean="0"/>
              <a:t>Assessment </a:t>
            </a:r>
            <a:r>
              <a:rPr lang="en-GB" sz="2800" i="1" dirty="0" smtClean="0"/>
              <a:t>for</a:t>
            </a:r>
            <a:r>
              <a:rPr lang="en-GB" sz="2800" dirty="0" smtClean="0"/>
              <a:t> learning implications</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000" dirty="0" smtClean="0"/>
              <a:t>1</a:t>
            </a:r>
            <a:r>
              <a:rPr lang="en-GB" dirty="0" smtClean="0"/>
              <a:t>. 	</a:t>
            </a:r>
            <a:r>
              <a:rPr lang="en-GB" sz="2000" dirty="0" smtClean="0"/>
              <a:t>Tasks should be </a:t>
            </a:r>
            <a:r>
              <a:rPr lang="en-GB" sz="2000" dirty="0" smtClean="0">
                <a:solidFill>
                  <a:schemeClr val="tx2">
                    <a:lumMod val="40000"/>
                    <a:lumOff val="60000"/>
                  </a:schemeClr>
                </a:solidFill>
              </a:rPr>
              <a:t>challenging</a:t>
            </a:r>
            <a:r>
              <a:rPr lang="en-GB" sz="2000" dirty="0" smtClean="0"/>
              <a:t>, demanding higher order learning and integration of knowledge learned in both the university and other contexts;</a:t>
            </a:r>
          </a:p>
          <a:p>
            <a:pPr marL="438150" indent="-438150" eaLnBrk="1" hangingPunct="1">
              <a:buFont typeface="Wingdings" pitchFamily="2" charset="2"/>
              <a:buNone/>
              <a:defRPr/>
            </a:pPr>
            <a:r>
              <a:rPr lang="en-GB" sz="2000" dirty="0" smtClean="0"/>
              <a:t>2. 	Learning and assessment should be </a:t>
            </a:r>
            <a:r>
              <a:rPr lang="en-GB" sz="2000" dirty="0" smtClean="0">
                <a:solidFill>
                  <a:srgbClr val="AD5CFF"/>
                </a:solidFill>
              </a:rPr>
              <a:t>integrated</a:t>
            </a:r>
            <a:r>
              <a:rPr lang="en-GB" sz="2000" dirty="0" smtClean="0"/>
              <a:t>, assessment should not come at the end of learning but should be part of the learning process;</a:t>
            </a:r>
          </a:p>
          <a:p>
            <a:pPr marL="438150" indent="-438150" eaLnBrk="1" hangingPunct="1">
              <a:buFont typeface="Wingdings" pitchFamily="2" charset="2"/>
              <a:buNone/>
              <a:defRPr/>
            </a:pPr>
            <a:r>
              <a:rPr lang="en-GB" sz="2000" dirty="0" smtClean="0"/>
              <a:t>3. 	Students are involved in self assessment and reflection on their learning, they are involved in </a:t>
            </a:r>
            <a:r>
              <a:rPr lang="en-GB" sz="2000" dirty="0" smtClean="0">
                <a:solidFill>
                  <a:srgbClr val="AD5CFF"/>
                </a:solidFill>
              </a:rPr>
              <a:t>judging performance</a:t>
            </a:r>
            <a:r>
              <a:rPr lang="en-GB" sz="2000" dirty="0" smtClean="0"/>
              <a:t>;</a:t>
            </a:r>
          </a:p>
          <a:p>
            <a:pPr marL="438150" indent="-438150" eaLnBrk="1" hangingPunct="1">
              <a:buFont typeface="Wingdings" pitchFamily="2" charset="2"/>
              <a:buNone/>
              <a:defRPr/>
            </a:pPr>
            <a:r>
              <a:rPr lang="en-GB" sz="2000" dirty="0" smtClean="0"/>
              <a:t>4. 	Assessment should encourage </a:t>
            </a:r>
            <a:r>
              <a:rPr lang="en-GB" sz="2000" dirty="0" smtClean="0">
                <a:solidFill>
                  <a:srgbClr val="AD5CFF"/>
                </a:solidFill>
              </a:rPr>
              <a:t>metacognition</a:t>
            </a:r>
            <a:r>
              <a:rPr lang="en-GB" sz="2000" dirty="0" smtClean="0"/>
              <a:t>, promoting thinking about the learning process not just the learning outcomes;</a:t>
            </a:r>
          </a:p>
          <a:p>
            <a:pPr marL="438150" indent="-438150" eaLnBrk="1" hangingPunct="1">
              <a:buFont typeface="Wingdings" pitchFamily="2" charset="2"/>
              <a:buNone/>
              <a:defRPr/>
            </a:pPr>
            <a:r>
              <a:rPr lang="en-GB" sz="2000" dirty="0" smtClean="0"/>
              <a:t>5. 	Assessment should have a </a:t>
            </a:r>
            <a:r>
              <a:rPr lang="en-GB" sz="2000" dirty="0" smtClean="0">
                <a:solidFill>
                  <a:srgbClr val="AD5CFF"/>
                </a:solidFill>
              </a:rPr>
              <a:t>formative </a:t>
            </a:r>
            <a:r>
              <a:rPr lang="en-GB" sz="2000" dirty="0" smtClean="0"/>
              <a:t>function, providing ‘feedforward’ for future learning which can be acted upon. There is opportunity and a safe context for students to expose problems with their study and get help; there should be an opportunity for dialogue about students’ work;</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p:spPr>
        <p:txBody>
          <a:bodyPr/>
          <a:lstStyle/>
          <a:p>
            <a:pPr eaLnBrk="1" hangingPunct="1"/>
            <a:r>
              <a:rPr lang="en-GB" dirty="0" smtClean="0"/>
              <a:t>Assessment for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sz="2000" dirty="0" smtClean="0"/>
              <a:t>6. 	Assessment expectations should be made </a:t>
            </a:r>
            <a:r>
              <a:rPr lang="en-GB" sz="2000" dirty="0" smtClean="0">
                <a:solidFill>
                  <a:schemeClr val="tx2">
                    <a:lumMod val="40000"/>
                    <a:lumOff val="60000"/>
                  </a:schemeClr>
                </a:solidFill>
              </a:rPr>
              <a:t>visible</a:t>
            </a:r>
            <a:r>
              <a:rPr lang="en-GB" sz="2000" dirty="0" smtClean="0">
                <a:solidFill>
                  <a:srgbClr val="7030A0"/>
                </a:solidFill>
              </a:rPr>
              <a:t> </a:t>
            </a:r>
            <a:r>
              <a:rPr lang="en-GB" sz="2000" dirty="0" smtClean="0"/>
              <a:t>to students as far as possible;</a:t>
            </a:r>
          </a:p>
          <a:p>
            <a:pPr marL="538163" indent="-538163" eaLnBrk="1" hangingPunct="1">
              <a:buFont typeface="Wingdings" pitchFamily="2" charset="2"/>
              <a:buNone/>
              <a:defRPr/>
            </a:pPr>
            <a:r>
              <a:rPr lang="en-GB" sz="2000" dirty="0" smtClean="0"/>
              <a:t>7. 	Tasks should involve the </a:t>
            </a:r>
            <a:r>
              <a:rPr lang="en-GB" sz="2000" dirty="0" smtClean="0">
                <a:solidFill>
                  <a:schemeClr val="tx2">
                    <a:lumMod val="40000"/>
                    <a:lumOff val="60000"/>
                  </a:schemeClr>
                </a:solidFill>
              </a:rPr>
              <a:t>active engagement </a:t>
            </a:r>
            <a:r>
              <a:rPr lang="en-GB" sz="2000" dirty="0" smtClean="0"/>
              <a:t>of students developing the capacity to find things out for themselves and learn independently;</a:t>
            </a:r>
          </a:p>
          <a:p>
            <a:pPr marL="538163" indent="-538163" eaLnBrk="1" hangingPunct="1">
              <a:buFont typeface="Wingdings" pitchFamily="2" charset="2"/>
              <a:buNone/>
              <a:defRPr/>
            </a:pPr>
            <a:r>
              <a:rPr lang="en-GB" sz="2000" dirty="0" smtClean="0"/>
              <a:t>8. 	Tasks should be </a:t>
            </a:r>
            <a:r>
              <a:rPr lang="en-GB" sz="2000" dirty="0" smtClean="0">
                <a:solidFill>
                  <a:schemeClr val="tx2">
                    <a:lumMod val="40000"/>
                    <a:lumOff val="60000"/>
                  </a:schemeClr>
                </a:solidFill>
              </a:rPr>
              <a:t>authentic</a:t>
            </a:r>
            <a:r>
              <a:rPr lang="en-GB" sz="2000" dirty="0" smtClean="0"/>
              <a:t>; worthwhile, relevant and offering students some level of control over their work;</a:t>
            </a:r>
          </a:p>
          <a:p>
            <a:pPr marL="538163" indent="-538163" eaLnBrk="1" hangingPunct="1">
              <a:buFont typeface="Wingdings" pitchFamily="2" charset="2"/>
              <a:buNone/>
              <a:defRPr/>
            </a:pPr>
            <a:r>
              <a:rPr lang="en-GB" sz="2000" dirty="0" smtClean="0"/>
              <a:t>9. 	Tasks are </a:t>
            </a:r>
            <a:r>
              <a:rPr lang="en-GB" sz="2000" dirty="0" smtClean="0">
                <a:solidFill>
                  <a:schemeClr val="tx2">
                    <a:lumMod val="40000"/>
                    <a:lumOff val="60000"/>
                  </a:schemeClr>
                </a:solidFill>
              </a:rPr>
              <a:t>fit for purpose </a:t>
            </a:r>
            <a:r>
              <a:rPr lang="en-GB" sz="2000" dirty="0" smtClean="0"/>
              <a:t>and align with important learning outcomes;</a:t>
            </a:r>
          </a:p>
          <a:p>
            <a:pPr marL="538163" indent="-538163" eaLnBrk="1" hangingPunct="1">
              <a:buFont typeface="Wingdings" pitchFamily="2" charset="2"/>
              <a:buNone/>
              <a:defRPr/>
            </a:pPr>
            <a:r>
              <a:rPr lang="en-GB" sz="2000" dirty="0" smtClean="0"/>
              <a:t>10. 	Assessment should be used to </a:t>
            </a:r>
            <a:r>
              <a:rPr lang="en-GB" sz="2000" dirty="0" smtClean="0">
                <a:solidFill>
                  <a:schemeClr val="tx2">
                    <a:lumMod val="40000"/>
                    <a:lumOff val="60000"/>
                  </a:schemeClr>
                </a:solidFill>
              </a:rPr>
              <a:t>evaluate teaching </a:t>
            </a:r>
            <a:r>
              <a:rPr lang="en-GB" sz="2000" dirty="0" smtClean="0"/>
              <a:t>as well as student learning.</a:t>
            </a:r>
          </a:p>
          <a:p>
            <a:pPr eaLnBrk="1" hangingPunct="1">
              <a:buFont typeface="Wingdings" pitchFamily="2" charset="2"/>
              <a:buNone/>
              <a:defRPr/>
            </a:pPr>
            <a:r>
              <a:rPr lang="en-GB" sz="2000" i="1" dirty="0" smtClean="0"/>
              <a:t>(Bloxham and Boyd)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49238"/>
            <a:ext cx="7929618" cy="1074737"/>
          </a:xfrm>
          <a:noFill/>
          <a:ln>
            <a:noFill/>
          </a:ln>
        </p:spPr>
        <p:txBody>
          <a:bodyPr vert="horz" wrap="square" lIns="91440" tIns="45720" rIns="91440" bIns="45720" numCol="1" anchor="b" anchorCtr="0" compatLnSpc="1">
            <a:prstTxWarp prst="textNoShape">
              <a:avLst/>
            </a:prstTxWarp>
          </a:bodyPr>
          <a:lstStyle/>
          <a:p>
            <a:r>
              <a:rPr lang="en-GB" sz="3200" dirty="0" smtClean="0"/>
              <a:t>By the end of the workshop, participants will have had a chance to:</a:t>
            </a:r>
            <a:endParaRPr lang="en-GB" sz="32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sz="2800" b="0" dirty="0" smtClean="0"/>
              <a:t>review current assessment practices with a view to redesigning some elements of them;</a:t>
            </a:r>
          </a:p>
          <a:p>
            <a:r>
              <a:rPr lang="en-GB" sz="2800" b="0" dirty="0" smtClean="0"/>
              <a:t>consider how best to brief students to ensure best possible achievements;</a:t>
            </a:r>
          </a:p>
          <a:p>
            <a:r>
              <a:rPr lang="en-GB" sz="2800" b="0" dirty="0" smtClean="0"/>
              <a:t>discuss the impact of changes to mitigate inherent risks and maximise impact.</a:t>
            </a:r>
            <a:endParaRPr lang="en-GB" sz="2600" dirty="0" smtClean="0"/>
          </a:p>
          <a:p>
            <a:endParaRPr lang="en-GB" sz="26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57200" y="122239"/>
            <a:ext cx="7543800" cy="642466"/>
          </a:xfrm>
        </p:spPr>
        <p:txBody>
          <a:bodyPr/>
          <a:lstStyle/>
          <a:p>
            <a:pPr eaLnBrk="1" hangingPunct="1"/>
            <a:r>
              <a:rPr lang="en-GB" sz="3200" dirty="0" smtClean="0"/>
              <a:t>Boud </a:t>
            </a:r>
            <a:r>
              <a:rPr lang="en-GB" sz="3200" i="1" dirty="0" smtClean="0"/>
              <a:t>et al </a:t>
            </a:r>
            <a:r>
              <a:rPr lang="en-GB" sz="3200" dirty="0" smtClean="0"/>
              <a:t>2010: ‘Assessment 2020’:</a:t>
            </a:r>
            <a:endParaRPr lang="en-US" sz="3200" dirty="0" smtClean="0"/>
          </a:p>
        </p:txBody>
      </p:sp>
      <p:sp>
        <p:nvSpPr>
          <p:cNvPr id="35844" name="Rectangle 3"/>
          <p:cNvSpPr>
            <a:spLocks noGrp="1" noChangeArrowheads="1"/>
          </p:cNvSpPr>
          <p:nvPr>
            <p:ph type="body" idx="1"/>
          </p:nvPr>
        </p:nvSpPr>
        <p:spPr>
          <a:xfrm>
            <a:off x="323528" y="764704"/>
            <a:ext cx="8496944" cy="5437659"/>
          </a:xfrm>
        </p:spPr>
        <p:txBody>
          <a:bodyPr/>
          <a:lstStyle/>
          <a:p>
            <a:pPr marL="533400" indent="-533400" eaLnBrk="1" hangingPunct="1">
              <a:buFont typeface="Wingdings" pitchFamily="2" charset="2"/>
              <a:buNone/>
              <a:defRPr/>
            </a:pPr>
            <a:r>
              <a:rPr lang="en-GB" sz="2300" dirty="0" smtClean="0"/>
              <a:t>Assessment has most effect when...:</a:t>
            </a:r>
          </a:p>
          <a:p>
            <a:pPr marL="533400" indent="-533400" eaLnBrk="1" hangingPunct="1">
              <a:buSzPct val="100000"/>
              <a:buFont typeface="+mj-lt"/>
              <a:buAutoNum type="arabicPeriod"/>
              <a:defRPr/>
            </a:pPr>
            <a:r>
              <a:rPr lang="en-GB" sz="2300" dirty="0" smtClean="0"/>
              <a:t>It is used to </a:t>
            </a:r>
            <a:r>
              <a:rPr lang="en-GB" sz="2300" dirty="0" smtClean="0">
                <a:solidFill>
                  <a:schemeClr val="tx2">
                    <a:lumMod val="40000"/>
                    <a:lumOff val="60000"/>
                  </a:schemeClr>
                </a:solidFill>
              </a:rPr>
              <a:t>engage</a:t>
            </a:r>
            <a:r>
              <a:rPr lang="en-GB" sz="2300" dirty="0" smtClean="0"/>
              <a:t> students in learning that is productive.</a:t>
            </a:r>
          </a:p>
          <a:p>
            <a:pPr marL="533400" indent="-533400" eaLnBrk="1" hangingPunct="1">
              <a:buSzPct val="100000"/>
              <a:buFont typeface="+mj-lt"/>
              <a:buAutoNum type="arabicPeriod"/>
              <a:defRPr/>
            </a:pPr>
            <a:r>
              <a:rPr lang="en-GB" sz="2300" dirty="0" smtClean="0"/>
              <a:t>Feedback is used to actively </a:t>
            </a:r>
            <a:r>
              <a:rPr lang="en-GB" sz="2300" dirty="0" smtClean="0">
                <a:solidFill>
                  <a:schemeClr val="tx2">
                    <a:lumMod val="40000"/>
                    <a:lumOff val="60000"/>
                  </a:schemeClr>
                </a:solidFill>
              </a:rPr>
              <a:t>improve </a:t>
            </a:r>
            <a:r>
              <a:rPr lang="en-GB" sz="2300" dirty="0" smtClean="0"/>
              <a:t>student learning.</a:t>
            </a:r>
          </a:p>
          <a:p>
            <a:pPr marL="533400" indent="-533400" eaLnBrk="1" hangingPunct="1">
              <a:buSzPct val="100000"/>
              <a:buFont typeface="+mj-lt"/>
              <a:buAutoNum type="arabicPeriod"/>
              <a:defRPr/>
            </a:pPr>
            <a:r>
              <a:rPr lang="en-US" sz="2300" dirty="0" smtClean="0"/>
              <a:t>Students and teachers become </a:t>
            </a:r>
            <a:r>
              <a:rPr lang="en-US" sz="2300" dirty="0" smtClean="0">
                <a:solidFill>
                  <a:schemeClr val="tx2">
                    <a:lumMod val="40000"/>
                    <a:lumOff val="60000"/>
                  </a:schemeClr>
                </a:solidFill>
              </a:rPr>
              <a:t>responsible partners </a:t>
            </a:r>
            <a:r>
              <a:rPr lang="en-US" sz="2300" dirty="0" smtClean="0"/>
              <a:t>in learning and assessment.</a:t>
            </a:r>
          </a:p>
          <a:p>
            <a:pPr marL="533400" indent="-533400" eaLnBrk="1" hangingPunct="1">
              <a:buSzPct val="100000"/>
              <a:buFont typeface="+mj-lt"/>
              <a:buAutoNum type="arabicPeriod"/>
              <a:defRPr/>
            </a:pPr>
            <a:r>
              <a:rPr lang="en-US" sz="2300" dirty="0" smtClean="0"/>
              <a:t>Students are </a:t>
            </a:r>
            <a:r>
              <a:rPr lang="en-US" sz="2300" dirty="0" smtClean="0">
                <a:solidFill>
                  <a:schemeClr val="tx2">
                    <a:lumMod val="40000"/>
                    <a:lumOff val="60000"/>
                  </a:schemeClr>
                </a:solidFill>
              </a:rPr>
              <a:t>inducted </a:t>
            </a:r>
            <a:r>
              <a:rPr lang="en-US" sz="2300" dirty="0" smtClean="0"/>
              <a:t>into the assessment practices and cultures of higher education.</a:t>
            </a:r>
          </a:p>
          <a:p>
            <a:pPr marL="533400" indent="-533400" eaLnBrk="1" hangingPunct="1">
              <a:buSzPct val="100000"/>
              <a:buFont typeface="+mj-lt"/>
              <a:buAutoNum type="arabicPeriod"/>
              <a:defRPr/>
            </a:pPr>
            <a:r>
              <a:rPr lang="en-US" sz="2300" dirty="0" smtClean="0"/>
              <a:t>Assessment </a:t>
            </a:r>
            <a:r>
              <a:rPr lang="en-US" sz="2300" i="1" dirty="0" smtClean="0"/>
              <a:t>for</a:t>
            </a:r>
            <a:r>
              <a:rPr lang="en-US" sz="2300" dirty="0" smtClean="0"/>
              <a:t> learning is placed at the </a:t>
            </a:r>
            <a:r>
              <a:rPr lang="en-US" sz="2300" dirty="0" smtClean="0">
                <a:solidFill>
                  <a:schemeClr val="tx2">
                    <a:lumMod val="40000"/>
                    <a:lumOff val="60000"/>
                  </a:schemeClr>
                </a:solidFill>
              </a:rPr>
              <a:t>centre</a:t>
            </a:r>
            <a:r>
              <a:rPr lang="en-US" sz="2300" dirty="0" smtClean="0"/>
              <a:t> of subject and program design.</a:t>
            </a:r>
          </a:p>
          <a:p>
            <a:pPr marL="533400" indent="-533400" eaLnBrk="1" hangingPunct="1">
              <a:buSzPct val="100000"/>
              <a:buFont typeface="+mj-lt"/>
              <a:buAutoNum type="arabicPeriod"/>
              <a:defRPr/>
            </a:pPr>
            <a:r>
              <a:rPr lang="en-US" sz="2300" dirty="0" smtClean="0"/>
              <a:t>Assessment for learning is a focus for staff and institutional </a:t>
            </a:r>
            <a:r>
              <a:rPr lang="en-US" sz="2300" dirty="0" smtClean="0">
                <a:solidFill>
                  <a:schemeClr val="tx2">
                    <a:lumMod val="40000"/>
                    <a:lumOff val="60000"/>
                  </a:schemeClr>
                </a:solidFill>
              </a:rPr>
              <a:t>development</a:t>
            </a:r>
            <a:r>
              <a:rPr lang="en-US" sz="2300" dirty="0" smtClean="0"/>
              <a:t>.</a:t>
            </a:r>
          </a:p>
          <a:p>
            <a:pPr marL="533400" indent="-533400" eaLnBrk="1" hangingPunct="1">
              <a:buSzPct val="100000"/>
              <a:buFont typeface="+mj-lt"/>
              <a:buAutoNum type="arabicPeriod"/>
              <a:defRPr/>
            </a:pPr>
            <a:r>
              <a:rPr lang="en-US" sz="2300" dirty="0" smtClean="0"/>
              <a:t>Assessment provides inclusive and trustworthy </a:t>
            </a:r>
            <a:r>
              <a:rPr lang="en-US" sz="2300" dirty="0" smtClean="0">
                <a:solidFill>
                  <a:schemeClr val="tx2">
                    <a:lumMod val="40000"/>
                    <a:lumOff val="60000"/>
                  </a:schemeClr>
                </a:solidFill>
              </a:rPr>
              <a:t>representation of student achievement</a:t>
            </a:r>
            <a:r>
              <a:rPr lang="en-US" sz="2300" dirty="0" smtClean="0"/>
              <a:t>.</a:t>
            </a:r>
          </a:p>
          <a:p>
            <a:pPr marL="533400" indent="-533400" eaLnBrk="1" hangingPunct="1">
              <a:defRPr/>
            </a:pPr>
            <a:endParaRPr lang="en-US" sz="2300"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Assessment linked to learning</a:t>
            </a:r>
          </a:p>
        </p:txBody>
      </p:sp>
      <p:sp>
        <p:nvSpPr>
          <p:cNvPr id="16387" name="Rectangle 3"/>
          <p:cNvSpPr>
            <a:spLocks noGrp="1" noChangeArrowheads="1"/>
          </p:cNvSpPr>
          <p:nvPr>
            <p:ph type="body" idx="1"/>
          </p:nvPr>
        </p:nvSpPr>
        <p:spPr>
          <a:xfrm>
            <a:off x="468313" y="1412875"/>
            <a:ext cx="8229600" cy="4857750"/>
          </a:xfrm>
        </p:spPr>
        <p:txBody>
          <a:bodyPr/>
          <a:lstStyle/>
          <a:p>
            <a:pPr marL="609600" indent="-609600"/>
            <a:r>
              <a:rPr lang="en-GB" sz="2400" smtClean="0"/>
              <a:t>Effective assessment significantly and positively impacts on student learning, (Boud, Mentkowski, Knight and Yorke and many others).</a:t>
            </a:r>
          </a:p>
          <a:p>
            <a:pPr marL="609600" indent="-609600"/>
            <a:r>
              <a:rPr lang="en-GB" sz="2400" smtClean="0"/>
              <a:t>Assessment shapes student behaviour (marks as money) and poor assessment encourages strategic behaviour (Kneale). Clever course developers utilise this tendency and design assessment tools that foster the behaviours we would wish to see (for example, logical sequencing, fluent writing, effective referencing and good time management) and discourage others (‘jumble-sale’ data sourcing, aimless cutting and pasting and plagiarism).</a:t>
            </a:r>
          </a:p>
          <a:p>
            <a:pPr marL="609600" indent="-609600">
              <a:buFont typeface="Wingdings" pitchFamily="2" charset="2"/>
              <a:buNone/>
            </a:pPr>
            <a:endParaRPr lang="en-GB" sz="210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a:noFill/>
        </p:spPr>
        <p:txBody>
          <a:bodyPr lIns="92075" tIns="46038" rIns="92075" bIns="46038"/>
          <a:lstStyle/>
          <a:p>
            <a:r>
              <a:rPr lang="en-US" dirty="0" smtClean="0">
                <a:solidFill>
                  <a:srgbClr val="002060"/>
                </a:solidFill>
              </a:rPr>
              <a:t>A fit-for-purpose model of assessment: the key questions</a:t>
            </a:r>
          </a:p>
        </p:txBody>
      </p:sp>
      <p:sp>
        <p:nvSpPr>
          <p:cNvPr id="19459" name="Rectangle 3"/>
          <p:cNvSpPr>
            <a:spLocks noGrp="1" noChangeArrowheads="1"/>
          </p:cNvSpPr>
          <p:nvPr>
            <p:ph type="body" idx="4294967295"/>
          </p:nvPr>
        </p:nvSpPr>
        <p:spPr>
          <a:noFill/>
        </p:spPr>
        <p:txBody>
          <a:bodyPr lIns="92075" tIns="46038" rIns="92075" bIns="46038"/>
          <a:lstStyle/>
          <a:p>
            <a:r>
              <a:rPr lang="en-US" dirty="0" smtClean="0"/>
              <a:t>Why are we assessing?</a:t>
            </a:r>
          </a:p>
          <a:p>
            <a:r>
              <a:rPr lang="en-US" dirty="0" smtClean="0"/>
              <a:t>What is it we are actually assessing?</a:t>
            </a:r>
          </a:p>
          <a:p>
            <a:r>
              <a:rPr lang="en-US" dirty="0" smtClean="0"/>
              <a:t>How are we assessing?</a:t>
            </a:r>
          </a:p>
          <a:p>
            <a:r>
              <a:rPr lang="en-US" dirty="0" smtClean="0"/>
              <a:t>Who is best placed to assess?</a:t>
            </a:r>
          </a:p>
          <a:p>
            <a:r>
              <a:rPr lang="en-US" dirty="0" smtClean="0"/>
              <a:t>When should we assess?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idx="4294967295"/>
          </p:nvPr>
        </p:nvSpPr>
        <p:spPr>
          <a:xfrm>
            <a:off x="685800" y="304800"/>
            <a:ext cx="7848600" cy="1552575"/>
          </a:xfrm>
          <a:noFill/>
        </p:spPr>
        <p:txBody>
          <a:bodyPr lIns="92075" tIns="46038" rIns="92075" bIns="46038"/>
          <a:lstStyle/>
          <a:p>
            <a:pPr eaLnBrk="1" hangingPunct="1"/>
            <a:r>
              <a:rPr lang="en-US" sz="2800" dirty="0" smtClean="0">
                <a:solidFill>
                  <a:srgbClr val="002060"/>
                </a:solidFill>
              </a:rPr>
              <a:t>Why are we assessing?</a:t>
            </a:r>
            <a:br>
              <a:rPr lang="en-US" sz="2800" dirty="0" smtClean="0">
                <a:solidFill>
                  <a:srgbClr val="002060"/>
                </a:solidFill>
              </a:rPr>
            </a:br>
            <a:r>
              <a:rPr lang="en-US" sz="2800" dirty="0" smtClean="0">
                <a:solidFill>
                  <a:srgbClr val="002060"/>
                </a:solidFill>
              </a:rPr>
              <a:t>Choosing the reasons for assessment: </a:t>
            </a:r>
            <a:br>
              <a:rPr lang="en-US" sz="2800" dirty="0" smtClean="0">
                <a:solidFill>
                  <a:srgbClr val="002060"/>
                </a:solidFill>
              </a:rPr>
            </a:br>
            <a:r>
              <a:rPr lang="en-US" sz="2800" dirty="0" smtClean="0">
                <a:solidFill>
                  <a:srgbClr val="002060"/>
                </a:solidFill>
              </a:rPr>
              <a:t>these may include:</a:t>
            </a:r>
            <a:br>
              <a:rPr lang="en-US" sz="2800" dirty="0" smtClean="0">
                <a:solidFill>
                  <a:srgbClr val="002060"/>
                </a:solidFill>
              </a:rPr>
            </a:br>
            <a:endParaRPr lang="en-US" sz="2800" b="0" dirty="0" smtClean="0">
              <a:solidFill>
                <a:srgbClr val="002060"/>
              </a:solidFill>
            </a:endParaRPr>
          </a:p>
        </p:txBody>
      </p:sp>
      <p:sp>
        <p:nvSpPr>
          <p:cNvPr id="20483" name="Rectangle 3"/>
          <p:cNvSpPr>
            <a:spLocks noGrp="1" noChangeArrowheads="1"/>
          </p:cNvSpPr>
          <p:nvPr>
            <p:ph type="body" idx="4294967295"/>
          </p:nvPr>
        </p:nvSpPr>
        <p:spPr>
          <a:xfrm>
            <a:off x="914400" y="1484784"/>
            <a:ext cx="7239000" cy="4992216"/>
          </a:xfrm>
          <a:noFill/>
        </p:spPr>
        <p:txBody>
          <a:bodyPr lIns="92075" tIns="46038" rIns="92075" bIns="46038"/>
          <a:lstStyle/>
          <a:p>
            <a:pPr eaLnBrk="1" hangingPunct="1"/>
            <a:r>
              <a:rPr lang="en-US" sz="2600" dirty="0" smtClean="0"/>
              <a:t>Enabling students to get the measure of their achievement; </a:t>
            </a:r>
          </a:p>
          <a:p>
            <a:pPr eaLnBrk="1" hangingPunct="1"/>
            <a:r>
              <a:rPr lang="en-US" sz="2600" dirty="0" smtClean="0"/>
              <a:t>Helping them consolidate their learning;</a:t>
            </a:r>
          </a:p>
          <a:p>
            <a:pPr eaLnBrk="1" hangingPunct="1"/>
            <a:r>
              <a:rPr lang="en-US" sz="2600" dirty="0" smtClean="0"/>
              <a:t>Providing feedback so they can improve and remedy any deficiencies;</a:t>
            </a:r>
          </a:p>
          <a:p>
            <a:pPr eaLnBrk="1" hangingPunct="1"/>
            <a:r>
              <a:rPr lang="en-US" sz="2600" dirty="0" smtClean="0"/>
              <a:t>motivating students to engage in their learning;</a:t>
            </a:r>
          </a:p>
          <a:p>
            <a:pPr eaLnBrk="1" hangingPunct="1"/>
            <a:r>
              <a:rPr lang="en-US" sz="2600" dirty="0" smtClean="0"/>
              <a:t>providing them with opportunities to relate theory and practice, especially in HE and FE.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a:noFill/>
        </p:spPr>
        <p:txBody>
          <a:bodyPr lIns="92075" tIns="46038" rIns="92075" bIns="46038"/>
          <a:lstStyle/>
          <a:p>
            <a:pPr eaLnBrk="1" hangingPunct="1"/>
            <a:r>
              <a:rPr lang="en-US" sz="2800" dirty="0" smtClean="0"/>
              <a:t>more purposes...</a:t>
            </a:r>
          </a:p>
        </p:txBody>
      </p:sp>
      <p:sp>
        <p:nvSpPr>
          <p:cNvPr id="21507" name="Rectangle 3"/>
          <p:cNvSpPr>
            <a:spLocks noGrp="1" noChangeArrowheads="1"/>
          </p:cNvSpPr>
          <p:nvPr>
            <p:ph type="body" idx="4294967295"/>
          </p:nvPr>
        </p:nvSpPr>
        <p:spPr>
          <a:xfrm>
            <a:off x="642938" y="1285875"/>
            <a:ext cx="8001000" cy="4217988"/>
          </a:xfrm>
          <a:noFill/>
        </p:spPr>
        <p:txBody>
          <a:bodyPr lIns="92075" tIns="46038" rIns="92075" bIns="46038"/>
          <a:lstStyle/>
          <a:p>
            <a:pPr eaLnBrk="1" hangingPunct="1"/>
            <a:r>
              <a:rPr lang="en-US" sz="2600" dirty="0" smtClean="0"/>
              <a:t>Helping students make sensible choices about option alternatives and directions for further study;</a:t>
            </a:r>
          </a:p>
          <a:p>
            <a:pPr eaLnBrk="1" hangingPunct="1"/>
            <a:r>
              <a:rPr lang="en-US" sz="2600" dirty="0" smtClean="0"/>
              <a:t>demonstrating student employability;</a:t>
            </a:r>
          </a:p>
          <a:p>
            <a:pPr eaLnBrk="1" hangingPunct="1"/>
            <a:r>
              <a:rPr lang="en-US" sz="2600" dirty="0" smtClean="0"/>
              <a:t>providing assurance of fitness to practice (in HE);</a:t>
            </a:r>
          </a:p>
          <a:p>
            <a:pPr eaLnBrk="1" hangingPunct="1"/>
            <a:r>
              <a:rPr lang="en-US" sz="2600" dirty="0" smtClean="0"/>
              <a:t>giving feedback to teachers on effectiveness;</a:t>
            </a:r>
          </a:p>
          <a:p>
            <a:pPr eaLnBrk="1" hangingPunct="1"/>
            <a:r>
              <a:rPr lang="en-US" sz="2600" dirty="0" smtClean="0"/>
              <a:t>providing statistics for internal and external agencies.</a:t>
            </a:r>
          </a:p>
          <a:p>
            <a:pPr eaLnBrk="1" hangingPunct="1"/>
            <a:endParaRPr lang="en-US" sz="2600"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p:txBody>
          <a:bodyPr/>
          <a:lstStyle/>
          <a:p>
            <a:pPr eaLnBrk="1" hangingPunct="1"/>
            <a:r>
              <a:rPr lang="en-US" dirty="0" smtClean="0"/>
              <a:t>Choosing what we assess</a:t>
            </a:r>
          </a:p>
        </p:txBody>
      </p:sp>
      <p:sp>
        <p:nvSpPr>
          <p:cNvPr id="22531" name="Rectangle 3"/>
          <p:cNvSpPr>
            <a:spLocks noGrp="1" noChangeArrowheads="1"/>
          </p:cNvSpPr>
          <p:nvPr>
            <p:ph type="body" idx="4294967295"/>
          </p:nvPr>
        </p:nvSpPr>
        <p:spPr/>
        <p:txBody>
          <a:bodyPr/>
          <a:lstStyle/>
          <a:p>
            <a:pPr eaLnBrk="1" hangingPunct="1"/>
            <a:r>
              <a:rPr lang="en-US" dirty="0" smtClean="0"/>
              <a:t>product or process?</a:t>
            </a:r>
          </a:p>
          <a:p>
            <a:pPr eaLnBrk="1" hangingPunct="1"/>
            <a:r>
              <a:rPr lang="en-US" dirty="0" smtClean="0"/>
              <a:t>theory or practice (HE particularly); </a:t>
            </a:r>
          </a:p>
          <a:p>
            <a:pPr eaLnBrk="1" hangingPunct="1"/>
            <a:r>
              <a:rPr lang="en-US" dirty="0" smtClean="0"/>
              <a:t>knowledge, skills and attitude (all sectors)?</a:t>
            </a:r>
          </a:p>
          <a:p>
            <a:pPr eaLnBrk="1" hangingPunct="1"/>
            <a:r>
              <a:rPr lang="en-US" dirty="0" smtClean="0"/>
              <a:t>subject knowledge or application?</a:t>
            </a:r>
          </a:p>
          <a:p>
            <a:pPr eaLnBrk="1" hangingPunct="1"/>
            <a:r>
              <a:rPr lang="en-US" dirty="0" smtClean="0"/>
              <a:t>what we’ve always assessed?</a:t>
            </a:r>
          </a:p>
          <a:p>
            <a:pPr eaLnBrk="1" hangingPunct="1"/>
            <a:r>
              <a:rPr lang="en-US" dirty="0" smtClean="0"/>
              <a:t>what it’s easy to assess?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US" sz="2800" dirty="0" smtClean="0"/>
              <a:t>Being imaginative by choosing diverse assessment methods?</a:t>
            </a:r>
          </a:p>
        </p:txBody>
      </p:sp>
      <p:sp>
        <p:nvSpPr>
          <p:cNvPr id="23555" name="Rectangle 3"/>
          <p:cNvSpPr>
            <a:spLocks noGrp="1" noChangeArrowheads="1"/>
          </p:cNvSpPr>
          <p:nvPr>
            <p:ph type="body" idx="4294967295"/>
          </p:nvPr>
        </p:nvSpPr>
        <p:spPr>
          <a:noFill/>
        </p:spPr>
        <p:txBody>
          <a:bodyPr lIns="92075" tIns="46038" rIns="92075" bIns="46038"/>
          <a:lstStyle/>
          <a:p>
            <a:pPr eaLnBrk="1" hangingPunct="1"/>
            <a:r>
              <a:rPr lang="en-US" dirty="0" smtClean="0"/>
              <a:t>essays, unseen written exams, reports</a:t>
            </a:r>
          </a:p>
          <a:p>
            <a:pPr eaLnBrk="1" hangingPunct="1"/>
            <a:r>
              <a:rPr lang="en-US" dirty="0" smtClean="0"/>
              <a:t>portfolios, projects, vivas, assessed seminars, poster presentations, annotated bibliographies, blogs, diaries, reflective journals, critical incident accounts, </a:t>
            </a:r>
            <a:r>
              <a:rPr lang="en-US" dirty="0" err="1" smtClean="0"/>
              <a:t>artefacts</a:t>
            </a:r>
            <a:r>
              <a:rPr lang="en-US" dirty="0" smtClean="0"/>
              <a:t>, productions, case studies, field studies, exhibitions, critiques, theses…….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p:txBody>
          <a:bodyPr/>
          <a:lstStyle/>
          <a:p>
            <a:pPr eaLnBrk="1" hangingPunct="1"/>
            <a:r>
              <a:rPr lang="en-US" dirty="0" smtClean="0"/>
              <a:t>Alternatives to traditional exams</a:t>
            </a:r>
          </a:p>
        </p:txBody>
      </p:sp>
      <p:sp>
        <p:nvSpPr>
          <p:cNvPr id="24579" name="Rectangle 3"/>
          <p:cNvSpPr>
            <a:spLocks noGrp="1" noChangeArrowheads="1"/>
          </p:cNvSpPr>
          <p:nvPr>
            <p:ph type="body" idx="4294967295"/>
          </p:nvPr>
        </p:nvSpPr>
        <p:spPr>
          <a:xfrm>
            <a:off x="609600" y="1600200"/>
            <a:ext cx="7848600" cy="4495800"/>
          </a:xfrm>
        </p:spPr>
        <p:txBody>
          <a:bodyPr/>
          <a:lstStyle/>
          <a:p>
            <a:pPr eaLnBrk="1" hangingPunct="1">
              <a:buFontTx/>
              <a:buNone/>
            </a:pPr>
            <a:r>
              <a:rPr lang="en-US" sz="2600" dirty="0" smtClean="0"/>
              <a:t>Open-book exams 	Take-away papers</a:t>
            </a:r>
          </a:p>
          <a:p>
            <a:pPr eaLnBrk="1" hangingPunct="1">
              <a:buFontTx/>
              <a:buNone/>
            </a:pPr>
            <a:r>
              <a:rPr lang="en-US" sz="2600" dirty="0" smtClean="0"/>
              <a:t>Case studies		Simulations</a:t>
            </a:r>
          </a:p>
          <a:p>
            <a:pPr eaLnBrk="1" hangingPunct="1">
              <a:buFontTx/>
              <a:buNone/>
            </a:pPr>
            <a:r>
              <a:rPr lang="en-US" sz="2600" dirty="0" smtClean="0"/>
              <a:t>Objective Structured Clinical Examinations (OSCEs)</a:t>
            </a:r>
          </a:p>
          <a:p>
            <a:pPr eaLnBrk="1" hangingPunct="1">
              <a:buFontTx/>
              <a:buNone/>
            </a:pPr>
            <a:r>
              <a:rPr lang="en-US" sz="2600" dirty="0" smtClean="0"/>
              <a:t>Short answer questions</a:t>
            </a:r>
          </a:p>
          <a:p>
            <a:pPr eaLnBrk="1" hangingPunct="1">
              <a:buFontTx/>
              <a:buNone/>
            </a:pPr>
            <a:r>
              <a:rPr lang="en-US" sz="2600" dirty="0" smtClean="0"/>
              <a:t>In-tray exercises		Live assignments</a:t>
            </a:r>
          </a:p>
          <a:p>
            <a:pPr eaLnBrk="1" hangingPunct="1">
              <a:buFont typeface="Wingdings" pitchFamily="2" charset="2"/>
              <a:buNone/>
            </a:pPr>
            <a:r>
              <a:rPr lang="en-US" sz="2600" dirty="0" smtClean="0"/>
              <a:t>Multiple choice Questions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57200" y="188641"/>
            <a:ext cx="7543800" cy="720079"/>
          </a:xfrm>
        </p:spPr>
        <p:txBody>
          <a:bodyPr/>
          <a:lstStyle/>
          <a:p>
            <a:r>
              <a:rPr lang="en-GB" sz="2800" dirty="0" smtClean="0"/>
              <a:t>Diverse and innovative assessment helps</a:t>
            </a:r>
          </a:p>
        </p:txBody>
      </p:sp>
      <p:sp>
        <p:nvSpPr>
          <p:cNvPr id="26627" name="Rectangle 3"/>
          <p:cNvSpPr>
            <a:spLocks noGrp="1" noChangeArrowheads="1"/>
          </p:cNvSpPr>
          <p:nvPr>
            <p:ph type="body" idx="1"/>
          </p:nvPr>
        </p:nvSpPr>
        <p:spPr>
          <a:xfrm>
            <a:off x="457200" y="1052736"/>
            <a:ext cx="8229600" cy="5400452"/>
          </a:xfrm>
          <a:noFill/>
        </p:spPr>
        <p:txBody>
          <a:bodyPr/>
          <a:lstStyle/>
          <a:p>
            <a:pPr marL="609600" indent="-609600"/>
            <a:r>
              <a:rPr lang="en-GB" dirty="0" smtClean="0"/>
              <a:t>Traditional assessment methods tend to reinforce rather limited approaches to learning by students, by encouraging memorisation, unproductive rote learning and attitude to knowledge acquisition that are reminiscent of the language of eating disorders (stuffing in and regurgitation of facts). We need to utilise a wide range of assessment methods and approaches.</a:t>
            </a:r>
          </a:p>
          <a:p>
            <a:pPr marL="609600" indent="-609600"/>
            <a:r>
              <a:rPr lang="en-GB" dirty="0" smtClean="0"/>
              <a:t>Innovative assessment approaches can foster a spirit of enquiry, encourage curiosity and promote autonomy where they encourage students to become closely involved with evaluating their own and each others’ learning. (</a:t>
            </a:r>
            <a:r>
              <a:rPr lang="en-GB" dirty="0" err="1" smtClean="0"/>
              <a:t>Falchikov</a:t>
            </a:r>
            <a:r>
              <a:rPr lang="en-GB" dirty="0" smtClean="0"/>
              <a:t>, Pickford and Brown, 2006).</a:t>
            </a:r>
          </a:p>
          <a:p>
            <a:pPr marL="609600" indent="-609600"/>
            <a:endParaRPr lang="en-GB" dirty="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idx="4294967295"/>
          </p:nvPr>
        </p:nvSpPr>
        <p:spPr>
          <a:noFill/>
        </p:spPr>
        <p:txBody>
          <a:bodyPr lIns="92075" tIns="46038" rIns="92075" bIns="46038"/>
          <a:lstStyle/>
          <a:p>
            <a:pPr eaLnBrk="1" hangingPunct="1"/>
            <a:r>
              <a:rPr lang="en-US" sz="3600" dirty="0" smtClean="0"/>
              <a:t>Choosing who is best placed to assess</a:t>
            </a:r>
          </a:p>
        </p:txBody>
      </p:sp>
      <p:sp>
        <p:nvSpPr>
          <p:cNvPr id="27651" name="Rectangle 3"/>
          <p:cNvSpPr>
            <a:spLocks noGrp="1" noChangeArrowheads="1"/>
          </p:cNvSpPr>
          <p:nvPr>
            <p:ph type="body" idx="4294967295"/>
          </p:nvPr>
        </p:nvSpPr>
        <p:spPr>
          <a:noFill/>
        </p:spPr>
        <p:txBody>
          <a:bodyPr lIns="92075" tIns="46038" rIns="92075" bIns="46038"/>
          <a:lstStyle/>
          <a:p>
            <a:pPr eaLnBrk="1" hangingPunct="1"/>
            <a:r>
              <a:rPr lang="en-US" smtClean="0"/>
              <a:t>tutor assessment</a:t>
            </a:r>
          </a:p>
          <a:p>
            <a:pPr eaLnBrk="1" hangingPunct="1"/>
            <a:r>
              <a:rPr lang="en-US" smtClean="0"/>
              <a:t>self-assessment</a:t>
            </a:r>
          </a:p>
          <a:p>
            <a:pPr eaLnBrk="1" hangingPunct="1"/>
            <a:r>
              <a:rPr lang="en-US" smtClean="0"/>
              <a:t>peer assessment, (either inter or intra peer)</a:t>
            </a:r>
          </a:p>
          <a:p>
            <a:pPr eaLnBrk="1" hangingPunct="1"/>
            <a:r>
              <a:rPr lang="en-US" smtClean="0"/>
              <a:t>employers, practice tutors and line managers</a:t>
            </a:r>
          </a:p>
          <a:p>
            <a:pPr eaLnBrk="1" hangingPunct="1"/>
            <a:r>
              <a:rPr lang="en-US" smtClean="0"/>
              <a:t>client assessment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Rationale for the workshop</a:t>
            </a:r>
            <a:endParaRPr lang="en-GB" dirty="0"/>
          </a:p>
        </p:txBody>
      </p:sp>
      <p:sp>
        <p:nvSpPr>
          <p:cNvPr id="3" name="Content Placeholder 2"/>
          <p:cNvSpPr>
            <a:spLocks noGrp="1"/>
          </p:cNvSpPr>
          <p:nvPr>
            <p:ph idx="1"/>
          </p:nvPr>
        </p:nvSpPr>
        <p:spPr/>
        <p:txBody>
          <a:bodyPr/>
          <a:lstStyle/>
          <a:p>
            <a:r>
              <a:rPr lang="en-GB" dirty="0" smtClean="0"/>
              <a:t>Students are more likely to be unsatisfied with assessment than any other aspect of the student experience;</a:t>
            </a:r>
          </a:p>
          <a:p>
            <a:r>
              <a:rPr lang="en-GB" dirty="0" smtClean="0"/>
              <a:t> If we want to improve students’ engagement with learning, a key locus of quality enhancement can be refreshing our approaches to assessment. </a:t>
            </a:r>
          </a:p>
          <a:p>
            <a:r>
              <a:rPr lang="en-GB" dirty="0" smtClean="0"/>
              <a:t> Sometimes we need to take a fresh look at our current practice to make sure assessment is for rather than just of learning.</a:t>
            </a:r>
            <a:r>
              <a:rPr lang="en-GB" b="0" dirty="0" smtClean="0"/>
              <a:t/>
            </a:r>
            <a:br>
              <a:rPr lang="en-GB" b="0" dirty="0" smtClean="0"/>
            </a:br>
            <a:endParaRPr lang="en-GB" b="0" dirty="0" smtClean="0"/>
          </a:p>
          <a:p>
            <a:endParaRPr lang="en-GB" b="0" dirty="0" smtClean="0"/>
          </a:p>
          <a:p>
            <a:endParaRPr lang="en-GB"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a:noFill/>
        </p:spPr>
        <p:txBody>
          <a:bodyPr lIns="92075" tIns="46038" rIns="92075" bIns="46038"/>
          <a:lstStyle/>
          <a:p>
            <a:pPr eaLnBrk="1" hangingPunct="1"/>
            <a:r>
              <a:rPr lang="en-US" sz="3600" dirty="0" smtClean="0"/>
              <a:t>When should assessment take place?</a:t>
            </a:r>
          </a:p>
        </p:txBody>
      </p:sp>
      <p:sp>
        <p:nvSpPr>
          <p:cNvPr id="29699" name="Rectangle 3"/>
          <p:cNvSpPr>
            <a:spLocks noGrp="1" noChangeArrowheads="1"/>
          </p:cNvSpPr>
          <p:nvPr>
            <p:ph type="body" idx="4294967295"/>
          </p:nvPr>
        </p:nvSpPr>
        <p:spPr>
          <a:noFill/>
        </p:spPr>
        <p:txBody>
          <a:bodyPr lIns="92075" tIns="46038" rIns="92075" bIns="46038"/>
          <a:lstStyle/>
          <a:p>
            <a:pPr eaLnBrk="1" hangingPunct="1"/>
            <a:r>
              <a:rPr lang="en-US" dirty="0" smtClean="0"/>
              <a:t>No sudden death.</a:t>
            </a:r>
          </a:p>
          <a:p>
            <a:pPr eaLnBrk="1" hangingPunct="1"/>
            <a:r>
              <a:rPr lang="en-US" dirty="0" smtClean="0"/>
              <a:t>end point or incrementally?</a:t>
            </a:r>
          </a:p>
          <a:p>
            <a:pPr eaLnBrk="1" hangingPunct="1"/>
            <a:r>
              <a:rPr lang="en-US" dirty="0" smtClean="0"/>
              <a:t>when students have finished learning or when there is still time for improvement?</a:t>
            </a:r>
          </a:p>
          <a:p>
            <a:pPr eaLnBrk="1" hangingPunct="1"/>
            <a:r>
              <a:rPr lang="en-US" dirty="0" smtClean="0"/>
              <a:t>when it is convenient to our systems?</a:t>
            </a:r>
          </a:p>
          <a:p>
            <a:pPr eaLnBrk="1" hangingPunct="1"/>
            <a:r>
              <a:rPr lang="en-US" dirty="0" smtClean="0"/>
              <a:t>when it is manageable for students? (avoiding assessment log jams).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Assessment literacy: students do better if they can: </a:t>
            </a:r>
            <a:endParaRPr lang="en-GB" sz="3600" dirty="0"/>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dirty="0" smtClean="0"/>
              <a:t>Make sense of key terms such as criteria, weightings, and level;</a:t>
            </a:r>
          </a:p>
          <a:p>
            <a:r>
              <a:rPr lang="en-GB" dirty="0" smtClean="0"/>
              <a:t>Encounter a variety of assessment methods (e.g. presentations, portfolios, posters, assessed web participation, </a:t>
            </a:r>
            <a:r>
              <a:rPr lang="en-GB" dirty="0" err="1" smtClean="0"/>
              <a:t>practicals</a:t>
            </a:r>
            <a:r>
              <a:rPr lang="en-GB" dirty="0" smtClean="0"/>
              <a:t>, </a:t>
            </a:r>
            <a:r>
              <a:rPr lang="en-GB" dirty="0" err="1" smtClean="0"/>
              <a:t>vivas</a:t>
            </a:r>
            <a:r>
              <a:rPr lang="en-GB" dirty="0" smtClean="0"/>
              <a:t> etc) and get practice in using them;</a:t>
            </a:r>
          </a:p>
          <a:p>
            <a:r>
              <a:rPr lang="en-GB" dirty="0" smtClean="0"/>
              <a:t>Be strategic in their behaviours, putting more work into aspects of an assignment with high weightings, interrogating criteria to find out what is really required and so on;</a:t>
            </a:r>
          </a:p>
          <a:p>
            <a:r>
              <a:rPr lang="en-GB" dirty="0" smtClean="0"/>
              <a:t>Gain clarity on how the assessment regulations work in their HEI, including issues concerning submission, resubmission, pass marks, </a:t>
            </a:r>
            <a:r>
              <a:rPr lang="en-GB" dirty="0" err="1" smtClean="0"/>
              <a:t>condonement</a:t>
            </a:r>
            <a:r>
              <a:rPr lang="en-GB" dirty="0" smtClean="0"/>
              <a:t> etc.</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23528" y="122238"/>
            <a:ext cx="7677472" cy="1002506"/>
          </a:xfrm>
        </p:spPr>
        <p:txBody>
          <a:bodyPr/>
          <a:lstStyle/>
          <a:p>
            <a:r>
              <a:rPr lang="en-GB" sz="3600" dirty="0" smtClean="0"/>
              <a:t>Giving constructive and formative feedback </a:t>
            </a:r>
            <a:endParaRPr lang="en-US" sz="3600" dirty="0" smtClean="0">
              <a:solidFill>
                <a:srgbClr val="002060"/>
              </a:solidFill>
            </a:endParaRPr>
          </a:p>
        </p:txBody>
      </p:sp>
      <p:sp>
        <p:nvSpPr>
          <p:cNvPr id="18435" name="Rectangle 3"/>
          <p:cNvSpPr>
            <a:spLocks noGrp="1" noChangeArrowheads="1"/>
          </p:cNvSpPr>
          <p:nvPr>
            <p:ph type="body" idx="1"/>
          </p:nvPr>
        </p:nvSpPr>
        <p:spPr>
          <a:xfrm>
            <a:off x="285720" y="980728"/>
            <a:ext cx="8412193" cy="5221635"/>
          </a:xfrm>
        </p:spPr>
        <p:txBody>
          <a:bodyPr/>
          <a:lstStyle/>
          <a:p>
            <a:r>
              <a:rPr lang="en-GB" sz="2600" dirty="0" smtClean="0"/>
              <a:t>Concentrating on giving students detailed and developmental formative feedback is the single most useful thing we can do for our students, particularly those from disadvantaged backgrounds. </a:t>
            </a:r>
          </a:p>
          <a:p>
            <a:r>
              <a:rPr lang="en-GB" sz="2600" dirty="0" smtClean="0"/>
              <a:t>The language we use for feedback impacts highly on achievement: beware of what </a:t>
            </a:r>
            <a:r>
              <a:rPr lang="en-GB" sz="2600" dirty="0" err="1" smtClean="0"/>
              <a:t>Boud</a:t>
            </a:r>
            <a:r>
              <a:rPr lang="en-GB" sz="2600" dirty="0" smtClean="0"/>
              <a:t> calls ‘final language’ (‘disastrous’, ‘appalling’, hopeless’, or even ‘superlative’);</a:t>
            </a:r>
          </a:p>
          <a:p>
            <a:r>
              <a:rPr lang="en-GB" sz="2600" dirty="0" smtClean="0"/>
              <a:t>Feedback which is ephemeral has less impact than that which is recorded in some way (consider using audio or video files or insisting students take notes and reflect on them).</a:t>
            </a:r>
          </a:p>
          <a:p>
            <a:endParaRPr lang="en-GB" sz="2600" dirty="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p:spPr>
        <p:txBody>
          <a:bodyPr/>
          <a:lstStyle/>
          <a:p>
            <a:r>
              <a:rPr lang="en-GB" sz="3200" dirty="0" smtClean="0">
                <a:solidFill>
                  <a:srgbClr val="002060"/>
                </a:solidFill>
              </a:rPr>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dirty="0" smtClean="0"/>
              <a:t>Formative assessment is primarily concerned with feedback aimed at prompting improvement, is often continuous and usually involves words.</a:t>
            </a:r>
          </a:p>
          <a:p>
            <a:r>
              <a:rPr lang="en-US" dirty="0" smtClean="0"/>
              <a:t>Summative assessment is concerned with making evaluative judgments, is often end point and involves numbers. </a:t>
            </a:r>
          </a:p>
          <a:p>
            <a:endParaRPr lang="en-GB"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p:txBody>
          <a:bodyPr/>
          <a:lstStyle/>
          <a:p>
            <a:r>
              <a:rPr lang="en-GB" sz="3100" smtClean="0"/>
              <a:t>Good feedback practice</a:t>
            </a:r>
            <a:r>
              <a:rPr lang="en-GB" sz="3500" smtClean="0"/>
              <a:t>:</a:t>
            </a:r>
            <a:br>
              <a:rPr lang="en-GB" sz="3500" smtClean="0"/>
            </a:br>
            <a:endParaRPr lang="en-US" sz="3500" smtClean="0"/>
          </a:p>
        </p:txBody>
      </p:sp>
      <p:sp>
        <p:nvSpPr>
          <p:cNvPr id="16387" name="Rectangle 3"/>
          <p:cNvSpPr>
            <a:spLocks noGrp="1" noChangeArrowheads="1"/>
          </p:cNvSpPr>
          <p:nvPr>
            <p:ph type="body" idx="4294967295"/>
          </p:nvPr>
        </p:nvSpPr>
        <p:spPr>
          <a:xfrm>
            <a:off x="468313" y="1412875"/>
            <a:ext cx="8229600" cy="5111750"/>
          </a:xfrm>
        </p:spPr>
        <p:txBody>
          <a:bodyPr/>
          <a:lstStyle/>
          <a:p>
            <a:pPr marL="361950" indent="-361950">
              <a:lnSpc>
                <a:spcPct val="80000"/>
              </a:lnSpc>
              <a:buFont typeface="Wingdings" pitchFamily="2" charset="2"/>
              <a:buNone/>
            </a:pPr>
            <a:r>
              <a:rPr lang="en-US" sz="2400" smtClean="0"/>
              <a:t>1. Helps clarify what good performance is (goals, criteria, expected standards);</a:t>
            </a:r>
          </a:p>
          <a:p>
            <a:pPr marL="361950" indent="-361950">
              <a:spcBef>
                <a:spcPct val="0"/>
              </a:spcBef>
              <a:buFont typeface="Wingdings" pitchFamily="2" charset="2"/>
              <a:buNone/>
            </a:pPr>
            <a:r>
              <a:rPr lang="en-US" sz="2400" smtClean="0"/>
              <a:t>2. Facilitates the development of self-assessment (reflection) in learning;</a:t>
            </a:r>
          </a:p>
          <a:p>
            <a:pPr marL="361950" indent="-361950">
              <a:spcBef>
                <a:spcPct val="0"/>
              </a:spcBef>
              <a:buFont typeface="Wingdings" pitchFamily="2" charset="2"/>
              <a:buNone/>
            </a:pPr>
            <a:r>
              <a:rPr lang="en-US" sz="2400" smtClean="0"/>
              <a:t>3. Delivers high quality information to students about their learning;</a:t>
            </a:r>
          </a:p>
          <a:p>
            <a:pPr marL="361950" indent="-361950">
              <a:spcBef>
                <a:spcPct val="0"/>
              </a:spcBef>
              <a:buFont typeface="Wingdings" pitchFamily="2" charset="2"/>
              <a:buNone/>
            </a:pPr>
            <a:r>
              <a:rPr lang="en-US" sz="2400" smtClean="0"/>
              <a:t>4. Encourages teacher and peer dialogue around learning;</a:t>
            </a:r>
          </a:p>
          <a:p>
            <a:pPr marL="361950" indent="-361950">
              <a:spcBef>
                <a:spcPct val="0"/>
              </a:spcBef>
              <a:buFont typeface="Wingdings" pitchFamily="2" charset="2"/>
              <a:buNone/>
            </a:pPr>
            <a:r>
              <a:rPr lang="en-US" sz="2400" smtClean="0"/>
              <a:t>5. Encourages positive motivational beliefs and self-esteem;</a:t>
            </a:r>
          </a:p>
          <a:p>
            <a:pPr marL="361950" indent="-361950">
              <a:spcBef>
                <a:spcPct val="0"/>
              </a:spcBef>
              <a:buFont typeface="Wingdings" pitchFamily="2" charset="2"/>
              <a:buNone/>
            </a:pPr>
            <a:r>
              <a:rPr lang="en-US" sz="2400" smtClean="0"/>
              <a:t>6. Provides opportunities to close the gap between current and desired performance;</a:t>
            </a:r>
          </a:p>
          <a:p>
            <a:pPr marL="361950" indent="-361950">
              <a:spcBef>
                <a:spcPct val="0"/>
              </a:spcBef>
              <a:buFont typeface="Wingdings" pitchFamily="2" charset="2"/>
              <a:buNone/>
            </a:pPr>
            <a:r>
              <a:rPr lang="en-US" sz="2400" smtClean="0"/>
              <a:t>7. Provides information to teachers that can be used to help shape the teaching.</a:t>
            </a:r>
            <a:endParaRPr lang="en-GB" sz="2400" smtClean="0"/>
          </a:p>
          <a:p>
            <a:pPr marL="361950" indent="-361950">
              <a:lnSpc>
                <a:spcPct val="80000"/>
              </a:lnSpc>
            </a:pPr>
            <a:endParaRPr lang="en-US" sz="190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Sadler, the most cited author on formative assessment argues:</a:t>
            </a:r>
            <a:endParaRPr lang="en-GB" sz="3200" dirty="0"/>
          </a:p>
        </p:txBody>
      </p:sp>
      <p:sp>
        <p:nvSpPr>
          <p:cNvPr id="3" name="Content Placeholder 2"/>
          <p:cNvSpPr>
            <a:spLocks noGrp="1"/>
          </p:cNvSpPr>
          <p:nvPr>
            <p:ph idx="1"/>
          </p:nvPr>
        </p:nvSpPr>
        <p:spPr/>
        <p:txBody>
          <a:bodyPr/>
          <a:lstStyle/>
          <a:p>
            <a:pPr marL="0">
              <a:lnSpc>
                <a:spcPct val="100000"/>
              </a:lnSpc>
              <a:spcBef>
                <a:spcPts val="0"/>
              </a:spcBef>
              <a:buNone/>
            </a:pPr>
            <a:r>
              <a:rPr lang="en-GB" sz="2600" dirty="0" smtClean="0"/>
              <a:t>“Students need to be exposed to, and gain experience in making judgements about, </a:t>
            </a:r>
            <a:r>
              <a:rPr lang="en-GB" sz="2600" dirty="0" smtClean="0">
                <a:solidFill>
                  <a:srgbClr val="7030A0"/>
                </a:solidFill>
              </a:rPr>
              <a:t>a variety of works of different quality</a:t>
            </a:r>
            <a:r>
              <a:rPr lang="en-GB" sz="2600" dirty="0" smtClean="0"/>
              <a:t>... They need planned rather than random exposure to exemplars, and experience in </a:t>
            </a:r>
            <a:r>
              <a:rPr lang="en-GB" sz="2600" dirty="0" smtClean="0">
                <a:solidFill>
                  <a:srgbClr val="7030A0"/>
                </a:solidFill>
              </a:rPr>
              <a:t>making judgements </a:t>
            </a:r>
            <a:r>
              <a:rPr lang="en-GB" sz="2600" dirty="0" smtClean="0"/>
              <a:t>about quality. They need to create </a:t>
            </a:r>
            <a:r>
              <a:rPr lang="en-GB" sz="2600" dirty="0" smtClean="0">
                <a:solidFill>
                  <a:srgbClr val="7030A0"/>
                </a:solidFill>
              </a:rPr>
              <a:t>verbalised</a:t>
            </a:r>
            <a:r>
              <a:rPr lang="en-GB" sz="2600" dirty="0" smtClean="0"/>
              <a:t> rationales and accounts of how various works could have been done better. Finally, they need to engage in evaluative </a:t>
            </a:r>
            <a:r>
              <a:rPr lang="en-GB" sz="2600" dirty="0" smtClean="0">
                <a:solidFill>
                  <a:srgbClr val="7030A0"/>
                </a:solidFill>
              </a:rPr>
              <a:t>conversations</a:t>
            </a:r>
            <a:r>
              <a:rPr lang="en-GB" sz="2600" dirty="0" smtClean="0"/>
              <a:t> with teachers and other students.” </a:t>
            </a:r>
          </a:p>
          <a:p>
            <a:pPr marL="0">
              <a:lnSpc>
                <a:spcPct val="100000"/>
              </a:lnSpc>
              <a:spcBef>
                <a:spcPts val="0"/>
              </a:spcBef>
              <a:buNone/>
            </a:pPr>
            <a:endParaRPr lang="en-GB" sz="2600"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Sadler continues…</a:t>
            </a:r>
            <a:endParaRPr lang="en-GB" sz="3200" dirty="0"/>
          </a:p>
        </p:txBody>
      </p:sp>
      <p:sp>
        <p:nvSpPr>
          <p:cNvPr id="3" name="Content Placeholder 2"/>
          <p:cNvSpPr>
            <a:spLocks noGrp="1"/>
          </p:cNvSpPr>
          <p:nvPr>
            <p:ph idx="1"/>
          </p:nvPr>
        </p:nvSpPr>
        <p:spPr/>
        <p:txBody>
          <a:bodyPr/>
          <a:lstStyle/>
          <a:p>
            <a:pPr>
              <a:buNone/>
            </a:pPr>
            <a:r>
              <a:rPr lang="en-GB" sz="2600" dirty="0" smtClean="0"/>
              <a:t>Together, these three provide the means by which students can develop a </a:t>
            </a:r>
            <a:r>
              <a:rPr lang="en-GB" sz="2600" dirty="0" smtClean="0">
                <a:solidFill>
                  <a:srgbClr val="7030A0"/>
                </a:solidFill>
              </a:rPr>
              <a:t>concept of quality </a:t>
            </a:r>
            <a:r>
              <a:rPr lang="en-GB" sz="2600" dirty="0" smtClean="0"/>
              <a:t>that is similar in essence to that which the teacher possesses, and in particular to understand what makes for high quality. Although providing these experiences for students may appear to add more layers to the task of teaching, it is possible to organise this approach to </a:t>
            </a:r>
            <a:r>
              <a:rPr lang="en-GB" sz="2600" dirty="0" smtClean="0">
                <a:solidFill>
                  <a:srgbClr val="7030A0"/>
                </a:solidFill>
              </a:rPr>
              <a:t>peer assessment </a:t>
            </a:r>
            <a:r>
              <a:rPr lang="en-GB" sz="2600" dirty="0" smtClean="0"/>
              <a:t>so that it becomes a powerful strategy for higher education teaching.</a:t>
            </a:r>
          </a:p>
          <a:p>
            <a:pPr>
              <a:buNone/>
            </a:pPr>
            <a:r>
              <a:rPr lang="en-GB" sz="2000" dirty="0" smtClean="0"/>
              <a:t>Sadler, D. Royce (2010)</a:t>
            </a:r>
            <a:endParaRPr lang="en-GB" sz="20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en-GB" sz="3600" dirty="0" smtClean="0"/>
              <a:t>Students benefit if we can make feedback timely</a:t>
            </a:r>
          </a:p>
        </p:txBody>
      </p:sp>
      <p:sp>
        <p:nvSpPr>
          <p:cNvPr id="44035" name="Rectangle 3"/>
          <p:cNvSpPr>
            <a:spLocks noGrp="1" noChangeArrowheads="1"/>
          </p:cNvSpPr>
          <p:nvPr>
            <p:ph type="body" idx="1"/>
          </p:nvPr>
        </p:nvSpPr>
        <p:spPr/>
        <p:txBody>
          <a:bodyPr/>
          <a:lstStyle/>
          <a:p>
            <a:pPr eaLnBrk="1" hangingPunct="1"/>
            <a:r>
              <a:rPr lang="en-GB" sz="2800" dirty="0" smtClean="0"/>
              <a:t>Aim to get feedback on work back to students very quickly, while they still care and while there is till time for them to do something with it. </a:t>
            </a:r>
          </a:p>
          <a:p>
            <a:pPr eaLnBrk="1" hangingPunct="1"/>
            <a:r>
              <a:rPr lang="en-GB" sz="2800" dirty="0" smtClean="0"/>
              <a:t>The longer students have to wait to get work back, especially if they have moved into another semester by the time they receive their returned scripts, the less likely it is that they will do something constructive with lecturer’s hard-written comments.</a:t>
            </a:r>
          </a:p>
          <a:p>
            <a:pPr eaLnBrk="1" hangingPunct="1"/>
            <a:endParaRPr lang="en-GB" dirty="0"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pPr eaLnBrk="0" hangingPunct="0"/>
            <a:r>
              <a:rPr lang="en-GB" sz="3600" dirty="0" smtClean="0"/>
              <a:t>Assessment and confidence</a:t>
            </a:r>
          </a:p>
        </p:txBody>
      </p:sp>
      <p:sp>
        <p:nvSpPr>
          <p:cNvPr id="41987" name="Rectangle 3"/>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pPr eaLnBrk="0" hangingPunct="0"/>
            <a:r>
              <a:rPr lang="en-GB" sz="2600" dirty="0" smtClean="0"/>
              <a:t>Crudely, student achievement is linked to students own beliefs about their abilities, whether these are fixed or malleable;</a:t>
            </a:r>
          </a:p>
          <a:p>
            <a:pPr eaLnBrk="0" hangingPunct="0"/>
            <a:r>
              <a:rPr lang="en-GB" sz="2600" dirty="0" smtClean="0"/>
              <a:t>Students who subscribe to an entity (fixed) theory of intelligence need ‘a diet of easy successes’ (Dweck, 2000:15) to confirm their ability and are fearful of learning goals as this involves an element of risk and personal failure. Assessment for these students is an all-encompassing activity that defines them as people. If they fail at the task, they are failures. </a:t>
            </a:r>
          </a:p>
          <a:p>
            <a:pPr eaLnBrk="0" hangingPunct="0"/>
            <a:endParaRPr lang="en-GB" sz="2600" dirty="0" smtClean="0"/>
          </a:p>
          <a:p>
            <a:pPr eaLnBrk="0" hangingPunct="0"/>
            <a:endParaRPr lang="en-GB" sz="2600" dirty="0" smtClean="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Rectangle 2"/>
          <p:cNvSpPr>
            <a:spLocks noGrp="1"/>
          </p:cNvSpPr>
          <p:nvPr>
            <p:ph type="title"/>
          </p:nvPr>
        </p:nvSpPr>
        <p:spPr>
          <a:xfrm>
            <a:off x="457200" y="249238"/>
            <a:ext cx="8435280" cy="1451570"/>
          </a:xfrm>
          <a:noFill/>
          <a:ln>
            <a:noFill/>
          </a:ln>
        </p:spPr>
        <p:txBody>
          <a:bodyPr vert="horz" wrap="square" lIns="91440" tIns="45720" rIns="91440" bIns="45720" numCol="1" anchor="b" anchorCtr="0" compatLnSpc="1">
            <a:prstTxWarp prst="textNoShape">
              <a:avLst/>
            </a:prstTxWarp>
          </a:bodyPr>
          <a:lstStyle/>
          <a:p>
            <a:pPr eaLnBrk="0" hangingPunct="0"/>
            <a:r>
              <a:rPr lang="en-GB" sz="3500" dirty="0" smtClean="0"/>
              <a:t>Students who believe that intelligence is malleable may be more robust</a:t>
            </a:r>
          </a:p>
        </p:txBody>
      </p:sp>
      <p:sp>
        <p:nvSpPr>
          <p:cNvPr id="43011" name="Rectangle 3"/>
          <p:cNvSpPr>
            <a:spLocks noGrp="1"/>
          </p:cNvSpPr>
          <p:nvPr>
            <p:ph idx="1"/>
          </p:nvPr>
        </p:nvSpPr>
        <p:spPr>
          <a:xfrm>
            <a:off x="468313" y="1844823"/>
            <a:ext cx="8229600" cy="4484539"/>
          </a:xfrm>
          <a:noFill/>
          <a:ln>
            <a:noFill/>
          </a:ln>
        </p:spPr>
        <p:txBody>
          <a:bodyPr vert="horz" wrap="square" lIns="91440" tIns="45720" rIns="91440" bIns="45720" numCol="1" anchor="t" anchorCtr="0" compatLnSpc="1">
            <a:prstTxWarp prst="textNoShape">
              <a:avLst/>
            </a:prstTxWarp>
          </a:bodyPr>
          <a:lstStyle/>
          <a:p>
            <a:pPr eaLnBrk="0" hangingPunct="0">
              <a:buNone/>
            </a:pPr>
            <a:r>
              <a:rPr lang="en-GB" sz="2600" dirty="0" smtClean="0"/>
              <a:t>Students who believe that intelligence is incremental have little or no fear of failure. A typical response from such a student is ‘The harder it gets, the harder I need to try’. These students do not see failure as an indictment of themselves and [can] separate their self-image from their academic achievement. When faced with a challenge, these students are more likely to continue in the face of adversity because they have nothing to prove. (after Clegg in Peelo and Wareham, 2002).</a:t>
            </a:r>
          </a:p>
          <a:p>
            <a:pPr eaLnBrk="0" hangingPunct="0"/>
            <a:endParaRPr lang="en-GB" sz="2600" dirty="0" smtClean="0"/>
          </a:p>
          <a:p>
            <a:pPr eaLnBrk="0" hangingPunct="0"/>
            <a:endParaRPr lang="en-GB" sz="26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My predictions for the future</a:t>
            </a:r>
          </a:p>
        </p:txBody>
      </p:sp>
      <p:sp>
        <p:nvSpPr>
          <p:cNvPr id="4099" name="Rectangle 3"/>
          <p:cNvSpPr>
            <a:spLocks noGrp="1" noChangeArrowheads="1"/>
          </p:cNvSpPr>
          <p:nvPr>
            <p:ph type="body" idx="1"/>
          </p:nvPr>
        </p:nvSpPr>
        <p:spPr/>
        <p:txBody>
          <a:bodyPr/>
          <a:lstStyle/>
          <a:p>
            <a:pPr marL="0" indent="0">
              <a:buFont typeface="Wingdings" pitchFamily="2" charset="2"/>
              <a:buNone/>
              <a:defRPr/>
            </a:pPr>
            <a:r>
              <a:rPr lang="en-GB" dirty="0" smtClean="0"/>
              <a:t>The move away from</a:t>
            </a:r>
            <a:r>
              <a:rPr lang="en-GB" dirty="0" smtClean="0">
                <a:solidFill>
                  <a:schemeClr val="tx2">
                    <a:lumMod val="60000"/>
                    <a:lumOff val="40000"/>
                  </a:schemeClr>
                </a:solidFill>
              </a:rPr>
              <a:t> </a:t>
            </a:r>
            <a:r>
              <a:rPr lang="en-GB" dirty="0" smtClean="0"/>
              <a:t>educational organisations being the guardians of content, where everything is about delivery, towards having two major functions: </a:t>
            </a:r>
          </a:p>
          <a:p>
            <a:pPr>
              <a:defRPr/>
            </a:pPr>
            <a:r>
              <a:rPr lang="en-GB" dirty="0" smtClean="0"/>
              <a:t>Recognising and accrediting achievement, wherever such learning has taken place;</a:t>
            </a:r>
          </a:p>
          <a:p>
            <a:pPr>
              <a:defRPr/>
            </a:pPr>
            <a:r>
              <a:rPr lang="en-GB" dirty="0" smtClean="0"/>
              <a:t>Supporting student learning and engagement.</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4" descr="exams in afghanistan.jpg"/>
          <p:cNvPicPr>
            <a:picLocks noChangeAspect="1"/>
          </p:cNvPicPr>
          <p:nvPr/>
        </p:nvPicPr>
        <p:blipFill>
          <a:blip r:embed="rId3" cstate="email">
            <a:lum contrast="40000"/>
          </a:blip>
          <a:srcRect/>
          <a:stretch>
            <a:fillRect/>
          </a:stretch>
        </p:blipFill>
        <p:spPr bwMode="auto">
          <a:xfrm>
            <a:off x="-409575" y="-214313"/>
            <a:ext cx="9553575" cy="6800851"/>
          </a:xfrm>
          <a:prstGeom prst="rect">
            <a:avLst/>
          </a:prstGeom>
          <a:noFill/>
          <a:ln w="9525">
            <a:noFill/>
            <a:miter lim="800000"/>
            <a:headEnd/>
            <a:tailEnd/>
          </a:ln>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t>Efficient assessment: we need to:</a:t>
            </a:r>
            <a:endParaRPr lang="en-GB" sz="3600" dirty="0"/>
          </a:p>
        </p:txBody>
      </p:sp>
      <p:sp>
        <p:nvSpPr>
          <p:cNvPr id="3" name="Content Placeholder 2"/>
          <p:cNvSpPr>
            <a:spLocks noGrp="1"/>
          </p:cNvSpPr>
          <p:nvPr>
            <p:ph idx="1"/>
          </p:nvPr>
        </p:nvSpPr>
        <p:spPr/>
        <p:txBody>
          <a:bodyPr/>
          <a:lstStyle/>
          <a:p>
            <a:r>
              <a:rPr lang="en-GB" dirty="0" smtClean="0"/>
              <a:t>Stop marking, start assessing! </a:t>
            </a:r>
          </a:p>
          <a:p>
            <a:r>
              <a:rPr lang="en-GB" dirty="0" smtClean="0"/>
              <a:t>Explore ways to maximise student ‘time on task’ (Gibbs) and minimise staff drudgery;</a:t>
            </a:r>
          </a:p>
          <a:p>
            <a:r>
              <a:rPr lang="en-GB" dirty="0" smtClean="0"/>
              <a:t>Remember that feedback is crucial to student learning but the most time-consuming aspect of assessment: we need to explore ways of giving feedback effectively and efficiently;</a:t>
            </a:r>
          </a:p>
          <a:p>
            <a:r>
              <a:rPr lang="en-GB" dirty="0" smtClean="0"/>
              <a:t>Note that Computer-supported assessment can include use of audio feedback via digital sound files, video commentaries and other means of using course Virtual Learning Environments.</a:t>
            </a:r>
            <a:endParaRPr lang="en-GB"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04800" y="609600"/>
            <a:ext cx="8534400" cy="1143000"/>
          </a:xfrm>
          <a:noFill/>
        </p:spPr>
        <p:txBody>
          <a:bodyPr/>
          <a:lstStyle/>
          <a:p>
            <a:pPr eaLnBrk="1" hangingPunct="1"/>
            <a:r>
              <a:rPr lang="en-GB" sz="3600" dirty="0" smtClean="0"/>
              <a:t>To give feedback more effectively </a:t>
            </a:r>
            <a:br>
              <a:rPr lang="en-GB" sz="3600" dirty="0" smtClean="0"/>
            </a:br>
            <a:r>
              <a:rPr lang="en-GB" sz="3600" dirty="0" smtClean="0"/>
              <a:t>&amp; efficiently, we can:</a:t>
            </a:r>
          </a:p>
        </p:txBody>
      </p:sp>
      <p:sp>
        <p:nvSpPr>
          <p:cNvPr id="18435" name="Rectangle 3"/>
          <p:cNvSpPr>
            <a:spLocks noGrp="1" noChangeArrowheads="1"/>
          </p:cNvSpPr>
          <p:nvPr>
            <p:ph type="body" idx="1"/>
          </p:nvPr>
        </p:nvSpPr>
        <p:spPr>
          <a:xfrm>
            <a:off x="381000" y="1981200"/>
            <a:ext cx="8382000" cy="4114800"/>
          </a:xfrm>
        </p:spPr>
        <p:txBody>
          <a:bodyPr/>
          <a:lstStyle/>
          <a:p>
            <a:pPr eaLnBrk="1" hangingPunct="1"/>
            <a:r>
              <a:rPr lang="en-GB" smtClean="0"/>
              <a:t>Use model answers;</a:t>
            </a:r>
          </a:p>
          <a:p>
            <a:pPr eaLnBrk="1" hangingPunct="1"/>
            <a:r>
              <a:rPr lang="en-GB" smtClean="0"/>
              <a:t>Use assignment return sheets;</a:t>
            </a:r>
          </a:p>
          <a:p>
            <a:pPr eaLnBrk="1" hangingPunct="1"/>
            <a:r>
              <a:rPr lang="en-GB" smtClean="0"/>
              <a:t>Write an assignment report;</a:t>
            </a:r>
          </a:p>
          <a:p>
            <a:pPr eaLnBrk="1" hangingPunct="1"/>
            <a:r>
              <a:rPr lang="en-GB" smtClean="0"/>
              <a:t>Feedback to groups of students;</a:t>
            </a:r>
          </a:p>
          <a:p>
            <a:pPr eaLnBrk="1" hangingPunct="1"/>
            <a:r>
              <a:rPr lang="en-GB" smtClean="0"/>
              <a:t>Use statement banks;</a:t>
            </a:r>
          </a:p>
          <a:p>
            <a:pPr eaLnBrk="1" hangingPunct="1"/>
            <a:r>
              <a:rPr lang="en-GB" smtClean="0"/>
              <a:t>Use computer-assisted assessment;</a:t>
            </a:r>
          </a:p>
          <a:p>
            <a:pPr eaLnBrk="1" hangingPunct="1"/>
            <a:r>
              <a:rPr lang="en-GB" smtClean="0"/>
              <a:t>Involve students in their own assessment.</a:t>
            </a:r>
          </a:p>
          <a:p>
            <a:pPr eaLnBrk="1" hangingPunct="1"/>
            <a:endParaRPr lang="en-GB" smtClean="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57158" y="1124747"/>
          <a:ext cx="8262974" cy="5480161"/>
        </p:xfrm>
        <a:graphic>
          <a:graphicData uri="http://schemas.openxmlformats.org/drawingml/2006/table">
            <a:tbl>
              <a:tblPr/>
              <a:tblGrid>
                <a:gridCol w="571504"/>
                <a:gridCol w="1785950"/>
                <a:gridCol w="846710"/>
                <a:gridCol w="3518936"/>
                <a:gridCol w="1539874"/>
              </a:tblGrid>
              <a:tr h="840411">
                <a:tc>
                  <a:txBody>
                    <a:bodyPr/>
                    <a:lstStyle/>
                    <a:p>
                      <a:pPr algn="ctr">
                        <a:lnSpc>
                          <a:spcPct val="115000"/>
                        </a:lnSpc>
                        <a:spcAft>
                          <a:spcPts val="0"/>
                        </a:spcAft>
                      </a:pPr>
                      <a:r>
                        <a:rPr lang="en-GB" sz="1400" b="1" dirty="0">
                          <a:latin typeface="+mn-lt"/>
                          <a:ea typeface="Calibri"/>
                          <a:cs typeface="Times New Roman"/>
                        </a:rPr>
                        <a:t>Criterion no</a:t>
                      </a: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Criterion</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Mark</a:t>
                      </a:r>
                    </a:p>
                    <a:p>
                      <a:pPr algn="ctr">
                        <a:lnSpc>
                          <a:spcPct val="115000"/>
                        </a:lnSpc>
                        <a:spcAft>
                          <a:spcPts val="0"/>
                        </a:spcAft>
                      </a:pPr>
                      <a:r>
                        <a:rPr lang="en-GB" sz="1400" b="1" dirty="0" smtClean="0">
                          <a:latin typeface="+mn-lt"/>
                          <a:ea typeface="Calibri"/>
                          <a:cs typeface="Times New Roman"/>
                        </a:rPr>
                        <a:t> (0-5</a:t>
                      </a:r>
                      <a:r>
                        <a:rPr lang="en-GB" sz="1400" b="1" baseline="0" dirty="0" smtClean="0">
                          <a:latin typeface="+mn-lt"/>
                          <a:ea typeface="Calibri"/>
                          <a:cs typeface="Times New Roman"/>
                        </a:rPr>
                        <a:t> marks)</a:t>
                      </a:r>
                      <a:endParaRPr lang="en-GB" sz="1400" b="1" dirty="0">
                        <a:latin typeface="+mn-lt"/>
                        <a:ea typeface="Calibri"/>
                        <a:cs typeface="Times New Roman"/>
                      </a:endParaRP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Tutor</a:t>
                      </a:r>
                      <a:r>
                        <a:rPr lang="en-GB" sz="1400" b="1" baseline="0" dirty="0" smtClean="0">
                          <a:latin typeface="+mn-lt"/>
                          <a:ea typeface="Calibri"/>
                          <a:cs typeface="Times New Roman"/>
                        </a:rPr>
                        <a:t> c</a:t>
                      </a:r>
                      <a:r>
                        <a:rPr lang="en-GB" sz="1400" b="1" dirty="0" smtClean="0">
                          <a:latin typeface="+mn-lt"/>
                          <a:ea typeface="Calibri"/>
                          <a:cs typeface="Times New Roman"/>
                        </a:rPr>
                        <a:t>omments and suggestions for further work</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Student response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18488">
                <a:tc>
                  <a:txBody>
                    <a:bodyPr/>
                    <a:lstStyle/>
                    <a:p>
                      <a:pPr algn="ctr">
                        <a:lnSpc>
                          <a:spcPct val="115000"/>
                        </a:lnSpc>
                        <a:spcAft>
                          <a:spcPts val="0"/>
                        </a:spcAft>
                      </a:pPr>
                      <a:r>
                        <a:rPr lang="en-GB" sz="1400" b="1" dirty="0">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a:t>
                      </a:r>
                      <a:r>
                        <a:rPr lang="en-GB" sz="1400" b="1" dirty="0">
                          <a:latin typeface="+mn-lt"/>
                          <a:ea typeface="Calibri"/>
                          <a:cs typeface="Times New Roman"/>
                        </a:rPr>
                        <a:t>to </a:t>
                      </a:r>
                      <a:r>
                        <a:rPr lang="en-GB" sz="1400" b="1" dirty="0" smtClean="0">
                          <a:latin typeface="+mn-lt"/>
                          <a:ea typeface="Calibri"/>
                          <a:cs typeface="Times New Roman"/>
                        </a:rPr>
                        <a:t>present information clearly logically, accurately and fluently</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3</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This work is written reasonably fluently</a:t>
                      </a:r>
                      <a:r>
                        <a:rPr lang="en-GB" sz="1400" b="1" baseline="0" dirty="0" smtClean="0">
                          <a:latin typeface="+mn-lt"/>
                          <a:ea typeface="Calibri"/>
                          <a:cs typeface="Times New Roman"/>
                        </a:rPr>
                        <a:t> but there are some typos that would not slip in if spell checker used properly. Also note you don’t use the definite and indefinite articles (‘a’ and ‘the’ appropriately: please refer to the language guidance 17.3 on the VLE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smtClean="0">
                          <a:latin typeface="Blackadder ITC" pitchFamily="82" charset="0"/>
                          <a:ea typeface="Batang" pitchFamily="18" charset="-127"/>
                          <a:cs typeface="Times New Roman"/>
                        </a:rPr>
                        <a:t>This is something I’ve had problems with over the years but am still working on it</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50369">
                <a:tc>
                  <a:txBody>
                    <a:bodyPr/>
                    <a:lstStyle/>
                    <a:p>
                      <a:pPr algn="ctr">
                        <a:lnSpc>
                          <a:spcPct val="115000"/>
                        </a:lnSpc>
                        <a:spcAft>
                          <a:spcPts val="0"/>
                        </a:spcAft>
                      </a:pPr>
                      <a:r>
                        <a:rPr lang="en-GB" sz="1400" b="1" dirty="0">
                          <a:latin typeface="+mn-lt"/>
                          <a:ea typeface="Calibri"/>
                          <a:cs typeface="Times New Roman"/>
                        </a:rPr>
                        <a:t>2</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a:t>
                      </a:r>
                      <a:r>
                        <a:rPr lang="en-GB" sz="1400" b="1" dirty="0" smtClean="0">
                          <a:latin typeface="+mn-lt"/>
                          <a:ea typeface="Calibri"/>
                          <a:cs typeface="Times New Roman"/>
                        </a:rPr>
                        <a:t>choose</a:t>
                      </a:r>
                      <a:r>
                        <a:rPr lang="en-GB" sz="1400" b="1" baseline="0" dirty="0" smtClean="0">
                          <a:latin typeface="+mn-lt"/>
                          <a:ea typeface="Calibri"/>
                          <a:cs typeface="Times New Roman"/>
                        </a:rPr>
                        <a:t> and use appropriate software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5</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Made excellent choices and used it well to suit the context of the problem being addressed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smtClean="0">
                          <a:latin typeface="Blackadder ITC" pitchFamily="82" charset="0"/>
                          <a:ea typeface="Batang" pitchFamily="18" charset="-127"/>
                          <a:cs typeface="Times New Roman"/>
                        </a:rPr>
                        <a:t>Thank you</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95382">
                <a:tc>
                  <a:txBody>
                    <a:bodyPr/>
                    <a:lstStyle/>
                    <a:p>
                      <a:pPr algn="ctr">
                        <a:lnSpc>
                          <a:spcPct val="115000"/>
                        </a:lnSpc>
                        <a:spcAft>
                          <a:spcPts val="0"/>
                        </a:spcAft>
                      </a:pPr>
                      <a:r>
                        <a:rPr lang="en-GB" sz="1400" b="1" dirty="0" smtClean="0">
                          <a:latin typeface="+mn-lt"/>
                          <a:ea typeface="Calibri"/>
                          <a:cs typeface="Times New Roman"/>
                        </a:rPr>
                        <a:t>3</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Demonstrates ability to use a range of reference materials and cite them appropriately </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smtClean="0">
                          <a:latin typeface="+mn-lt"/>
                          <a:ea typeface="Calibri"/>
                          <a:cs typeface="Times New Roman"/>
                        </a:rPr>
                        <a:t>1</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smtClean="0">
                          <a:latin typeface="+mn-lt"/>
                          <a:ea typeface="Calibri"/>
                          <a:cs typeface="Times New Roman"/>
                        </a:rPr>
                        <a:t>Cited only one reference and did</a:t>
                      </a:r>
                      <a:r>
                        <a:rPr lang="en-GB" sz="1400" b="1" baseline="0" dirty="0" smtClean="0">
                          <a:latin typeface="+mn-lt"/>
                          <a:ea typeface="Calibri"/>
                          <a:cs typeface="Times New Roman"/>
                        </a:rPr>
                        <a:t> so inaccurately</a:t>
                      </a:r>
                    </a:p>
                    <a:p>
                      <a:pPr>
                        <a:lnSpc>
                          <a:spcPct val="115000"/>
                        </a:lnSpc>
                        <a:spcAft>
                          <a:spcPts val="0"/>
                        </a:spcAft>
                      </a:pPr>
                      <a:r>
                        <a:rPr lang="en-GB" sz="1400" b="1" baseline="0" dirty="0" smtClean="0">
                          <a:latin typeface="+mn-lt"/>
                          <a:ea typeface="Calibri"/>
                          <a:cs typeface="Times New Roman"/>
                        </a:rPr>
                        <a:t>Please refer to the ifs referencing guide on the VLE and ensure that you provide all the information required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smtClean="0">
                          <a:latin typeface="Blackadder ITC" pitchFamily="82" charset="0"/>
                          <a:ea typeface="Batang" pitchFamily="18" charset="-127"/>
                          <a:cs typeface="Times New Roman"/>
                        </a:rPr>
                        <a:t>I've checked it out and see where I was going wrong</a:t>
                      </a:r>
                      <a:endParaRPr lang="en-GB" sz="1800" dirty="0">
                        <a:latin typeface="Blackadder ITC" pitchFamily="82" charset="0"/>
                        <a:ea typeface="Batang" pitchFamily="18" charset="-127"/>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6" name="Title 5"/>
          <p:cNvSpPr>
            <a:spLocks noGrp="1"/>
          </p:cNvSpPr>
          <p:nvPr>
            <p:ph type="title"/>
          </p:nvPr>
        </p:nvSpPr>
        <p:spPr>
          <a:xfrm>
            <a:off x="457200" y="249238"/>
            <a:ext cx="7543800" cy="659481"/>
          </a:xfrm>
          <a:noFill/>
          <a:ln>
            <a:noFill/>
          </a:ln>
        </p:spPr>
        <p:txBody>
          <a:bodyPr vert="horz" wrap="square" lIns="91440" tIns="45720" rIns="91440" bIns="45720" numCol="1" anchor="b" anchorCtr="0" compatLnSpc="1">
            <a:prstTxWarp prst="textNoShape">
              <a:avLst/>
            </a:prstTxWarp>
          </a:bodyPr>
          <a:lstStyle/>
          <a:p>
            <a:r>
              <a:rPr lang="en-GB" sz="3200" dirty="0" smtClean="0"/>
              <a:t>Sample assignment return proforma</a:t>
            </a:r>
            <a:endParaRPr lang="en-GB" sz="320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p:spPr>
        <p:txBody>
          <a:bodyPr/>
          <a:lstStyle/>
          <a:p>
            <a:pPr eaLnBrk="1" hangingPunct="1"/>
            <a:r>
              <a:rPr lang="en-GB" sz="3200" dirty="0" smtClean="0"/>
              <a:t>Conclusions</a:t>
            </a:r>
          </a:p>
        </p:txBody>
      </p:sp>
      <p:sp>
        <p:nvSpPr>
          <p:cNvPr id="43011" name="Rectangle 3"/>
          <p:cNvSpPr>
            <a:spLocks noGrp="1" noChangeArrowheads="1"/>
          </p:cNvSpPr>
          <p:nvPr>
            <p:ph type="body" idx="1"/>
          </p:nvPr>
        </p:nvSpPr>
        <p:spPr>
          <a:xfrm>
            <a:off x="457200" y="764704"/>
            <a:ext cx="8458200" cy="5361459"/>
          </a:xfrm>
        </p:spPr>
        <p:txBody>
          <a:bodyPr/>
          <a:lstStyle/>
          <a:p>
            <a:pPr eaLnBrk="1" hangingPunct="1"/>
            <a:r>
              <a:rPr lang="en-US" dirty="0" smtClean="0"/>
              <a:t>Assessment strategies are often under-designed;</a:t>
            </a:r>
          </a:p>
          <a:p>
            <a:pPr eaLnBrk="1" hangingPunct="1"/>
            <a:r>
              <a:rPr lang="en-US" dirty="0" smtClean="0"/>
              <a:t>We need to consider the fitness for purpose of each element of the assessment programme;</a:t>
            </a:r>
          </a:p>
          <a:p>
            <a:pPr eaLnBrk="1" hangingPunct="1"/>
            <a:r>
              <a:rPr lang="en-US" dirty="0" smtClean="0"/>
              <a:t>This will include the assignment questions/tasks themselves, the briefings, the marking criteria, the moderation process and the feedback;</a:t>
            </a:r>
          </a:p>
          <a:p>
            <a:pPr eaLnBrk="1" hangingPunct="1"/>
            <a:r>
              <a:rPr lang="en-US" dirty="0" smtClean="0"/>
              <a:t> We also need to scrutinise how the assignments align with one another, whether we are over or under-assessing, whether we are creating log-jams for students and markers, whether we are assessing authentically, and whether our processes are fair and sensible.</a:t>
            </a:r>
          </a:p>
          <a:p>
            <a:pPr eaLnBrk="1" hangingPunct="1"/>
            <a:r>
              <a:rPr lang="en-US" dirty="0" smtClean="0"/>
              <a:t>If we do this, assessment can contribute to improving student learning.</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www.sally-brown.net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p:spPr>
        <p:txBody>
          <a:bodyPr anchor="ctr"/>
          <a:lstStyle/>
          <a:p>
            <a:pPr eaLnBrk="1" hangingPunct="1"/>
            <a:r>
              <a:rPr lang="en-GB" sz="3200" dirty="0" smtClean="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1800" dirty="0" smtClean="0"/>
              <a:t>Assessment Reform Group (1999) </a:t>
            </a:r>
            <a:r>
              <a:rPr lang="en-GB" sz="1800" i="1" dirty="0" smtClean="0"/>
              <a:t>Assessment for Learning : Beyond the black box, </a:t>
            </a:r>
            <a:r>
              <a:rPr lang="en-GB" sz="1800" dirty="0" smtClean="0"/>
              <a:t>Cambridge UK, University of Cambridge School of Education.</a:t>
            </a:r>
            <a:r>
              <a:rPr lang="en-GB" sz="1800" dirty="0" smtClean="0">
                <a:cs typeface="Times New Roman" pitchFamily="18" charset="0"/>
              </a:rPr>
              <a:t> </a:t>
            </a:r>
          </a:p>
          <a:p>
            <a:pPr marL="609600" indent="-609600" eaLnBrk="1" hangingPunct="1">
              <a:buFont typeface="Wingdings" pitchFamily="2" charset="2"/>
              <a:buNone/>
              <a:defRPr/>
            </a:pPr>
            <a:r>
              <a:rPr lang="en-GB" sz="1800" dirty="0" smtClean="0">
                <a:cs typeface="Times New Roman" pitchFamily="18" charset="0"/>
              </a:rPr>
              <a:t>Biggs, J. and Tang, C. (2007) </a:t>
            </a:r>
            <a:r>
              <a:rPr lang="en-GB" sz="1800" i="1" dirty="0" smtClean="0">
                <a:cs typeface="Times New Roman" pitchFamily="18" charset="0"/>
              </a:rPr>
              <a:t>Teaching for Quality Learning at University, </a:t>
            </a:r>
            <a:r>
              <a:rPr lang="en-GB" sz="1800" dirty="0" smtClean="0">
                <a:cs typeface="Times New Roman" pitchFamily="18" charset="0"/>
              </a:rPr>
              <a:t>Maidenhead: Open University Press.</a:t>
            </a:r>
          </a:p>
          <a:p>
            <a:pPr marL="609600" indent="-609600" eaLnBrk="1" hangingPunct="1">
              <a:buFont typeface="Wingdings" pitchFamily="2" charset="2"/>
              <a:buNone/>
              <a:defRPr/>
            </a:pPr>
            <a:r>
              <a:rPr lang="en-GB" sz="1800" dirty="0" smtClean="0">
                <a:cs typeface="Times New Roman" pitchFamily="18" charset="0"/>
              </a:rPr>
              <a:t>Bloxham, S. and Boyd, P. (2007) </a:t>
            </a:r>
            <a:r>
              <a:rPr lang="en-GB" sz="1800" i="1" dirty="0" smtClean="0">
                <a:cs typeface="Times New Roman" pitchFamily="18" charset="0"/>
              </a:rPr>
              <a:t>Developing effective assessment in higher education: a practical guide</a:t>
            </a:r>
            <a:r>
              <a:rPr lang="en-GB" sz="1800" dirty="0" smtClean="0">
                <a:cs typeface="Times New Roman" pitchFamily="18" charset="0"/>
              </a:rPr>
              <a:t>, Maidenhead, Open University Press.</a:t>
            </a:r>
          </a:p>
          <a:p>
            <a:pPr marL="609600" indent="-609600" eaLnBrk="1" hangingPunct="1">
              <a:buFont typeface="Wingdings" pitchFamily="2" charset="2"/>
              <a:buNone/>
              <a:defRPr/>
            </a:pPr>
            <a:r>
              <a:rPr lang="en-GB" sz="1800" dirty="0" smtClean="0">
                <a:cs typeface="Times New Roman" pitchFamily="18" charset="0"/>
              </a:rPr>
              <a:t>Brown, S. Rust, C. &amp; Gibbs, G. (1994) </a:t>
            </a:r>
            <a:r>
              <a:rPr lang="en-GB" sz="1800" i="1" dirty="0" smtClean="0">
                <a:cs typeface="Times New Roman" pitchFamily="18" charset="0"/>
              </a:rPr>
              <a:t>Strategies for Diversifying Assessment,</a:t>
            </a:r>
            <a:r>
              <a:rPr lang="en-GB" sz="1800" dirty="0" smtClean="0">
                <a:cs typeface="Times New Roman" pitchFamily="18" charset="0"/>
              </a:rPr>
              <a:t> Oxford: Oxford Centre for Staff Development. </a:t>
            </a:r>
          </a:p>
          <a:p>
            <a:pPr marL="609600" indent="-609600" eaLnBrk="1" hangingPunct="1">
              <a:buFont typeface="Wingdings" pitchFamily="2" charset="2"/>
              <a:buNone/>
              <a:defRPr/>
            </a:pPr>
            <a:r>
              <a:rPr lang="en-GB" sz="1800" dirty="0" smtClean="0"/>
              <a:t>Boud, D. (1995) </a:t>
            </a:r>
            <a:r>
              <a:rPr lang="en-GB" sz="1800" i="1" dirty="0" smtClean="0"/>
              <a:t>Enhancing learning through self-assessment,</a:t>
            </a:r>
            <a:r>
              <a:rPr lang="en-GB" sz="1800" dirty="0" smtClean="0"/>
              <a:t> London: Routledge.</a:t>
            </a:r>
          </a:p>
          <a:p>
            <a:pPr marL="609600" indent="-609600" eaLnBrk="1" hangingPunct="1">
              <a:buFont typeface="Wingdings" pitchFamily="2" charset="2"/>
              <a:buNone/>
              <a:defRPr/>
            </a:pPr>
            <a:r>
              <a:rPr lang="en-GB" sz="1800" dirty="0" smtClean="0"/>
              <a:t>Brown, S. and </a:t>
            </a:r>
            <a:r>
              <a:rPr lang="en-GB" sz="1800" dirty="0" err="1" smtClean="0"/>
              <a:t>Glasner</a:t>
            </a:r>
            <a:r>
              <a:rPr lang="en-GB" sz="1800" dirty="0" smtClean="0"/>
              <a:t>, A. (eds.) (1999) </a:t>
            </a:r>
            <a:r>
              <a:rPr lang="en-GB" sz="1800" i="1" dirty="0" smtClean="0"/>
              <a:t>Assessment Matters in Higher Education, Choosing and Using Diverse Approaches</a:t>
            </a:r>
            <a:r>
              <a:rPr lang="en-GB" sz="1800" dirty="0" smtClean="0"/>
              <a:t>, Maidenhead: Open University Press.</a:t>
            </a:r>
          </a:p>
          <a:p>
            <a:pPr marL="609600" indent="-609600" eaLnBrk="1" hangingPunct="1">
              <a:buFont typeface="Wingdings" pitchFamily="2" charset="2"/>
              <a:buNone/>
              <a:defRPr/>
            </a:pPr>
            <a:r>
              <a:rPr lang="en-GB" sz="1800" dirty="0" smtClean="0"/>
              <a:t>Brown, S. and Knight, P. (1994) </a:t>
            </a:r>
            <a:r>
              <a:rPr lang="en-GB" sz="1800" i="1" dirty="0" smtClean="0"/>
              <a:t>Assessing Learners in Higher Education</a:t>
            </a:r>
            <a:r>
              <a:rPr lang="en-GB" sz="1800" dirty="0" smtClean="0"/>
              <a:t>, London: Kogan Page.</a:t>
            </a:r>
            <a:endParaRPr lang="en-US" sz="1800" dirty="0" smtClean="0"/>
          </a:p>
          <a:p>
            <a:pPr marL="609600" indent="-609600" eaLnBrk="1" hangingPunct="1">
              <a:buNone/>
              <a:defRPr/>
            </a:pPr>
            <a:r>
              <a:rPr lang="en-US" sz="1800" dirty="0" smtClean="0"/>
              <a:t>Brown, S. and Race, P. (2012) </a:t>
            </a:r>
            <a:r>
              <a:rPr lang="en-GB" sz="1800" i="1" dirty="0" smtClean="0"/>
              <a:t>Using effective assessment to promote learning </a:t>
            </a:r>
            <a:r>
              <a:rPr lang="en-GB" sz="1800" dirty="0" smtClean="0"/>
              <a:t>in Hunt, L. and Chambers, D. (2012) </a:t>
            </a:r>
            <a:r>
              <a:rPr lang="en-GB" sz="1800" i="1" dirty="0" smtClean="0"/>
              <a:t>University Teaching in Focus, Victoria, Australia, Acer Press. P74-91</a:t>
            </a:r>
            <a:endParaRPr lang="en-GB" sz="1800" dirty="0" smtClean="0"/>
          </a:p>
          <a:p>
            <a:pPr marL="609600" indent="-609600" eaLnBrk="1" hangingPunct="1">
              <a:defRPr/>
            </a:pPr>
            <a:endParaRPr lang="en-GB" sz="1800" dirty="0" smtClean="0"/>
          </a:p>
          <a:p>
            <a:pPr eaLnBrk="1" hangingPunct="1">
              <a:lnSpc>
                <a:spcPct val="90000"/>
              </a:lnSpc>
              <a:buNone/>
              <a:defRPr/>
            </a:pPr>
            <a:endParaRPr lang="en-GB" sz="1800" dirty="0" smtClean="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p:spPr>
        <p:txBody>
          <a:bodyPr/>
          <a:lstStyle/>
          <a:p>
            <a:pPr eaLnBrk="1" hangingPunct="1"/>
            <a:r>
              <a:rPr lang="en-GB" sz="3200" dirty="0" smtClean="0"/>
              <a:t>Useful references 2</a:t>
            </a:r>
          </a:p>
        </p:txBody>
      </p:sp>
      <p:sp>
        <p:nvSpPr>
          <p:cNvPr id="208899" name="Rectangle 3"/>
          <p:cNvSpPr>
            <a:spLocks noGrp="1" noChangeArrowheads="1"/>
          </p:cNvSpPr>
          <p:nvPr>
            <p:ph type="body" idx="1"/>
          </p:nvPr>
        </p:nvSpPr>
        <p:spPr>
          <a:xfrm>
            <a:off x="250825" y="981075"/>
            <a:ext cx="8424863" cy="5221288"/>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1800" dirty="0" smtClean="0"/>
              <a:t>Carless, D., </a:t>
            </a:r>
            <a:r>
              <a:rPr lang="en-US" sz="1800" dirty="0" err="1" smtClean="0"/>
              <a:t>Joughin</a:t>
            </a:r>
            <a:r>
              <a:rPr lang="en-US" sz="1800" dirty="0" smtClean="0"/>
              <a:t>, G., </a:t>
            </a:r>
            <a:r>
              <a:rPr lang="en-US" sz="1800" dirty="0" err="1" smtClean="0"/>
              <a:t>Ngar</a:t>
            </a:r>
            <a:r>
              <a:rPr lang="en-US" sz="1800" dirty="0" smtClean="0"/>
              <a:t>-Fun Liu </a:t>
            </a:r>
            <a:r>
              <a:rPr lang="en-US" sz="1800" i="1" dirty="0" smtClean="0"/>
              <a:t>et al</a:t>
            </a:r>
            <a:r>
              <a:rPr lang="en-US" sz="1800" dirty="0" smtClean="0"/>
              <a:t> (2006) </a:t>
            </a:r>
            <a:r>
              <a:rPr lang="en-US" sz="1800" i="1" dirty="0" smtClean="0"/>
              <a:t>How Assessment supports learning: Learning orientated assessment in action </a:t>
            </a:r>
            <a:r>
              <a:rPr lang="en-US" sz="1800" dirty="0" smtClean="0"/>
              <a:t>Hong Kong: Hong Kong University Press.</a:t>
            </a:r>
          </a:p>
          <a:p>
            <a:pPr eaLnBrk="1" hangingPunct="1">
              <a:buFont typeface="Wingdings" pitchFamily="2" charset="2"/>
              <a:buNone/>
              <a:defRPr/>
            </a:pPr>
            <a:r>
              <a:rPr lang="en-GB" sz="1800" dirty="0" smtClean="0"/>
              <a:t>Carroll, J. and Ryan, J. (2005) </a:t>
            </a:r>
            <a:r>
              <a:rPr lang="en-GB" sz="1800" i="1" dirty="0" smtClean="0"/>
              <a:t>Teaching International students: improving learning for all. </a:t>
            </a:r>
            <a:r>
              <a:rPr lang="en-GB" sz="1800" dirty="0" smtClean="0"/>
              <a:t>London: Routledge SEDA series.</a:t>
            </a:r>
          </a:p>
          <a:p>
            <a:pPr eaLnBrk="1" hangingPunct="1">
              <a:buNone/>
              <a:defRPr/>
            </a:pPr>
            <a:r>
              <a:rPr lang="en-GB" sz="1800" dirty="0" err="1" smtClean="0"/>
              <a:t>Crosling</a:t>
            </a:r>
            <a:r>
              <a:rPr lang="en-GB" sz="1800" dirty="0" smtClean="0"/>
              <a:t>, G., Thomas, L. and </a:t>
            </a:r>
            <a:r>
              <a:rPr lang="en-GB" sz="1800" dirty="0" err="1" smtClean="0"/>
              <a:t>Heagney</a:t>
            </a:r>
            <a:r>
              <a:rPr lang="en-GB" sz="1800" dirty="0" smtClean="0"/>
              <a:t>, M. (2008) </a:t>
            </a:r>
            <a:r>
              <a:rPr lang="en-GB" sz="1800" i="1" dirty="0" smtClean="0"/>
              <a:t>Improving student retention in Higher Education,</a:t>
            </a:r>
            <a:r>
              <a:rPr lang="en-GB" sz="1800" dirty="0" smtClean="0"/>
              <a:t> London and New York: Routledge </a:t>
            </a:r>
          </a:p>
          <a:p>
            <a:pPr marL="609600" indent="-609600" eaLnBrk="1" hangingPunct="1">
              <a:buFont typeface="Wingdings" pitchFamily="2" charset="2"/>
              <a:buNone/>
              <a:defRPr/>
            </a:pPr>
            <a:r>
              <a:rPr lang="en-GB" sz="1800" dirty="0" smtClean="0"/>
              <a:t>Crooks, T. (1988) </a:t>
            </a:r>
            <a:r>
              <a:rPr lang="en-GB" sz="1800" i="1" dirty="0" smtClean="0"/>
              <a:t>Assessing student performance, </a:t>
            </a:r>
            <a:r>
              <a:rPr lang="en-GB" sz="1800" dirty="0" smtClean="0"/>
              <a:t>HERDSA Green Guide No 8 HERDSA (reprinted 1994).</a:t>
            </a:r>
          </a:p>
          <a:p>
            <a:pPr marL="609600" indent="-609600" eaLnBrk="1" hangingPunct="1">
              <a:buFont typeface="Wingdings" pitchFamily="2" charset="2"/>
              <a:buNone/>
              <a:defRPr/>
            </a:pPr>
            <a:r>
              <a:rPr lang="en-GB" sz="1800" dirty="0" err="1" smtClean="0"/>
              <a:t>Falchikov</a:t>
            </a:r>
            <a:r>
              <a:rPr lang="en-GB" sz="1800" dirty="0" smtClean="0"/>
              <a:t>, N. (2004) </a:t>
            </a:r>
            <a:r>
              <a:rPr lang="en-GB" sz="1800" i="1" dirty="0" smtClean="0"/>
              <a:t>Improving Assessment through Student Involvement: Practical Solutions for Aiding Learning in Higher and Further Education,</a:t>
            </a:r>
            <a:r>
              <a:rPr lang="en-GB" sz="1800" dirty="0" smtClean="0"/>
              <a:t> London: Routledge.</a:t>
            </a:r>
          </a:p>
          <a:p>
            <a:pPr marL="609600" indent="-609600" eaLnBrk="1" hangingPunct="1">
              <a:buFont typeface="Wingdings" pitchFamily="2" charset="2"/>
              <a:buNone/>
              <a:defRPr/>
            </a:pPr>
            <a:r>
              <a:rPr lang="en-GB" sz="1800" dirty="0" smtClean="0"/>
              <a:t>Gibbs, G. (1999) </a:t>
            </a:r>
            <a:r>
              <a:rPr lang="en-GB" sz="1800" i="1" dirty="0" smtClean="0"/>
              <a:t>Using assessment strategically to change the way students learn</a:t>
            </a:r>
            <a:r>
              <a:rPr lang="en-GB" sz="1800" dirty="0" smtClean="0"/>
              <a:t>, in Brown S. &amp; </a:t>
            </a:r>
            <a:r>
              <a:rPr lang="en-GB" sz="1800" dirty="0" err="1" smtClean="0"/>
              <a:t>Glasner</a:t>
            </a:r>
            <a:r>
              <a:rPr lang="en-GB" sz="1800" dirty="0" smtClean="0"/>
              <a:t>, A. (eds.), </a:t>
            </a:r>
            <a:r>
              <a:rPr lang="en-GB" sz="1800" i="1" dirty="0" smtClean="0"/>
              <a:t>Assessment Matters in Higher Education: Choosing and Using Diverse Approaches, </a:t>
            </a:r>
            <a:r>
              <a:rPr lang="en-GB" sz="1800" dirty="0" smtClean="0"/>
              <a:t>Maidenhead: SRHE/Open University Press.</a:t>
            </a:r>
          </a:p>
          <a:p>
            <a:pPr marL="609600" indent="-609600" eaLnBrk="1" hangingPunct="1">
              <a:buFont typeface="Wingdings" pitchFamily="2" charset="2"/>
              <a:buNone/>
              <a:defRPr/>
            </a:pPr>
            <a:r>
              <a:rPr lang="en-GB" sz="1800" dirty="0" smtClean="0"/>
              <a:t>Godfrey, J. (2013) The student phrase book: vocabulary for writing at University, Basingstoke, Palgrave</a:t>
            </a:r>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p:spPr>
        <p:txBody>
          <a:bodyPr/>
          <a:lstStyle/>
          <a:p>
            <a:pPr eaLnBrk="1" hangingPunct="1"/>
            <a:r>
              <a:rPr lang="en-GB" dirty="0" smtClean="0"/>
              <a:t>Useful references 3</a:t>
            </a:r>
          </a:p>
        </p:txBody>
      </p:sp>
      <p:sp>
        <p:nvSpPr>
          <p:cNvPr id="43011" name="Rectangle 3"/>
          <p:cNvSpPr>
            <a:spLocks noGrp="1" noChangeArrowheads="1"/>
          </p:cNvSpPr>
          <p:nvPr>
            <p:ph type="body" idx="1"/>
          </p:nvPr>
        </p:nvSpPr>
        <p:spPr>
          <a:xfrm>
            <a:off x="142844" y="1052737"/>
            <a:ext cx="8750331" cy="5329014"/>
          </a:xfrm>
        </p:spPr>
        <p:txBody>
          <a:bodyPr/>
          <a:lstStyle/>
          <a:p>
            <a:pPr marL="609600" indent="-609600" eaLnBrk="1" hangingPunct="1">
              <a:buNone/>
              <a:defRPr/>
            </a:pPr>
            <a:r>
              <a:rPr lang="en-GB" sz="1800" dirty="0" smtClean="0"/>
              <a:t>Higher Education Academy (2012) </a:t>
            </a:r>
            <a:r>
              <a:rPr lang="en-GB" sz="1800" i="1" dirty="0" smtClean="0"/>
              <a:t>A marked improvement; transforming assessment in higher education</a:t>
            </a:r>
            <a:r>
              <a:rPr lang="en-GB" sz="1800" dirty="0" smtClean="0"/>
              <a:t>, York: HEA.</a:t>
            </a:r>
          </a:p>
          <a:p>
            <a:pPr marL="609600" indent="-609600" eaLnBrk="1" hangingPunct="1">
              <a:buFont typeface="Wingdings" pitchFamily="2" charset="2"/>
              <a:buNone/>
              <a:defRPr/>
            </a:pPr>
            <a:r>
              <a:rPr lang="en-GB" sz="1800" dirty="0" smtClean="0"/>
              <a:t>Knight, P. and </a:t>
            </a:r>
            <a:r>
              <a:rPr lang="en-GB" sz="1800" dirty="0" err="1" smtClean="0"/>
              <a:t>Yorke</a:t>
            </a:r>
            <a:r>
              <a:rPr lang="en-GB" sz="1800" dirty="0" smtClean="0"/>
              <a:t>, M. (2003) </a:t>
            </a:r>
            <a:r>
              <a:rPr lang="en-GB" sz="1800" i="1" dirty="0" smtClean="0"/>
              <a:t>Assessment, learning and employability</a:t>
            </a:r>
            <a:r>
              <a:rPr lang="en-GB" sz="1800" dirty="0" smtClean="0"/>
              <a:t> Maidenhead, UK: SRHE/Open University Press.</a:t>
            </a:r>
          </a:p>
          <a:p>
            <a:pPr eaLnBrk="1" hangingPunct="1">
              <a:buFont typeface="Wingdings" pitchFamily="2" charset="2"/>
              <a:buNone/>
              <a:defRPr/>
            </a:pPr>
            <a:r>
              <a:rPr lang="en-GB" sz="1800" dirty="0" err="1" smtClean="0"/>
              <a:t>Mentkowski</a:t>
            </a:r>
            <a:r>
              <a:rPr lang="en-GB" sz="1800" dirty="0" smtClean="0"/>
              <a:t>, M. and associates (2000) p.82 </a:t>
            </a:r>
            <a:r>
              <a:rPr lang="en-GB" sz="1800" i="1" dirty="0" smtClean="0"/>
              <a:t>Learning that lasts: integrating learning development and performance in college and beyond,</a:t>
            </a:r>
            <a:r>
              <a:rPr lang="en-GB" sz="1800" dirty="0" smtClean="0"/>
              <a:t> San Francisco: </a:t>
            </a:r>
            <a:r>
              <a:rPr lang="en-GB" sz="1800" dirty="0" err="1" smtClean="0"/>
              <a:t>Jossey</a:t>
            </a:r>
            <a:r>
              <a:rPr lang="en-GB" sz="1800" dirty="0" smtClean="0"/>
              <a:t>-Bass.</a:t>
            </a:r>
          </a:p>
          <a:p>
            <a:pPr eaLnBrk="1" hangingPunct="1">
              <a:buFont typeface="Wingdings" pitchFamily="2" charset="2"/>
              <a:buNone/>
              <a:defRPr/>
            </a:pPr>
            <a:r>
              <a:rPr lang="en-GB" sz="1800" dirty="0" smtClean="0"/>
              <a:t>McDowell, L. and Brown, S. (1998) </a:t>
            </a:r>
            <a:r>
              <a:rPr lang="en-GB" sz="1800" i="1" dirty="0" smtClean="0"/>
              <a:t>Assessing students: cheating and plagiarism</a:t>
            </a:r>
            <a:r>
              <a:rPr lang="en-GB" sz="1800" dirty="0" smtClean="0"/>
              <a:t>, Newcastle: Red Guide 10/11 University of Northumbria.</a:t>
            </a:r>
            <a:endParaRPr lang="en-US" sz="1800" dirty="0" smtClean="0"/>
          </a:p>
          <a:p>
            <a:pPr eaLnBrk="1" hangingPunct="1">
              <a:buFont typeface="Wingdings" pitchFamily="2" charset="2"/>
              <a:buNone/>
              <a:defRPr/>
            </a:pPr>
            <a:r>
              <a:rPr lang="en-GB" sz="1800" dirty="0" err="1" smtClean="0"/>
              <a:t>Nicol</a:t>
            </a:r>
            <a:r>
              <a:rPr lang="en-GB" sz="1800" dirty="0" smtClean="0"/>
              <a:t>, D. J. and Macfarlane-Dick, D. (2006) Formative assessment and self-regulated learning: A model and seven principles of good feedback practice, </a:t>
            </a:r>
            <a:r>
              <a:rPr lang="en-GB" sz="1800" i="1" dirty="0" smtClean="0"/>
              <a:t>Studies in Higher Education </a:t>
            </a:r>
            <a:r>
              <a:rPr lang="en-GB" sz="1800" i="1" dirty="0" err="1" smtClean="0"/>
              <a:t>Vol</a:t>
            </a:r>
            <a:r>
              <a:rPr lang="en-GB" sz="1800" i="1" dirty="0" smtClean="0"/>
              <a:t> 31(2), 199-218.</a:t>
            </a:r>
          </a:p>
          <a:p>
            <a:pPr eaLnBrk="1" hangingPunct="1">
              <a:buNone/>
              <a:defRPr/>
            </a:pPr>
            <a:r>
              <a:rPr lang="en-GB" sz="1800" dirty="0" smtClean="0"/>
              <a:t>PASS project Bradford </a:t>
            </a:r>
            <a:r>
              <a:rPr lang="en-GB" sz="1800" dirty="0" smtClean="0">
                <a:hlinkClick r:id="rId3"/>
              </a:rPr>
              <a:t>http://www.pass.brad.ac.uk/</a:t>
            </a:r>
            <a:r>
              <a:rPr lang="en-GB" sz="1800" dirty="0" smtClean="0"/>
              <a:t> Accessed November 2013</a:t>
            </a:r>
          </a:p>
          <a:p>
            <a:pPr eaLnBrk="1" hangingPunct="1">
              <a:buNone/>
              <a:defRPr/>
            </a:pPr>
            <a:r>
              <a:rPr lang="en-GB" sz="1800" dirty="0" smtClean="0"/>
              <a:t>Pickford, R. and Brown, S. (2006) </a:t>
            </a:r>
            <a:r>
              <a:rPr lang="en-GB" sz="1800" i="1" dirty="0" smtClean="0"/>
              <a:t>Assessing skills and practice,</a:t>
            </a:r>
            <a:r>
              <a:rPr lang="en-GB" sz="1800" dirty="0" smtClean="0"/>
              <a:t> London: Routledge. </a:t>
            </a:r>
          </a:p>
          <a:p>
            <a:pPr eaLnBrk="1" hangingPunct="1">
              <a:buNone/>
              <a:defRPr/>
            </a:pPr>
            <a:endParaRPr lang="en-GB" sz="1800" dirty="0" smtClean="0"/>
          </a:p>
          <a:p>
            <a:pPr eaLnBrk="1" hangingPunct="1">
              <a:lnSpc>
                <a:spcPct val="90000"/>
              </a:lnSpc>
              <a:buFont typeface="Wingdings" pitchFamily="2" charset="2"/>
              <a:buNone/>
              <a:defRPr/>
            </a:pPr>
            <a:endParaRPr lang="en-GB" sz="1800" dirty="0" smtClean="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p:spPr>
        <p:txBody>
          <a:bodyPr/>
          <a:lstStyle/>
          <a:p>
            <a:r>
              <a:rPr lang="en-GB" dirty="0" smtClean="0"/>
              <a:t>Useful references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1800" dirty="0" smtClean="0"/>
              <a:t>Race, P. (2001) </a:t>
            </a:r>
            <a:r>
              <a:rPr lang="en-GB" sz="1800" i="1" dirty="0" smtClean="0"/>
              <a:t>A Briefing on Self, Peer &amp; Group Assessment,</a:t>
            </a:r>
            <a:r>
              <a:rPr lang="en-GB" sz="1800" dirty="0" smtClean="0"/>
              <a:t> in LTSN Generic Centre Assessment Series No 9, LTSN York.</a:t>
            </a:r>
          </a:p>
          <a:p>
            <a:pPr eaLnBrk="1" hangingPunct="1">
              <a:buFont typeface="Wingdings" pitchFamily="2" charset="2"/>
              <a:buNone/>
            </a:pPr>
            <a:r>
              <a:rPr lang="en-GB" sz="1800" dirty="0" smtClean="0"/>
              <a:t>Race P. (2007) </a:t>
            </a:r>
            <a:r>
              <a:rPr lang="en-GB" sz="1800" i="1" dirty="0" smtClean="0"/>
              <a:t>The lecturer’s toolkit (3rd edition),</a:t>
            </a:r>
            <a:r>
              <a:rPr lang="en-GB" sz="1800" dirty="0" smtClean="0"/>
              <a:t> London: Routledge.</a:t>
            </a:r>
          </a:p>
          <a:p>
            <a:pPr eaLnBrk="1" hangingPunct="1">
              <a:buFont typeface="Wingdings" pitchFamily="2" charset="2"/>
              <a:buNone/>
            </a:pPr>
            <a:r>
              <a:rPr lang="en-GB" sz="1800" dirty="0" smtClean="0"/>
              <a:t>Rust, C., Price, M. and O’Donovan, B. (2003) Improving students’ learning by developing their understanding of assessment criteria and processes</a:t>
            </a:r>
            <a:r>
              <a:rPr lang="en-GB" sz="1800" i="1" dirty="0" smtClean="0"/>
              <a:t>, Assessment and Evaluation in Higher Education. 28 (2), 147-164.</a:t>
            </a:r>
          </a:p>
          <a:p>
            <a:pPr eaLnBrk="1" hangingPunct="1">
              <a:buFont typeface="Wingdings" pitchFamily="2" charset="2"/>
              <a:buNone/>
            </a:pPr>
            <a:r>
              <a:rPr lang="en-GB" sz="1800" dirty="0" smtClean="0"/>
              <a:t>Ryan, J. (2000) </a:t>
            </a:r>
            <a:r>
              <a:rPr lang="en-GB" sz="1800" i="1" dirty="0" smtClean="0"/>
              <a:t>A Guide to Teaching International Students,</a:t>
            </a:r>
            <a:r>
              <a:rPr lang="en-GB" sz="1800" dirty="0" smtClean="0"/>
              <a:t> Oxford Centre for Staff and Learning Development</a:t>
            </a:r>
          </a:p>
          <a:p>
            <a:pPr eaLnBrk="1" hangingPunct="1">
              <a:buFont typeface="Wingdings" pitchFamily="2" charset="2"/>
              <a:buNone/>
            </a:pPr>
            <a:r>
              <a:rPr lang="en-GB" sz="1800" dirty="0" smtClean="0"/>
              <a:t>Stefani, L. and Carroll, J. (2001) </a:t>
            </a:r>
            <a:r>
              <a:rPr lang="en-GB" sz="1800" i="1" dirty="0" smtClean="0"/>
              <a:t>A Briefing on Plagiarism </a:t>
            </a:r>
            <a:r>
              <a:rPr lang="en-GB" sz="1800" dirty="0" smtClean="0"/>
              <a:t>http://www.ltsn.ac.uk/application.asp?app=resources.asp&amp;process=full_record&amp;section=generic&amp;id=10</a:t>
            </a:r>
          </a:p>
          <a:p>
            <a:pPr eaLnBrk="1" hangingPunct="1">
              <a:buNone/>
            </a:pPr>
            <a:r>
              <a:rPr lang="en-GB" sz="1800" dirty="0" smtClean="0"/>
              <a:t>Sadler, D. Royce (2010) Beyond feedback: developing student capability in complex appraisal,</a:t>
            </a:r>
            <a:br>
              <a:rPr lang="en-GB" sz="1800" dirty="0" smtClean="0"/>
            </a:br>
            <a:r>
              <a:rPr lang="en-GB" sz="1800" i="1" dirty="0" smtClean="0"/>
              <a:t>Assessment &amp; Evaluation in Higher Education, 35: 5, 535-550</a:t>
            </a:r>
          </a:p>
          <a:p>
            <a:pPr eaLnBrk="1" hangingPunct="1">
              <a:buNone/>
            </a:pPr>
            <a:r>
              <a:rPr lang="en-GB" sz="1800" dirty="0" smtClean="0"/>
              <a:t>Yorke, M. (1999) </a:t>
            </a:r>
            <a:r>
              <a:rPr lang="en-GB" sz="1800" i="1" dirty="0" smtClean="0"/>
              <a:t>Leaving Early: Undergraduate Non-completion in Higher Education,</a:t>
            </a:r>
            <a:r>
              <a:rPr lang="en-GB" sz="1800" dirty="0" smtClean="0"/>
              <a:t> London: Routledge.</a:t>
            </a:r>
          </a:p>
          <a:p>
            <a:pPr eaLnBrk="1" hangingPunct="1">
              <a:buFont typeface="Wingdings" pitchFamily="2" charset="2"/>
              <a:buNone/>
            </a:pPr>
            <a:endParaRPr lang="en-GB" sz="1800" dirty="0" smtClean="0"/>
          </a:p>
          <a:p>
            <a:endParaRPr lang="en-GB" sz="18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What is assessment for? What can it do? How much does it matter?</a:t>
            </a:r>
            <a:endParaRPr lang="en-GB" sz="2800" dirty="0"/>
          </a:p>
        </p:txBody>
      </p:sp>
      <p:sp>
        <p:nvSpPr>
          <p:cNvPr id="3" name="Content Placeholder 2"/>
          <p:cNvSpPr>
            <a:spLocks noGrp="1"/>
          </p:cNvSpPr>
          <p:nvPr>
            <p:ph idx="1"/>
          </p:nvPr>
        </p:nvSpPr>
        <p:spPr/>
        <p:txBody>
          <a:bodyPr/>
          <a:lstStyle/>
          <a:p>
            <a:r>
              <a:rPr lang="en-GB" dirty="0" smtClean="0"/>
              <a:t>Many argue nowadays that assessment is crucially an integral part of the learning process rather than just a means of judging the extent to which learning has taken place;</a:t>
            </a:r>
          </a:p>
          <a:p>
            <a:r>
              <a:rPr lang="en-GB" dirty="0" smtClean="0"/>
              <a:t>Assessment activities can help students get the measure of their achievement and can motivate learning, but can also destroy confidence and undermine already disadvantaged students;</a:t>
            </a:r>
          </a:p>
          <a:p>
            <a:r>
              <a:rPr lang="en-GB" dirty="0" smtClean="0"/>
              <a:t>As far as I am concerned there is nothing we do for students that has as much impact as assessment and therefore it’s really worth thinking through how it adds value to the learning experience.</a:t>
            </a: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fiar4.jpg"/>
          <p:cNvPicPr>
            <a:picLocks noChangeAspect="1"/>
          </p:cNvPicPr>
          <p:nvPr/>
        </p:nvPicPr>
        <p:blipFill>
          <a:blip r:embed="rId3" cstate="email">
            <a:lum contrast="10000"/>
          </a:blip>
          <a:stretch>
            <a:fillRect/>
          </a:stretch>
        </p:blipFill>
        <p:spPr>
          <a:xfrm>
            <a:off x="44895" y="273818"/>
            <a:ext cx="9099105" cy="6279382"/>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t>In this workshop we will consider</a:t>
            </a:r>
            <a:endParaRPr lang="en-GB" sz="3600" dirty="0"/>
          </a:p>
        </p:txBody>
      </p:sp>
      <p:sp>
        <p:nvSpPr>
          <p:cNvPr id="3" name="Content Placeholder 2"/>
          <p:cNvSpPr>
            <a:spLocks noGrp="1"/>
          </p:cNvSpPr>
          <p:nvPr>
            <p:ph idx="1"/>
          </p:nvPr>
        </p:nvSpPr>
        <p:spPr/>
        <p:txBody>
          <a:bodyPr/>
          <a:lstStyle/>
          <a:p>
            <a:r>
              <a:rPr lang="en-GB" sz="2000" dirty="0" smtClean="0">
                <a:solidFill>
                  <a:srgbClr val="7030A0"/>
                </a:solidFill>
              </a:rPr>
              <a:t>methodology:</a:t>
            </a:r>
            <a:r>
              <a:rPr lang="en-GB" sz="2000" dirty="0" smtClean="0"/>
              <a:t> which methods and approaches would be most appropriate and efficient for particular contexts and purposes;</a:t>
            </a:r>
          </a:p>
          <a:p>
            <a:r>
              <a:rPr lang="en-GB" sz="2000" dirty="0" smtClean="0">
                <a:solidFill>
                  <a:srgbClr val="7030A0"/>
                </a:solidFill>
              </a:rPr>
              <a:t>agency</a:t>
            </a:r>
            <a:r>
              <a:rPr lang="en-GB" sz="2000" dirty="0" smtClean="0"/>
              <a:t>: who should be undertaking assessment? Tutors, peers, students themselves, employers and clients can all participate in student assessment to good effect.</a:t>
            </a:r>
          </a:p>
          <a:p>
            <a:r>
              <a:rPr lang="en-GB" sz="2000" dirty="0" smtClean="0">
                <a:solidFill>
                  <a:srgbClr val="7030A0"/>
                </a:solidFill>
              </a:rPr>
              <a:t>timing</a:t>
            </a:r>
            <a:r>
              <a:rPr lang="en-GB" sz="2000" dirty="0" smtClean="0"/>
              <a:t>: end point and continuous assessment can both be valuable, but choosing when to assess students can have an impact on how they address the task</a:t>
            </a:r>
          </a:p>
          <a:p>
            <a:r>
              <a:rPr lang="en-GB" sz="2000" dirty="0" smtClean="0">
                <a:solidFill>
                  <a:srgbClr val="7030A0"/>
                </a:solidFill>
              </a:rPr>
              <a:t>weighting:</a:t>
            </a:r>
            <a:r>
              <a:rPr lang="en-GB" sz="2000" dirty="0" smtClean="0"/>
              <a:t> if we want to demonstrate the value we attribute to the demonstration of particular competences and skills, we can do so by higher or lower weightings a different points in the programme depending on desired outcomes.</a:t>
            </a:r>
          </a:p>
          <a:p>
            <a:r>
              <a:rPr lang="en-GB" sz="2000" dirty="0" smtClean="0">
                <a:solidFill>
                  <a:srgbClr val="7030A0"/>
                </a:solidFill>
              </a:rPr>
              <a:t>orientation</a:t>
            </a:r>
            <a:r>
              <a:rPr lang="en-GB" sz="2000" dirty="0" smtClean="0"/>
              <a:t>: in some assignments we may wish to focus particularly on process and in others we may instead focus on outcomes.</a:t>
            </a:r>
            <a:br>
              <a:rPr lang="en-GB" sz="2000" dirty="0" smtClean="0"/>
            </a:br>
            <a:r>
              <a:rPr lang="en-GB" sz="2000" dirty="0" smtClean="0"/>
              <a:t> </a:t>
            </a:r>
            <a:r>
              <a:rPr lang="en-GB" b="0" dirty="0" smtClean="0"/>
              <a:t/>
            </a:r>
            <a:br>
              <a:rPr lang="en-GB" b="0" dirty="0" smtClean="0"/>
            </a:br>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Two major current UK initiatives on assessment to consider</a:t>
            </a:r>
            <a:endParaRPr lang="en-GB" sz="2800" dirty="0"/>
          </a:p>
        </p:txBody>
      </p:sp>
      <p:sp>
        <p:nvSpPr>
          <p:cNvPr id="3" name="Content Placeholder 2"/>
          <p:cNvSpPr>
            <a:spLocks noGrp="1"/>
          </p:cNvSpPr>
          <p:nvPr>
            <p:ph idx="1"/>
          </p:nvPr>
        </p:nvSpPr>
        <p:spPr>
          <a:xfrm>
            <a:off x="214282" y="1214422"/>
            <a:ext cx="8715436" cy="4987941"/>
          </a:xfrm>
        </p:spPr>
        <p:txBody>
          <a:bodyPr/>
          <a:lstStyle/>
          <a:p>
            <a:r>
              <a:rPr lang="en-GB" dirty="0" smtClean="0"/>
              <a:t>The UK Quality Assurance Agency (QAA) Code of practice B6 on Assessment and APL.</a:t>
            </a:r>
          </a:p>
          <a:p>
            <a:r>
              <a:rPr lang="en-GB" dirty="0" smtClean="0"/>
              <a:t>The Higher Education Academy ‘A marked improvement’ project on bringing about change to institutional strategies on assessment.</a:t>
            </a:r>
          </a:p>
          <a:p>
            <a:r>
              <a:rPr lang="en-GB" dirty="0" smtClean="0"/>
              <a:t>Both groups have overlapping membership and therefore aligned perspectives.</a:t>
            </a:r>
          </a:p>
          <a:p>
            <a:r>
              <a:rPr lang="en-GB" dirty="0" smtClean="0"/>
              <a:t>Both initiatives draw on the work of previous generations of thinkers on assessment, and particularly the two Centres for Excellence in Teaching and Learning (</a:t>
            </a:r>
            <a:r>
              <a:rPr lang="en-GB" dirty="0" err="1" smtClean="0"/>
              <a:t>CETLs</a:t>
            </a:r>
            <a:r>
              <a:rPr lang="en-GB" dirty="0" smtClean="0"/>
              <a:t>) that focused on assessment, Oxford Brookes’ Assessment Knowledge Exchange (</a:t>
            </a:r>
            <a:r>
              <a:rPr lang="en-GB" dirty="0" err="1" smtClean="0"/>
              <a:t>ASKe</a:t>
            </a:r>
            <a:r>
              <a:rPr lang="en-GB" dirty="0" smtClean="0"/>
              <a:t>) and </a:t>
            </a:r>
            <a:r>
              <a:rPr lang="en-GB" dirty="0" err="1" smtClean="0"/>
              <a:t>Norhtumbria’s</a:t>
            </a:r>
            <a:r>
              <a:rPr lang="en-GB" dirty="0" smtClean="0"/>
              <a:t> Assessment for Learning (A4L).</a:t>
            </a:r>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971600" y="838200"/>
            <a:ext cx="7639000" cy="2762250"/>
          </a:xfrm>
        </p:spPr>
        <p:txBody>
          <a:bodyPr>
            <a:normAutofit fontScale="90000"/>
          </a:bodyPr>
          <a:lstStyle/>
          <a:p>
            <a:r>
              <a:rPr lang="en-GB" b="1" dirty="0" smtClean="0"/>
              <a:t>Extracts from the UK Quality Code for Higher Education</a:t>
            </a:r>
            <a:r>
              <a:rPr lang="en-GB" dirty="0" smtClean="0"/>
              <a:t/>
            </a:r>
            <a:br>
              <a:rPr lang="en-GB" dirty="0" smtClean="0"/>
            </a:br>
            <a:r>
              <a:rPr lang="en-GB" b="1" dirty="0" smtClean="0"/>
              <a:t>Part B: Assuring and enhancing academic quality</a:t>
            </a:r>
            <a:r>
              <a:rPr lang="en-GB" dirty="0" smtClean="0"/>
              <a:t/>
            </a:r>
            <a:br>
              <a:rPr lang="en-GB" dirty="0" smtClean="0"/>
            </a:br>
            <a:endParaRPr lang="en-GB" dirty="0"/>
          </a:p>
        </p:txBody>
      </p:sp>
      <p:sp>
        <p:nvSpPr>
          <p:cNvPr id="3" name="Subtitle 2"/>
          <p:cNvSpPr>
            <a:spLocks noGrp="1"/>
          </p:cNvSpPr>
          <p:nvPr>
            <p:ph type="subTitle" idx="4294967295"/>
          </p:nvPr>
        </p:nvSpPr>
        <p:spPr>
          <a:xfrm>
            <a:off x="1331640" y="3356992"/>
            <a:ext cx="5972204" cy="2428892"/>
          </a:xfrm>
        </p:spPr>
        <p:txBody>
          <a:bodyPr>
            <a:normAutofit lnSpcReduction="10000"/>
          </a:bodyPr>
          <a:lstStyle/>
          <a:p>
            <a:pPr marL="514350" indent="-514350">
              <a:lnSpc>
                <a:spcPct val="115000"/>
              </a:lnSpc>
              <a:spcAft>
                <a:spcPts val="0"/>
              </a:spcAft>
              <a:buNone/>
            </a:pPr>
            <a:r>
              <a:rPr lang="en-GB" b="1" dirty="0" smtClean="0">
                <a:solidFill>
                  <a:schemeClr val="tx1"/>
                </a:solidFill>
                <a:ea typeface="Calibri"/>
                <a:cs typeface="StoneSans-Semibold"/>
              </a:rPr>
              <a:t>Chapter B6: Assessment of students and the recognition of prior learning</a:t>
            </a:r>
            <a:endParaRPr lang="en-GB" sz="2800" b="1" dirty="0" smtClean="0">
              <a:solidFill>
                <a:schemeClr val="tx1"/>
              </a:solidFill>
              <a:ea typeface="Calibri"/>
              <a:cs typeface="Times New Roman"/>
            </a:endParaRPr>
          </a:p>
          <a:p>
            <a:pPr marL="514350" indent="-514350">
              <a:buNone/>
            </a:pPr>
            <a:endParaRPr lang="en-GB" b="1" dirty="0" smtClean="0">
              <a:solidFill>
                <a:schemeClr val="tx1"/>
              </a:solidFill>
            </a:endParaRPr>
          </a:p>
          <a:p>
            <a:pPr marL="514350" indent="-514350">
              <a:buNone/>
            </a:pPr>
            <a:r>
              <a:rPr lang="en-GB" b="1" dirty="0" smtClean="0">
                <a:solidFill>
                  <a:schemeClr val="tx1"/>
                </a:solidFill>
              </a:rPr>
              <a:t>The Indicators of Sound Practice: these provide an important agenda for action</a:t>
            </a:r>
          </a:p>
          <a:p>
            <a:pPr marL="457200" indent="-457200">
              <a:buNone/>
            </a:pPr>
            <a:endParaRPr lang="en-GB" sz="2400" b="1" dirty="0" smtClean="0">
              <a:solidFill>
                <a:schemeClr val="tx1"/>
              </a:solidFill>
            </a:endParaRPr>
          </a:p>
          <a:p>
            <a:pPr marL="457200" indent="-457200">
              <a:buNone/>
            </a:pPr>
            <a:endParaRPr lang="en-GB" sz="2400" b="1" dirty="0">
              <a:solidFill>
                <a:schemeClr val="tx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2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3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7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3803</Words>
  <Application>Microsoft Office PowerPoint</Application>
  <PresentationFormat>On-screen Show (4:3)</PresentationFormat>
  <Paragraphs>346</Paragraphs>
  <Slides>49</Slides>
  <Notes>49</Notes>
  <HiddenSlides>0</HiddenSlides>
  <MMClips>0</MMClips>
  <ScaleCrop>false</ScaleCrop>
  <HeadingPairs>
    <vt:vector size="4" baseType="variant">
      <vt:variant>
        <vt:lpstr>Theme</vt:lpstr>
      </vt:variant>
      <vt:variant>
        <vt:i4>4</vt:i4>
      </vt:variant>
      <vt:variant>
        <vt:lpstr>Slide Titles</vt:lpstr>
      </vt:variant>
      <vt:variant>
        <vt:i4>49</vt:i4>
      </vt:variant>
    </vt:vector>
  </HeadingPairs>
  <TitlesOfParts>
    <vt:vector size="53" baseType="lpstr">
      <vt:lpstr>LeedsMet template</vt:lpstr>
      <vt:lpstr>12_LeedsMet template</vt:lpstr>
      <vt:lpstr>13_LeedsMet template</vt:lpstr>
      <vt:lpstr>17_LeedsMet template</vt:lpstr>
      <vt:lpstr>Making a difference through assessment Anglia Ruskin University: Music and Performing Arts &amp; Cambridge School of Art January 2014</vt:lpstr>
      <vt:lpstr>By the end of the workshop, participants will have had a chance to:</vt:lpstr>
      <vt:lpstr>Rationale for the workshop</vt:lpstr>
      <vt:lpstr>My predictions for the future</vt:lpstr>
      <vt:lpstr>What is assessment for? What can it do? How much does it matter?</vt:lpstr>
      <vt:lpstr>Slide 6</vt:lpstr>
      <vt:lpstr>In this workshop we will consider</vt:lpstr>
      <vt:lpstr>Two major current UK initiatives on assessment to consider</vt:lpstr>
      <vt:lpstr>Extracts from the UK Quality Code for Higher Education Part B: Assuring and enhancing academic quality </vt:lpstr>
      <vt:lpstr>Slide 10</vt:lpstr>
      <vt:lpstr>The basis for effective assessment (2) </vt:lpstr>
      <vt:lpstr>Slide 12</vt:lpstr>
      <vt:lpstr>Slide 13</vt:lpstr>
      <vt:lpstr>Slide 14</vt:lpstr>
      <vt:lpstr>Slide 15</vt:lpstr>
      <vt:lpstr>Assessment for Learning: see http://www.northumbria.ac.uk/sd/central/ar/academy/cetl_afl/ </vt:lpstr>
      <vt:lpstr>Slide 17</vt:lpstr>
      <vt:lpstr>Assessment for learning implications</vt:lpstr>
      <vt:lpstr>Assessment for learning</vt:lpstr>
      <vt:lpstr>Boud et al 2010: ‘Assessment 2020’:</vt:lpstr>
      <vt:lpstr>Assessment linked to learning</vt:lpstr>
      <vt:lpstr>A fit-for-purpose model of assessment: the key questions</vt:lpstr>
      <vt:lpstr>Why are we assessing? Choosing the reasons for assessment:  these may include: </vt:lpstr>
      <vt:lpstr>more purposes...</vt:lpstr>
      <vt:lpstr>Choosing what we assess</vt:lpstr>
      <vt:lpstr>Being imaginative by choosing diverse assessment methods?</vt:lpstr>
      <vt:lpstr>Alternatives to traditional exams</vt:lpstr>
      <vt:lpstr>Diverse and innovative assessment helps</vt:lpstr>
      <vt:lpstr>Choosing who is best placed to assess</vt:lpstr>
      <vt:lpstr>When should assessment take place?</vt:lpstr>
      <vt:lpstr>Assessment literacy: students do better if they can: </vt:lpstr>
      <vt:lpstr>Giving constructive and formative feedback </vt:lpstr>
      <vt:lpstr>Formative and summative assessment</vt:lpstr>
      <vt:lpstr>Good feedback practice: </vt:lpstr>
      <vt:lpstr>Sadler, the most cited author on formative assessment argues:</vt:lpstr>
      <vt:lpstr>Sadler continues…</vt:lpstr>
      <vt:lpstr>Students benefit if we can make feedback timely</vt:lpstr>
      <vt:lpstr>Assessment and confidence</vt:lpstr>
      <vt:lpstr>Students who believe that intelligence is malleable may be more robust</vt:lpstr>
      <vt:lpstr>Slide 40</vt:lpstr>
      <vt:lpstr>Efficient assessment: we need to:</vt:lpstr>
      <vt:lpstr>To give feedback more effectively  &amp; efficiently, we can:</vt:lpstr>
      <vt:lpstr>Sample assignment return proforma</vt:lpstr>
      <vt:lpstr>Conclusions</vt:lpstr>
      <vt:lpstr>These and other slides will be available on my website at www.sally-brown.net</vt:lpstr>
      <vt:lpstr>Useful references: 1</vt:lpstr>
      <vt:lpstr>Useful references 2</vt:lpstr>
      <vt:lpstr>Useful references 3</vt:lpstr>
      <vt:lpstr>Useful references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2014-01-29T06:48:06Z</dcterms:modified>
</cp:coreProperties>
</file>