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95" r:id="rId2"/>
    <p:sldMasterId id="2147483697" r:id="rId3"/>
    <p:sldMasterId id="2147483708" r:id="rId4"/>
  </p:sldMasterIdLst>
  <p:notesMasterIdLst>
    <p:notesMasterId r:id="rId54"/>
  </p:notesMasterIdLst>
  <p:handoutMasterIdLst>
    <p:handoutMasterId r:id="rId55"/>
  </p:handoutMasterIdLst>
  <p:sldIdLst>
    <p:sldId id="487" r:id="rId5"/>
    <p:sldId id="504" r:id="rId6"/>
    <p:sldId id="535" r:id="rId7"/>
    <p:sldId id="547" r:id="rId8"/>
    <p:sldId id="541" r:id="rId9"/>
    <p:sldId id="537" r:id="rId10"/>
    <p:sldId id="536" r:id="rId11"/>
    <p:sldId id="543" r:id="rId12"/>
    <p:sldId id="575" r:id="rId13"/>
    <p:sldId id="576" r:id="rId14"/>
    <p:sldId id="577" r:id="rId15"/>
    <p:sldId id="578" r:id="rId16"/>
    <p:sldId id="579" r:id="rId17"/>
    <p:sldId id="581" r:id="rId18"/>
    <p:sldId id="583" r:id="rId19"/>
    <p:sldId id="569" r:id="rId20"/>
    <p:sldId id="542" r:id="rId21"/>
    <p:sldId id="584" r:id="rId22"/>
    <p:sldId id="585" r:id="rId23"/>
    <p:sldId id="586" r:id="rId24"/>
    <p:sldId id="528" r:id="rId25"/>
    <p:sldId id="548" r:id="rId26"/>
    <p:sldId id="550" r:id="rId27"/>
    <p:sldId id="551" r:id="rId28"/>
    <p:sldId id="552" r:id="rId29"/>
    <p:sldId id="549" r:id="rId30"/>
    <p:sldId id="554" r:id="rId31"/>
    <p:sldId id="555" r:id="rId32"/>
    <p:sldId id="556" r:id="rId33"/>
    <p:sldId id="557" r:id="rId34"/>
    <p:sldId id="509" r:id="rId35"/>
    <p:sldId id="522" r:id="rId36"/>
    <p:sldId id="544" r:id="rId37"/>
    <p:sldId id="545" r:id="rId38"/>
    <p:sldId id="539" r:id="rId39"/>
    <p:sldId id="538" r:id="rId40"/>
    <p:sldId id="546" r:id="rId41"/>
    <p:sldId id="468" r:id="rId42"/>
    <p:sldId id="469" r:id="rId43"/>
    <p:sldId id="540" r:id="rId44"/>
    <p:sldId id="563" r:id="rId45"/>
    <p:sldId id="574" r:id="rId46"/>
    <p:sldId id="562" r:id="rId47"/>
    <p:sldId id="568" r:id="rId48"/>
    <p:sldId id="430" r:id="rId49"/>
    <p:sldId id="558" r:id="rId50"/>
    <p:sldId id="559" r:id="rId51"/>
    <p:sldId id="560" r:id="rId52"/>
    <p:sldId id="561" r:id="rId53"/>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815" autoAdjust="0"/>
    <p:restoredTop sz="95663" autoAdjust="0"/>
  </p:normalViewPr>
  <p:slideViewPr>
    <p:cSldViewPr showGuides="1">
      <p:cViewPr>
        <p:scale>
          <a:sx n="80" d="100"/>
          <a:sy n="80" d="100"/>
        </p:scale>
        <p:origin x="-126" y="1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1713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98EF80EB-9EDC-4590-9497-00E00896D9F9}"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21</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smtClean="0"/>
              <a:t>La evaluación influye sobre el comportamiento del estudiante (Refs)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22</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797A5476-295C-4F37-9D9E-889D798F1D04}" type="slidenum">
              <a:rPr lang="en-US" sz="1200"/>
              <a:pPr algn="r"/>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23</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1D84E925-665F-4C66-B196-6E0239591013}" type="slidenum">
              <a:rPr lang="en-US" sz="1200"/>
              <a:pPr algn="r"/>
              <a:t>23</a:t>
            </a:fld>
            <a:endParaRPr 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24</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03CF8BA1-76B0-487E-A3A6-A7B182AFCF50}" type="slidenum">
              <a:rPr lang="en-US" sz="1200"/>
              <a:pPr algn="r"/>
              <a:t>24</a:t>
            </a:fld>
            <a:endParaRPr 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25</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EEDFF0F2-B7BB-4F03-8B33-97F5FCE13D2E}" type="slidenum">
              <a:rPr lang="en-US" sz="1200"/>
              <a:pPr algn="r"/>
              <a:t>25</a:t>
            </a:fld>
            <a:endParaRPr 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26</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EF2AC809-382E-4314-B27B-20A193BBC9B2}" type="slidenum">
              <a:rPr lang="en-US" sz="1200"/>
              <a:pPr algn="r"/>
              <a:t>26</a:t>
            </a:fld>
            <a:endParaRPr 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27</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35664DC3-ABBB-4E12-95FF-A002F169CDC4}" type="slidenum">
              <a:rPr lang="en-US" sz="1200"/>
              <a:pPr algn="r"/>
              <a:t>27</a:t>
            </a:fld>
            <a:endParaRPr 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F7843C2-CE61-4F5B-A41E-94F7BDBE89CB}" type="slidenum">
              <a:rPr lang="en-US" smtClean="0"/>
              <a:pPr/>
              <a:t>28</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GB" smtClean="0"/>
              <a:t>La evaluación debe ser diversa e innovadora.</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29</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1BE139A3-407D-43F0-AF6C-8CD56A617952}" type="slidenum">
              <a:rPr lang="en-US" sz="1200"/>
              <a:pPr algn="r"/>
              <a:t>29</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30</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3281453C-BA62-4478-889A-CFDB56BAB625}" type="slidenum">
              <a:rPr lang="en-US" sz="1200"/>
              <a:pPr algn="r"/>
              <a:t>30</a:t>
            </a:fld>
            <a:endParaRPr 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33</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4E1E51BE-5213-4537-85AD-9AEE8EDAFA92}"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08240E0-AAB5-428E-A3C2-DD17AF1DA728}" type="slidenum">
              <a:rPr lang="en-GB" smtClean="0">
                <a:solidFill>
                  <a:prstClr val="black"/>
                </a:solidFill>
              </a:rPr>
              <a:pPr>
                <a:defRPr/>
              </a:pPr>
              <a:t>38</a:t>
            </a:fld>
            <a:endParaRPr lang="en-GB">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FCDBB1C-63F9-4F31-A772-5A69223F8D9C}" type="slidenum">
              <a:rPr lang="en-GB" smtClean="0">
                <a:solidFill>
                  <a:prstClr val="black"/>
                </a:solidFill>
              </a:rPr>
              <a:pPr>
                <a:defRPr/>
              </a:pPr>
              <a:t>39</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E6119AE-EA1D-4640-9706-736DE15E287A}" type="slidenum">
              <a:rPr lang="en-US" smtClean="0"/>
              <a:pPr/>
              <a:t>4</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marL="228600" indent="-228600"/>
            <a:r>
              <a:rPr lang="en-GB" smtClean="0"/>
              <a:t>En el futuro las universidades tendrán dos funciones clave</a:t>
            </a:r>
          </a:p>
          <a:p>
            <a:pPr marL="228600" indent="-228600">
              <a:buFontTx/>
              <a:buAutoNum type="arabicParenR"/>
            </a:pPr>
            <a:r>
              <a:rPr lang="en-GB" smtClean="0"/>
              <a:t>El reconocimiento y la homologación del rendimiento, logros, éxitos del estudiante aunque fueran conseguidos fuera de la universidad</a:t>
            </a:r>
          </a:p>
          <a:p>
            <a:pPr marL="228600" indent="-228600">
              <a:buFontTx/>
              <a:buAutoNum type="arabicParenR"/>
            </a:pPr>
            <a:r>
              <a:rPr lang="en-GB" smtClean="0"/>
              <a:t>El apoyo del aprendizaje y del compromiso del estudiante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45</a:t>
            </a:fld>
            <a:endParaRPr lang="en-US">
              <a:solidFill>
                <a:srgbClr val="000000"/>
              </a:solidFil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3FB56F1-60F1-488B-A081-8D7FD241E705}"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1/29/2014</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1/29/2014</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1/29/2014</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96"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98"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9" r:id="rId1"/>
    <p:sldLayoutId id="2147483712" r:id="rId2"/>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285721" y="765175"/>
            <a:ext cx="7023130" cy="2376488"/>
          </a:xfrm>
        </p:spPr>
        <p:txBody>
          <a:bodyPr/>
          <a:lstStyle/>
          <a:p>
            <a:r>
              <a:rPr lang="en-GB" dirty="0" smtClean="0"/>
              <a:t>Making a difference through assessment </a:t>
            </a:r>
            <a:r>
              <a:rPr lang="en-GB" sz="2400" dirty="0" smtClean="0"/>
              <a:t>Anglia Ruskin University: Music and Performing Arts &amp; Cambridge School of Art</a:t>
            </a:r>
            <a:r>
              <a:rPr lang="en-GB" sz="2800" dirty="0" smtClean="0"/>
              <a:t/>
            </a:r>
            <a:br>
              <a:rPr lang="en-GB" sz="2800" dirty="0" smtClean="0"/>
            </a:br>
            <a:r>
              <a:rPr lang="en-GB" sz="2800" dirty="0" smtClean="0"/>
              <a:t>January 2014</a:t>
            </a:r>
            <a:endParaRPr lang="en-GB" sz="1800" dirty="0" smtClean="0"/>
          </a:p>
        </p:txBody>
      </p:sp>
      <p:sp>
        <p:nvSpPr>
          <p:cNvPr id="15362" name="Rectangle 3"/>
          <p:cNvSpPr>
            <a:spLocks noGrp="1" noChangeArrowheads="1"/>
          </p:cNvSpPr>
          <p:nvPr>
            <p:ph type="subTitle" idx="1"/>
          </p:nvPr>
        </p:nvSpPr>
        <p:spPr>
          <a:xfrm>
            <a:off x="539750" y="3140968"/>
            <a:ext cx="6696075" cy="2453382"/>
          </a:xfrm>
        </p:spPr>
        <p:txBody>
          <a:bodyPr/>
          <a:lstStyle/>
          <a:p>
            <a:pPr algn="ctr" eaLnBrk="1" hangingPunct="1"/>
            <a:r>
              <a:rPr lang="en-GB" sz="32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endParaRPr lang="en-GB" sz="1800" dirty="0" smtClean="0"/>
          </a:p>
          <a:p>
            <a:pPr algn="ctr" eaLnBrk="1" hangingPunct="1"/>
            <a:r>
              <a:rPr lang="en-GB" sz="1800" dirty="0" err="1" smtClean="0"/>
              <a:t>Emerita</a:t>
            </a:r>
            <a:r>
              <a:rPr lang="en-GB" sz="1800" dirty="0" smtClean="0"/>
              <a:t>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51520" y="0"/>
            <a:ext cx="8435280" cy="914400"/>
          </a:xfrm>
          <a:prstGeom prst="rect">
            <a:avLst/>
          </a:prstGeom>
        </p:spPr>
        <p:txBody>
          <a:bodyPr>
            <a:normAutofit/>
          </a:bodyPr>
          <a:lstStyle/>
          <a:p>
            <a:pPr lvl="0">
              <a:spcBef>
                <a:spcPct val="0"/>
              </a:spcBef>
            </a:pPr>
            <a:r>
              <a:rPr lang="en-GB" sz="3200" b="1" dirty="0" smtClean="0">
                <a:solidFill>
                  <a:srgbClr val="0070C0"/>
                </a:solidFill>
              </a:rPr>
              <a:t>The basis for effective assessment (1) </a:t>
            </a:r>
            <a:endParaRPr kumimoji="0" lang="en-GB" sz="3200" b="0" i="0" u="none" strike="noStrike" kern="1200" cap="none" spc="0" normalizeH="0" baseline="0" noProof="0" dirty="0">
              <a:ln>
                <a:noFill/>
              </a:ln>
              <a:solidFill>
                <a:srgbClr val="0070C0"/>
              </a:solidFill>
              <a:effectLst/>
              <a:uLnTx/>
              <a:uFillTx/>
              <a:latin typeface="+mj-lt"/>
              <a:ea typeface="+mj-ea"/>
              <a:cs typeface="+mj-cs"/>
            </a:endParaRPr>
          </a:p>
        </p:txBody>
      </p:sp>
      <p:sp>
        <p:nvSpPr>
          <p:cNvPr id="5" name="Content Placeholder 2"/>
          <p:cNvSpPr txBox="1">
            <a:spLocks/>
          </p:cNvSpPr>
          <p:nvPr/>
        </p:nvSpPr>
        <p:spPr>
          <a:xfrm>
            <a:off x="228600" y="609600"/>
            <a:ext cx="8610600" cy="6248400"/>
          </a:xfrm>
          <a:prstGeom prst="rect">
            <a:avLst/>
          </a:prstGeom>
        </p:spPr>
        <p:txBody>
          <a:bodyPr>
            <a:noAutofit/>
          </a:bodyPr>
          <a:lstStyle/>
          <a:p>
            <a:r>
              <a:rPr lang="en-GB" sz="2400" b="1" dirty="0" smtClean="0"/>
              <a:t>Indicator 1 </a:t>
            </a:r>
            <a:endParaRPr lang="en-GB" sz="2400" dirty="0" smtClean="0"/>
          </a:p>
          <a:p>
            <a:r>
              <a:rPr lang="en-GB" sz="2400" dirty="0" smtClean="0"/>
              <a:t>Higher education providers operate effective policies, regulations and processes which ensure that the academic </a:t>
            </a:r>
            <a:r>
              <a:rPr lang="en-GB" sz="2400" dirty="0" smtClean="0">
                <a:solidFill>
                  <a:srgbClr val="7030A0"/>
                </a:solidFill>
              </a:rPr>
              <a:t>standard</a:t>
            </a:r>
            <a:r>
              <a:rPr lang="en-GB" sz="2400" dirty="0" smtClean="0"/>
              <a:t> for each award of credit or a qualification is </a:t>
            </a:r>
            <a:r>
              <a:rPr lang="en-GB" sz="2400" dirty="0" smtClean="0">
                <a:solidFill>
                  <a:srgbClr val="7030A0"/>
                </a:solidFill>
              </a:rPr>
              <a:t>rigorously set and maintained </a:t>
            </a:r>
            <a:r>
              <a:rPr lang="en-GB" sz="2400" dirty="0" smtClean="0"/>
              <a:t>at the appropriate level, and that student performance is </a:t>
            </a:r>
            <a:r>
              <a:rPr lang="en-GB" sz="2400" dirty="0" smtClean="0">
                <a:solidFill>
                  <a:srgbClr val="7030A0"/>
                </a:solidFill>
              </a:rPr>
              <a:t>equitably judged </a:t>
            </a:r>
            <a:r>
              <a:rPr lang="en-GB" sz="2400" dirty="0" smtClean="0"/>
              <a:t>against this standard.</a:t>
            </a:r>
          </a:p>
          <a:p>
            <a:endParaRPr lang="en-GB" sz="2400" b="1" dirty="0" smtClean="0"/>
          </a:p>
          <a:p>
            <a:r>
              <a:rPr lang="en-GB" sz="2400" b="1" dirty="0" smtClean="0"/>
              <a:t>Indicator 2 </a:t>
            </a:r>
            <a:endParaRPr lang="en-GB" sz="2400" dirty="0" smtClean="0"/>
          </a:p>
          <a:p>
            <a:r>
              <a:rPr lang="en-GB" sz="2400" dirty="0" smtClean="0"/>
              <a:t>Assessment policies, regulations and processes, including those for the recognition of prior learning, are </a:t>
            </a:r>
            <a:r>
              <a:rPr lang="en-GB" sz="2400" dirty="0" smtClean="0">
                <a:solidFill>
                  <a:srgbClr val="7030A0"/>
                </a:solidFill>
              </a:rPr>
              <a:t>explicit</a:t>
            </a:r>
            <a:r>
              <a:rPr lang="en-GB" sz="2400" dirty="0" smtClean="0"/>
              <a:t>, </a:t>
            </a:r>
            <a:r>
              <a:rPr lang="en-GB" sz="2400" dirty="0" smtClean="0">
                <a:solidFill>
                  <a:srgbClr val="7030A0"/>
                </a:solidFill>
              </a:rPr>
              <a:t>transparent</a:t>
            </a:r>
            <a:r>
              <a:rPr lang="en-GB" sz="2400" dirty="0" smtClean="0"/>
              <a:t> and </a:t>
            </a:r>
            <a:r>
              <a:rPr lang="en-GB" sz="2400" dirty="0" smtClean="0">
                <a:solidFill>
                  <a:srgbClr val="7030A0"/>
                </a:solidFill>
              </a:rPr>
              <a:t>accessible</a:t>
            </a:r>
            <a:r>
              <a:rPr lang="en-GB" sz="2400" dirty="0" smtClean="0"/>
              <a:t> to all intended audiences.</a:t>
            </a:r>
          </a:p>
          <a:p>
            <a:r>
              <a:rPr lang="en-GB" sz="24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n-GB" sz="3200" kern="1200" dirty="0" smtClean="0">
                <a:solidFill>
                  <a:srgbClr val="0070C0"/>
                </a:solidFill>
                <a:latin typeface="Arial" charset="0"/>
                <a:ea typeface="+mn-ea"/>
                <a:cs typeface="+mn-cs"/>
              </a:rPr>
              <a:t>The basis for effective assessment (2) </a:t>
            </a:r>
            <a:endParaRPr lang="en-GB" sz="3200" kern="1200" dirty="0">
              <a:solidFill>
                <a:srgbClr val="0070C0"/>
              </a:solidFill>
              <a:latin typeface="Arial" charset="0"/>
              <a:ea typeface="+mn-ea"/>
              <a:cs typeface="+mn-cs"/>
            </a:endParaRPr>
          </a:p>
        </p:txBody>
      </p:sp>
      <p:sp>
        <p:nvSpPr>
          <p:cNvPr id="3" name="Content Placeholder 2"/>
          <p:cNvSpPr>
            <a:spLocks noGrp="1"/>
          </p:cNvSpPr>
          <p:nvPr>
            <p:ph idx="1"/>
          </p:nvPr>
        </p:nvSpPr>
        <p:spPr>
          <a:xfrm>
            <a:off x="228600" y="762000"/>
            <a:ext cx="8610600" cy="6096000"/>
          </a:xfrm>
        </p:spPr>
        <p:txBody>
          <a:bodyPr>
            <a:noAutofit/>
          </a:bodyPr>
          <a:lstStyle/>
          <a:p>
            <a:pPr>
              <a:buNone/>
            </a:pPr>
            <a:r>
              <a:rPr lang="en-GB" sz="2400" b="1" dirty="0" smtClean="0"/>
              <a:t>Indicator 4 </a:t>
            </a:r>
            <a:endParaRPr lang="en-GB" sz="2400" dirty="0" smtClean="0"/>
          </a:p>
          <a:p>
            <a:pPr marL="0" indent="0">
              <a:buNone/>
            </a:pPr>
            <a:r>
              <a:rPr lang="en-GB" sz="2400" b="0" dirty="0" smtClean="0"/>
              <a:t>Higher education providers assure themselves that everyone involved in the assessment of student work, including prior learning, and associated assessment processes is </a:t>
            </a:r>
            <a:r>
              <a:rPr lang="en-GB" sz="2400" b="0" dirty="0" smtClean="0">
                <a:solidFill>
                  <a:srgbClr val="7030A0"/>
                </a:solidFill>
              </a:rPr>
              <a:t>competent</a:t>
            </a:r>
            <a:r>
              <a:rPr lang="en-GB" sz="2400" b="0" dirty="0" smtClean="0"/>
              <a:t> to undertake their roles and responsibilities.</a:t>
            </a:r>
          </a:p>
          <a:p>
            <a:pPr marL="0" indent="0">
              <a:buNone/>
            </a:pPr>
            <a:r>
              <a:rPr lang="en-GB" sz="2400" dirty="0" smtClean="0"/>
              <a:t> </a:t>
            </a:r>
          </a:p>
          <a:p>
            <a:pPr marL="0" indent="0">
              <a:buNone/>
            </a:pPr>
            <a:r>
              <a:rPr lang="en-GB" sz="2400" b="1" dirty="0" smtClean="0"/>
              <a:t>Indicator 5 </a:t>
            </a:r>
            <a:endParaRPr lang="en-GB" sz="2400" dirty="0" smtClean="0"/>
          </a:p>
          <a:p>
            <a:pPr marL="0" indent="0">
              <a:buNone/>
            </a:pPr>
            <a:r>
              <a:rPr lang="en-GB" sz="2400" b="0" dirty="0" smtClean="0"/>
              <a:t>Assessment and feedback practices are </a:t>
            </a:r>
            <a:r>
              <a:rPr lang="en-GB" sz="2400" b="0" dirty="0" smtClean="0">
                <a:solidFill>
                  <a:srgbClr val="7030A0"/>
                </a:solidFill>
              </a:rPr>
              <a:t>informed</a:t>
            </a:r>
            <a:r>
              <a:rPr lang="en-GB" sz="2400" b="0" dirty="0" smtClean="0"/>
              <a:t> by reflection, consideration of professional practice, and subject-specific and educational scholarship.</a:t>
            </a:r>
          </a:p>
          <a:p>
            <a:pPr>
              <a:buNone/>
            </a:pPr>
            <a:endParaRPr lang="en-GB"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Developing</a:t>
            </a:r>
            <a:r>
              <a:rPr lang="en-GB" sz="3200" b="1" dirty="0" smtClean="0"/>
              <a:t> </a:t>
            </a:r>
            <a:r>
              <a:rPr lang="en-GB" sz="3200" b="1" dirty="0" smtClean="0">
                <a:solidFill>
                  <a:srgbClr val="0070C0"/>
                </a:solidFill>
              </a:rPr>
              <a:t>assessment</a:t>
            </a:r>
            <a:r>
              <a:rPr lang="en-GB" sz="3200" b="1" dirty="0" smtClean="0"/>
              <a:t> </a:t>
            </a:r>
            <a:r>
              <a:rPr lang="en-GB" sz="3200" b="1" dirty="0" smtClean="0">
                <a:solidFill>
                  <a:srgbClr val="0070C0"/>
                </a:solidFill>
              </a:rPr>
              <a:t>literacy</a:t>
            </a:r>
            <a:r>
              <a:rPr lang="en-GB" sz="3200" b="1" dirty="0" smtClean="0"/>
              <a:t> </a:t>
            </a:r>
            <a:endParaRPr lang="en-GB" sz="3200" dirty="0"/>
          </a:p>
        </p:txBody>
      </p:sp>
      <p:sp>
        <p:nvSpPr>
          <p:cNvPr id="5"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6 </a:t>
            </a:r>
            <a:endParaRPr lang="en-GB" sz="2400" dirty="0" smtClean="0"/>
          </a:p>
          <a:p>
            <a:r>
              <a:rPr lang="en-GB" sz="2400" dirty="0" smtClean="0"/>
              <a:t>Staff and students engage in dialogue to promote a </a:t>
            </a:r>
            <a:r>
              <a:rPr lang="en-GB" sz="2400" dirty="0" smtClean="0">
                <a:solidFill>
                  <a:srgbClr val="7030A0"/>
                </a:solidFill>
              </a:rPr>
              <a:t>shared understanding</a:t>
            </a:r>
            <a:r>
              <a:rPr lang="en-GB" sz="2400" dirty="0" smtClean="0"/>
              <a:t> of the basis on which academic judgements are made.</a:t>
            </a:r>
          </a:p>
          <a:p>
            <a:r>
              <a:rPr lang="en-GB" sz="2400" dirty="0" smtClean="0"/>
              <a:t> </a:t>
            </a:r>
          </a:p>
          <a:p>
            <a:r>
              <a:rPr lang="en-GB" sz="2400" dirty="0" smtClean="0"/>
              <a:t> </a:t>
            </a:r>
          </a:p>
          <a:p>
            <a:r>
              <a:rPr lang="en-GB" sz="2400" b="1" dirty="0" smtClean="0"/>
              <a:t>Indicator 7 </a:t>
            </a:r>
            <a:endParaRPr lang="en-GB" sz="2400" dirty="0" smtClean="0"/>
          </a:p>
          <a:p>
            <a:r>
              <a:rPr lang="en-GB" sz="2400" dirty="0" smtClean="0"/>
              <a:t>Students are provided with opportunities to develop an understanding of, and the necessary skills to demonstrate, </a:t>
            </a:r>
            <a:r>
              <a:rPr lang="en-GB" sz="2400" dirty="0" smtClean="0">
                <a:solidFill>
                  <a:srgbClr val="7030A0"/>
                </a:solidFill>
              </a:rPr>
              <a:t>good academic </a:t>
            </a:r>
            <a:r>
              <a:rPr lang="en-GB" sz="2400" dirty="0" smtClean="0"/>
              <a:t>practice.</a:t>
            </a:r>
          </a:p>
          <a:p>
            <a:pPr marL="365125" marR="0" lvl="0" indent="-365125" algn="l" defTabSz="914400" rtl="0" eaLnBrk="1" fontAlgn="auto" latinLnBrk="0" hangingPunct="1">
              <a:lnSpc>
                <a:spcPct val="100000"/>
              </a:lnSpc>
              <a:spcBef>
                <a:spcPts val="600"/>
              </a:spcBef>
              <a:spcAft>
                <a:spcPts val="0"/>
              </a:spcAft>
              <a:buClrTx/>
              <a:buSzTx/>
              <a:buFont typeface="Arial" pitchFamily="34" charset="0"/>
              <a:buNone/>
              <a:tabLst/>
              <a:defRPr/>
            </a:pPr>
            <a:endParaRPr kumimoji="0" lang="en-GB" sz="24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r>
              <a:rPr lang="en-GB" sz="3200" b="1" dirty="0" smtClean="0">
                <a:solidFill>
                  <a:srgbClr val="0070C0"/>
                </a:solidFill>
              </a:rPr>
              <a:t>Designing</a:t>
            </a:r>
            <a:r>
              <a:rPr lang="en-GB" sz="3200" b="1" dirty="0" smtClean="0"/>
              <a:t> </a:t>
            </a:r>
            <a:r>
              <a:rPr lang="en-GB" sz="3200" b="1" dirty="0" smtClean="0">
                <a:solidFill>
                  <a:srgbClr val="0070C0"/>
                </a:solidFill>
              </a:rPr>
              <a:t>assessment</a:t>
            </a:r>
            <a:r>
              <a:rPr lang="en-GB" sz="3200" b="1" dirty="0" smtClean="0"/>
              <a:t> </a:t>
            </a:r>
            <a:endParaRPr lang="en-GB" sz="3200" dirty="0"/>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8 </a:t>
            </a:r>
            <a:endParaRPr lang="en-GB" sz="2400" dirty="0" smtClean="0"/>
          </a:p>
          <a:p>
            <a:r>
              <a:rPr lang="en-GB" sz="2400" dirty="0" smtClean="0"/>
              <a:t>The </a:t>
            </a:r>
            <a:r>
              <a:rPr lang="en-GB" sz="2400" dirty="0" smtClean="0">
                <a:solidFill>
                  <a:srgbClr val="7030A0"/>
                </a:solidFill>
              </a:rPr>
              <a:t>volum</a:t>
            </a:r>
            <a:r>
              <a:rPr lang="en-GB" sz="2400" dirty="0" smtClean="0"/>
              <a:t>e, </a:t>
            </a:r>
            <a:r>
              <a:rPr lang="en-GB" sz="2400" dirty="0" smtClean="0">
                <a:solidFill>
                  <a:srgbClr val="7030A0"/>
                </a:solidFill>
              </a:rPr>
              <a:t>timing</a:t>
            </a:r>
            <a:r>
              <a:rPr lang="en-GB" sz="2400" dirty="0" smtClean="0"/>
              <a:t> and </a:t>
            </a:r>
            <a:r>
              <a:rPr lang="en-GB" sz="2400" dirty="0" smtClean="0">
                <a:solidFill>
                  <a:srgbClr val="7030A0"/>
                </a:solidFill>
              </a:rPr>
              <a:t>nature </a:t>
            </a:r>
            <a:r>
              <a:rPr lang="en-GB" sz="2400" dirty="0" smtClean="0"/>
              <a:t>of assessment enable students to demonstrate the extent to which they have </a:t>
            </a:r>
            <a:r>
              <a:rPr lang="en-GB" sz="2400" dirty="0" smtClean="0">
                <a:solidFill>
                  <a:srgbClr val="7030A0"/>
                </a:solidFill>
              </a:rPr>
              <a:t>achieved</a:t>
            </a:r>
            <a:r>
              <a:rPr lang="en-GB" sz="2400" dirty="0" smtClean="0"/>
              <a:t> the intended learning outcomes.</a:t>
            </a:r>
          </a:p>
          <a:p>
            <a:r>
              <a:rPr lang="en-GB" sz="2400" dirty="0" smtClean="0"/>
              <a:t> </a:t>
            </a:r>
          </a:p>
          <a:p>
            <a:r>
              <a:rPr lang="en-GB" sz="2400" b="1" dirty="0" smtClean="0"/>
              <a:t>Indicator 9 </a:t>
            </a:r>
            <a:endParaRPr lang="en-GB" sz="2400" dirty="0" smtClean="0"/>
          </a:p>
          <a:p>
            <a:r>
              <a:rPr lang="en-GB" sz="2400" dirty="0" smtClean="0"/>
              <a:t>Feedback on assessment is </a:t>
            </a:r>
            <a:r>
              <a:rPr lang="en-GB" sz="2400" dirty="0" smtClean="0">
                <a:solidFill>
                  <a:srgbClr val="7030A0"/>
                </a:solidFill>
              </a:rPr>
              <a:t>timely, constructive and developmental.</a:t>
            </a:r>
          </a:p>
          <a:p>
            <a:r>
              <a:rPr lang="en-GB" sz="2400" dirty="0" smtClean="0"/>
              <a:t> </a:t>
            </a:r>
          </a:p>
          <a:p>
            <a:r>
              <a:rPr lang="en-GB" sz="2400" b="1" dirty="0" smtClean="0"/>
              <a:t>Indicator 10 </a:t>
            </a:r>
            <a:endParaRPr lang="en-GB" sz="2400" dirty="0" smtClean="0"/>
          </a:p>
          <a:p>
            <a:r>
              <a:rPr lang="en-GB" sz="2400" dirty="0" smtClean="0"/>
              <a:t>Through </a:t>
            </a:r>
            <a:r>
              <a:rPr lang="en-GB" sz="2400" dirty="0" smtClean="0">
                <a:solidFill>
                  <a:srgbClr val="7030A0"/>
                </a:solidFill>
              </a:rPr>
              <a:t>inclusive</a:t>
            </a:r>
            <a:r>
              <a:rPr lang="en-GB" sz="2400" dirty="0" smtClean="0"/>
              <a:t> design wherever possible, and through individual reasonable adjustments wherever required, assessment tasks provide every student with an </a:t>
            </a:r>
            <a:r>
              <a:rPr lang="en-GB" sz="2400" dirty="0" smtClean="0">
                <a:solidFill>
                  <a:srgbClr val="7030A0"/>
                </a:solidFill>
              </a:rPr>
              <a:t>equal opportunity</a:t>
            </a:r>
            <a:r>
              <a:rPr lang="en-GB" sz="2400" dirty="0" smtClean="0"/>
              <a:t> to demonstrate their achievement.</a:t>
            </a:r>
            <a:endParaRPr lang="en-GB"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p:spPr>
        <p:txBody>
          <a:bodyPr>
            <a:normAutofit/>
          </a:bodyPr>
          <a:lstStyle/>
          <a:p>
            <a:pPr lvl="0">
              <a:spcBef>
                <a:spcPct val="0"/>
              </a:spcBef>
            </a:pPr>
            <a:r>
              <a:rPr lang="en-GB" sz="3200" b="1" dirty="0" smtClean="0">
                <a:solidFill>
                  <a:srgbClr val="0070C0"/>
                </a:solidFill>
              </a:rPr>
              <a:t>Marking</a:t>
            </a:r>
            <a:r>
              <a:rPr lang="en-GB" sz="3200" b="1" dirty="0" smtClean="0"/>
              <a:t> </a:t>
            </a:r>
            <a:r>
              <a:rPr lang="en-GB" sz="3200" b="1" dirty="0" smtClean="0">
                <a:solidFill>
                  <a:srgbClr val="0070C0"/>
                </a:solidFill>
              </a:rPr>
              <a:t>and</a:t>
            </a:r>
            <a:r>
              <a:rPr lang="en-GB" sz="3200" b="1" dirty="0" smtClean="0"/>
              <a:t> </a:t>
            </a:r>
            <a:r>
              <a:rPr lang="en-GB" sz="3200" b="1" dirty="0" smtClean="0">
                <a:solidFill>
                  <a:srgbClr val="0070C0"/>
                </a:solidFill>
              </a:rPr>
              <a:t>moderation</a:t>
            </a:r>
            <a:r>
              <a:rPr lang="en-GB" sz="3200" b="1" dirty="0" smtClean="0"/>
              <a:t> </a:t>
            </a:r>
            <a:endParaRPr kumimoji="0" lang="en-GB" sz="32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400" b="1" dirty="0" smtClean="0"/>
              <a:t>Indicator 13 </a:t>
            </a:r>
            <a:endParaRPr lang="en-GB" sz="2400" dirty="0" smtClean="0"/>
          </a:p>
          <a:p>
            <a:r>
              <a:rPr lang="en-GB" sz="2400" dirty="0" smtClean="0"/>
              <a:t>Processes for marking assessments and for moderating marks are </a:t>
            </a:r>
            <a:r>
              <a:rPr lang="en-GB" sz="2400" dirty="0" smtClean="0">
                <a:solidFill>
                  <a:srgbClr val="7030A0"/>
                </a:solidFill>
              </a:rPr>
              <a:t>clearly articulated and consistently operated </a:t>
            </a:r>
            <a:r>
              <a:rPr lang="en-GB" sz="2400" dirty="0" smtClean="0"/>
              <a:t>by those involved in the assessment process.</a:t>
            </a:r>
          </a:p>
          <a:p>
            <a:r>
              <a:rPr lang="en-GB" sz="2400" dirty="0" smtClean="0"/>
              <a:t> </a:t>
            </a:r>
          </a:p>
          <a:p>
            <a:r>
              <a:rPr lang="en-GB" sz="2400" b="1" dirty="0" smtClean="0"/>
              <a:t>Indicator 14 </a:t>
            </a:r>
            <a:endParaRPr lang="en-GB" sz="2400" dirty="0" smtClean="0"/>
          </a:p>
          <a:p>
            <a:r>
              <a:rPr lang="en-GB" sz="2400" dirty="0" smtClean="0"/>
              <a:t>Higher education providers operate processes for preventing, identifying, investigating and responding to </a:t>
            </a:r>
            <a:r>
              <a:rPr lang="en-GB" sz="2400" dirty="0" smtClean="0">
                <a:solidFill>
                  <a:srgbClr val="7030A0"/>
                </a:solidFill>
              </a:rPr>
              <a:t>unacceptable academic practice</a:t>
            </a:r>
            <a:r>
              <a:rPr lang="en-GB" sz="2400" dirty="0" smtClean="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1124744"/>
          </a:xfrm>
          <a:prstGeom prst="rect">
            <a:avLst/>
          </a:prstGeom>
        </p:spPr>
        <p:txBody>
          <a:bodyPr>
            <a:normAutofit/>
          </a:bodyPr>
          <a:lstStyle/>
          <a:p>
            <a:pPr lvl="0">
              <a:spcBef>
                <a:spcPct val="0"/>
              </a:spcBef>
            </a:pPr>
            <a:r>
              <a:rPr lang="en-GB" sz="3200" b="1" dirty="0" smtClean="0">
                <a:solidFill>
                  <a:srgbClr val="0070C0"/>
                </a:solidFill>
              </a:rPr>
              <a:t>Enhancement</a:t>
            </a:r>
            <a:r>
              <a:rPr lang="en-GB" sz="3200" b="1" dirty="0" smtClean="0"/>
              <a:t> </a:t>
            </a:r>
            <a:r>
              <a:rPr lang="en-GB" sz="3200" b="1" dirty="0" smtClean="0">
                <a:solidFill>
                  <a:srgbClr val="0070C0"/>
                </a:solidFill>
              </a:rPr>
              <a:t>of</a:t>
            </a:r>
            <a:r>
              <a:rPr lang="en-GB" sz="3200" b="1" dirty="0" smtClean="0"/>
              <a:t> </a:t>
            </a:r>
            <a:r>
              <a:rPr lang="en-GB" sz="3200" b="1" dirty="0" smtClean="0">
                <a:solidFill>
                  <a:srgbClr val="0070C0"/>
                </a:solidFill>
              </a:rPr>
              <a:t>assessment</a:t>
            </a:r>
            <a:r>
              <a:rPr lang="en-GB" sz="3200" b="1" dirty="0" smtClean="0"/>
              <a:t> </a:t>
            </a:r>
          </a:p>
          <a:p>
            <a:pPr lvl="0">
              <a:spcBef>
                <a:spcPct val="0"/>
              </a:spcBef>
            </a:pPr>
            <a:r>
              <a:rPr lang="en-GB" sz="3200" b="1" dirty="0" smtClean="0">
                <a:solidFill>
                  <a:srgbClr val="0070C0"/>
                </a:solidFill>
              </a:rPr>
              <a:t>processes</a:t>
            </a:r>
            <a:endParaRPr lang="en-GB" sz="3200" b="1" dirty="0">
              <a:solidFill>
                <a:srgbClr val="0070C0"/>
              </a:solidFill>
            </a:endParaRPr>
          </a:p>
        </p:txBody>
      </p:sp>
      <p:sp>
        <p:nvSpPr>
          <p:cNvPr id="3" name="Content Placeholder 2"/>
          <p:cNvSpPr txBox="1">
            <a:spLocks/>
          </p:cNvSpPr>
          <p:nvPr/>
        </p:nvSpPr>
        <p:spPr>
          <a:xfrm>
            <a:off x="251520" y="762000"/>
            <a:ext cx="8610600" cy="6096000"/>
          </a:xfrm>
          <a:prstGeom prst="rect">
            <a:avLst/>
          </a:prstGeom>
        </p:spPr>
        <p:txBody>
          <a:bodyPr>
            <a:noAutofit/>
          </a:bodyPr>
          <a:lstStyle/>
          <a:p>
            <a:endParaRPr lang="en-GB" sz="2400" b="1" dirty="0" smtClean="0"/>
          </a:p>
          <a:p>
            <a:endParaRPr lang="en-GB" sz="2400" b="1" dirty="0" smtClean="0"/>
          </a:p>
          <a:p>
            <a:r>
              <a:rPr lang="en-GB" sz="2400" b="1" dirty="0" smtClean="0"/>
              <a:t>Indicator 18 </a:t>
            </a:r>
            <a:endParaRPr lang="en-GB" sz="2400" dirty="0" smtClean="0"/>
          </a:p>
          <a:p>
            <a:r>
              <a:rPr lang="en-GB" sz="2400" dirty="0" smtClean="0"/>
              <a:t>Degree-awarding bodies systematically </a:t>
            </a:r>
            <a:r>
              <a:rPr lang="en-GB" sz="2400" dirty="0" smtClean="0">
                <a:solidFill>
                  <a:srgbClr val="7030A0"/>
                </a:solidFill>
              </a:rPr>
              <a:t>evaluate and enhance </a:t>
            </a:r>
            <a:r>
              <a:rPr lang="en-GB" sz="2400" dirty="0" smtClean="0"/>
              <a:t>their assessment policies, regulations and processes. </a:t>
            </a:r>
            <a:endParaRPr lang="en-GB"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sz="2400" dirty="0" smtClean="0"/>
              <a:t>Assessment for Learning: see http://www.northumbria.ac.uk/sd/central/ar/academy/cetl_afl/ </a:t>
            </a:r>
          </a:p>
        </p:txBody>
      </p:sp>
      <p:sp>
        <p:nvSpPr>
          <p:cNvPr id="37891" name="Content Placeholder 2"/>
          <p:cNvSpPr>
            <a:spLocks noGrp="1"/>
          </p:cNvSpPr>
          <p:nvPr>
            <p:ph idx="1"/>
          </p:nvPr>
        </p:nvSpPr>
        <p:spPr>
          <a:xfrm>
            <a:off x="228600" y="1219201"/>
            <a:ext cx="8915400" cy="4927600"/>
          </a:xfrm>
        </p:spPr>
        <p:txBody>
          <a:bodyPr/>
          <a:lstStyle/>
          <a:p>
            <a:pPr eaLnBrk="1" hangingPunct="1"/>
            <a:r>
              <a:rPr lang="en-GB" sz="2000" dirty="0" smtClean="0"/>
              <a:t>Emphasises </a:t>
            </a:r>
            <a:r>
              <a:rPr lang="en-GB" sz="2000" dirty="0" smtClean="0">
                <a:solidFill>
                  <a:srgbClr val="7030A0"/>
                </a:solidFill>
              </a:rPr>
              <a:t>authenticity</a:t>
            </a:r>
            <a:r>
              <a:rPr lang="en-GB" sz="2000" dirty="0" smtClean="0"/>
              <a:t> and </a:t>
            </a:r>
            <a:r>
              <a:rPr lang="en-GB" sz="2000" dirty="0" smtClean="0">
                <a:solidFill>
                  <a:srgbClr val="7030A0"/>
                </a:solidFill>
              </a:rPr>
              <a:t>complexity </a:t>
            </a:r>
            <a:r>
              <a:rPr lang="en-GB" sz="2000" dirty="0" smtClean="0"/>
              <a:t>in the content and methods of assessment rather than reproduction of knowledge and reductive measurement. </a:t>
            </a:r>
          </a:p>
          <a:p>
            <a:pPr eaLnBrk="1" hangingPunct="1"/>
            <a:r>
              <a:rPr lang="en-GB" sz="2000" dirty="0" smtClean="0"/>
              <a:t>Uses high-stakes summative assessment </a:t>
            </a:r>
            <a:r>
              <a:rPr lang="en-GB" sz="2000" dirty="0" smtClean="0">
                <a:solidFill>
                  <a:srgbClr val="7030A0"/>
                </a:solidFill>
              </a:rPr>
              <a:t>rigorously but sparingly</a:t>
            </a:r>
            <a:r>
              <a:rPr lang="en-GB" sz="2000" dirty="0" smtClean="0"/>
              <a:t> rather than as the main driver for learning. </a:t>
            </a:r>
          </a:p>
          <a:p>
            <a:pPr eaLnBrk="1" hangingPunct="1"/>
            <a:r>
              <a:rPr lang="en-GB" sz="2000" dirty="0" smtClean="0"/>
              <a:t>Offers students extensive opportunities to engage in the kinds of tasks that develop and demonstrate their learning, thus building their confidence and capabilities </a:t>
            </a:r>
            <a:r>
              <a:rPr lang="en-GB" sz="2000" dirty="0" smtClean="0">
                <a:solidFill>
                  <a:srgbClr val="7030A0"/>
                </a:solidFill>
              </a:rPr>
              <a:t>before</a:t>
            </a:r>
            <a:r>
              <a:rPr lang="en-GB" sz="2000" dirty="0" smtClean="0"/>
              <a:t> they are summatively assessed. </a:t>
            </a:r>
          </a:p>
          <a:p>
            <a:pPr eaLnBrk="1" hangingPunct="1"/>
            <a:r>
              <a:rPr lang="en-GB" sz="2000" dirty="0" smtClean="0"/>
              <a:t>Is rich in feedback derived from </a:t>
            </a:r>
            <a:r>
              <a:rPr lang="en-GB" sz="2000" dirty="0" smtClean="0">
                <a:solidFill>
                  <a:srgbClr val="7030A0"/>
                </a:solidFill>
              </a:rPr>
              <a:t>formal </a:t>
            </a:r>
            <a:r>
              <a:rPr lang="en-GB" sz="2000" dirty="0" smtClean="0"/>
              <a:t>mechanisms e.g. tutor comments on assignments, student self-review logs. </a:t>
            </a:r>
          </a:p>
          <a:p>
            <a:pPr eaLnBrk="1" hangingPunct="1"/>
            <a:r>
              <a:rPr lang="en-GB" sz="2000" dirty="0" smtClean="0"/>
              <a:t>Is rich in </a:t>
            </a:r>
            <a:r>
              <a:rPr lang="en-GB" sz="2000" dirty="0" smtClean="0">
                <a:solidFill>
                  <a:srgbClr val="7030A0"/>
                </a:solidFill>
              </a:rPr>
              <a:t>informal </a:t>
            </a:r>
            <a:r>
              <a:rPr lang="en-GB" sz="2000" dirty="0" smtClean="0"/>
              <a:t>feedback e.g. peer review of draft writing, collaborative project work, which provides students with a continuous flow of feedback on ‘how they are doing’. </a:t>
            </a:r>
          </a:p>
          <a:p>
            <a:pPr eaLnBrk="1" hangingPunct="1"/>
            <a:r>
              <a:rPr lang="en-GB" sz="2000" dirty="0" smtClean="0"/>
              <a:t>Develops students’ abilities to </a:t>
            </a:r>
            <a:r>
              <a:rPr lang="en-GB" sz="2000" dirty="0" smtClean="0">
                <a:solidFill>
                  <a:srgbClr val="7030A0"/>
                </a:solidFill>
              </a:rPr>
              <a:t>direct</a:t>
            </a:r>
            <a:r>
              <a:rPr lang="en-GB" sz="2000" dirty="0" smtClean="0"/>
              <a:t> their own learning, </a:t>
            </a:r>
            <a:r>
              <a:rPr lang="en-GB" sz="2000" dirty="0" smtClean="0">
                <a:solidFill>
                  <a:srgbClr val="7030A0"/>
                </a:solidFill>
              </a:rPr>
              <a:t>evaluate</a:t>
            </a:r>
            <a:r>
              <a:rPr lang="en-GB" sz="2000" dirty="0" smtClean="0"/>
              <a:t> their own progress and attainments and </a:t>
            </a:r>
            <a:r>
              <a:rPr lang="en-GB" sz="2000" dirty="0" smtClean="0">
                <a:solidFill>
                  <a:srgbClr val="7030A0"/>
                </a:solidFill>
              </a:rPr>
              <a:t>support</a:t>
            </a:r>
            <a:r>
              <a:rPr lang="en-GB" sz="2000" dirty="0" smtClean="0"/>
              <a:t> the learning of others. </a:t>
            </a:r>
            <a:r>
              <a:rPr lang="en-GB" sz="2000" b="0" i="1" dirty="0" smtClean="0">
                <a:solidFill>
                  <a:srgbClr val="7030A0"/>
                </a:solidFill>
              </a:rPr>
              <a:t>(my emphasis)</a:t>
            </a:r>
            <a:endParaRPr lang="en-GB" sz="2000" dirty="0" smtClean="0"/>
          </a:p>
          <a:p>
            <a:pPr eaLnBrk="1" hangingPunct="1"/>
            <a:endParaRPr lang="en-GB" sz="2000" b="0" i="1" dirty="0" smtClean="0">
              <a:solidFill>
                <a:srgbClr val="7030A0"/>
              </a:solidFill>
            </a:endParaRPr>
          </a:p>
          <a:p>
            <a:pPr eaLnBrk="1" hangingPunct="1"/>
            <a:endParaRPr lang="en-GB"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txBody>
          <a:bodyPr/>
          <a:lstStyle/>
          <a:p>
            <a:endParaRPr lang="en-GB"/>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Is rich in informal feedback (e.g. peer review of draft writing, collaborative project work)</a:t>
              </a:r>
              <a:endParaRPr lang="en-US" sz="1200" b="1">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a:latin typeface="Comic Sans MS" pitchFamily="66" charset="0"/>
                </a:rPr>
                <a:t>Offers extensive ‘low stakes’ confidence building opportunities and practice</a:t>
              </a:r>
              <a:endParaRPr lang="en-US" sz="1200" b="1">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p14="http://schemas.microsoft.com/office/powerpoint/2010/main" xmlns="" val="3446667685"/>
      </p:ext>
    </p:extLst>
  </p:cSld>
  <p:clrMapOvr>
    <a:masterClrMapping/>
  </p:clrMapOvr>
  <p:transition spd="slow" advTm="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sz="2800" dirty="0" smtClean="0"/>
              <a:t>Assessment </a:t>
            </a:r>
            <a:r>
              <a:rPr lang="en-GB" sz="2800" i="1" dirty="0" smtClean="0"/>
              <a:t>for</a:t>
            </a:r>
            <a:r>
              <a:rPr lang="en-GB" sz="2800" dirty="0" smtClean="0"/>
              <a:t> learning implications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(Bloxham and Boyd)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929618" cy="1074737"/>
          </a:xfrm>
          <a:noFill/>
          <a:ln>
            <a:noFill/>
          </a:ln>
        </p:spPr>
        <p:txBody>
          <a:bodyPr vert="horz" wrap="square" lIns="91440" tIns="45720" rIns="91440" bIns="45720" numCol="1" anchor="b" anchorCtr="0" compatLnSpc="1">
            <a:prstTxWarp prst="textNoShape">
              <a:avLst/>
            </a:prstTxWarp>
          </a:bodyPr>
          <a:lstStyle/>
          <a:p>
            <a:r>
              <a:rPr lang="en-GB" sz="3200" dirty="0" smtClean="0"/>
              <a:t>By the end of the workshop, participants will have had a chance to:</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800" b="0" dirty="0" smtClean="0"/>
              <a:t>review current assessment practices with a view to redesigning some elements of them;</a:t>
            </a:r>
          </a:p>
          <a:p>
            <a:r>
              <a:rPr lang="en-GB" sz="2800" b="0" dirty="0" smtClean="0"/>
              <a:t>consider how best to brief students to ensure best possible achievements;</a:t>
            </a:r>
          </a:p>
          <a:p>
            <a:r>
              <a:rPr lang="en-GB" sz="2800" b="0" dirty="0" smtClean="0"/>
              <a:t>discuss the impact of changes to mitigate inherent risks and maximise impact.</a:t>
            </a:r>
            <a:endParaRPr lang="en-GB" sz="2600" dirty="0" smtClean="0"/>
          </a:p>
          <a:p>
            <a:endParaRPr lang="en-GB" sz="2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smtClean="0"/>
              <a:t>Effective assessment significantly and positively impacts on student learning, (Boud, Mentkowski, Knight and Yorke and many others).</a:t>
            </a:r>
          </a:p>
          <a:p>
            <a:pPr marL="609600" indent="-609600"/>
            <a:r>
              <a:rPr lang="en-GB" sz="240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p>
          <a:p>
            <a:pPr marL="609600" indent="-609600">
              <a:buFont typeface="Wingdings" pitchFamily="2" charset="2"/>
              <a:buNone/>
            </a:pPr>
            <a:endParaRPr lang="en-GB" sz="21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A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0"/>
            <a:ext cx="7848600" cy="1552575"/>
          </a:xfrm>
          <a:noFill/>
        </p:spPr>
        <p:txBody>
          <a:bodyPr lIns="92075" tIns="46038" rIns="92075" bIns="46038"/>
          <a:lstStyle/>
          <a:p>
            <a:pPr eaLnBrk="1" hangingPunct="1"/>
            <a:r>
              <a:rPr lang="en-US" sz="2800" dirty="0" smtClean="0">
                <a:solidFill>
                  <a:srgbClr val="002060"/>
                </a:solidFill>
              </a:rPr>
              <a:t>Why are we assessing?</a:t>
            </a:r>
            <a:br>
              <a:rPr lang="en-US" sz="2800" dirty="0" smtClean="0">
                <a:solidFill>
                  <a:srgbClr val="002060"/>
                </a:solidFill>
              </a:rPr>
            </a:br>
            <a:r>
              <a:rPr lang="en-US" sz="2800" dirty="0" smtClean="0">
                <a:solidFill>
                  <a:srgbClr val="002060"/>
                </a:solidFill>
              </a:rPr>
              <a:t>Choosing the reasons for assessment: </a:t>
            </a:r>
            <a:br>
              <a:rPr lang="en-US" sz="2800" dirty="0" smtClean="0">
                <a:solidFill>
                  <a:srgbClr val="002060"/>
                </a:solidFill>
              </a:rPr>
            </a:br>
            <a:r>
              <a:rPr lang="en-US" sz="2800" dirty="0" smtClean="0">
                <a:solidFill>
                  <a:srgbClr val="002060"/>
                </a:solidFill>
              </a:rPr>
              <a:t>these may include:</a:t>
            </a:r>
            <a:br>
              <a:rPr lang="en-US" sz="2800" dirty="0" smtClean="0">
                <a:solidFill>
                  <a:srgbClr val="002060"/>
                </a:solidFill>
              </a:rPr>
            </a:br>
            <a:endParaRPr lang="en-US" sz="2800" b="0" dirty="0" smtClean="0">
              <a:solidFill>
                <a:srgbClr val="002060"/>
              </a:solidFill>
            </a:endParaRP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smtClean="0"/>
              <a:t>Enabling students to get the measure of their achievement; </a:t>
            </a:r>
          </a:p>
          <a:p>
            <a:pPr eaLnBrk="1" hangingPunct="1"/>
            <a:r>
              <a:rPr lang="en-US" sz="2600" dirty="0" smtClean="0"/>
              <a:t>Helping them consolidate their learning;</a:t>
            </a:r>
          </a:p>
          <a:p>
            <a:pPr eaLnBrk="1" hangingPunct="1"/>
            <a:r>
              <a:rPr lang="en-US" sz="2600" dirty="0" smtClean="0"/>
              <a:t>Providing feedback so they can improve and remedy any deficiencies;</a:t>
            </a:r>
          </a:p>
          <a:p>
            <a:pPr eaLnBrk="1" hangingPunct="1"/>
            <a:r>
              <a:rPr lang="en-US" sz="2600" dirty="0" smtClean="0"/>
              <a:t>motivating students to engage in their learning;</a:t>
            </a:r>
          </a:p>
          <a:p>
            <a:pPr eaLnBrk="1" hangingPunct="1"/>
            <a:r>
              <a:rPr lang="en-US" sz="2600" dirty="0" smtClean="0"/>
              <a:t>providing them with opportunities to relate theory and practice, especially in HE and FE.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sz="2800" dirty="0" smtClean="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smtClean="0"/>
              <a:t>Helping students make sensible choices about option alternatives and directions for further study;</a:t>
            </a:r>
          </a:p>
          <a:p>
            <a:pPr eaLnBrk="1" hangingPunct="1"/>
            <a:r>
              <a:rPr lang="en-US" sz="2600" dirty="0" smtClean="0"/>
              <a:t>demonstrating student employability;</a:t>
            </a:r>
          </a:p>
          <a:p>
            <a:pPr eaLnBrk="1" hangingPunct="1"/>
            <a:r>
              <a:rPr lang="en-US" sz="2600" dirty="0" smtClean="0"/>
              <a:t>providing assurance of fitness to practice (in HE);</a:t>
            </a:r>
          </a:p>
          <a:p>
            <a:pPr eaLnBrk="1" hangingPunct="1"/>
            <a:r>
              <a:rPr lang="en-US" sz="2600" dirty="0" smtClean="0"/>
              <a:t>giving feedback to teachers on effectiveness;</a:t>
            </a:r>
          </a:p>
          <a:p>
            <a:pPr eaLnBrk="1" hangingPunct="1"/>
            <a:r>
              <a:rPr lang="en-US" sz="2600" dirty="0" smtClean="0"/>
              <a:t>providing statistics for internal and external agencies.</a:t>
            </a:r>
          </a:p>
          <a:p>
            <a:pPr eaLnBrk="1" hangingPunct="1"/>
            <a:endParaRPr lang="en-US" sz="26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dirty="0" smtClean="0"/>
              <a:t>Choosing what we assess</a:t>
            </a:r>
          </a:p>
        </p:txBody>
      </p:sp>
      <p:sp>
        <p:nvSpPr>
          <p:cNvPr id="22531" name="Rectangle 3"/>
          <p:cNvSpPr>
            <a:spLocks noGrp="1" noChangeArrowheads="1"/>
          </p:cNvSpPr>
          <p:nvPr>
            <p:ph type="body" idx="4294967295"/>
          </p:nvPr>
        </p:nvSpPr>
        <p:spPr/>
        <p:txBody>
          <a:bodyPr/>
          <a:lstStyle/>
          <a:p>
            <a:pPr eaLnBrk="1" hangingPunct="1"/>
            <a:r>
              <a:rPr lang="en-US" dirty="0" smtClean="0"/>
              <a:t>product or process?</a:t>
            </a:r>
          </a:p>
          <a:p>
            <a:pPr eaLnBrk="1" hangingPunct="1"/>
            <a:r>
              <a:rPr lang="en-US" dirty="0" smtClean="0"/>
              <a:t>theory or practice (HE particularly); </a:t>
            </a:r>
          </a:p>
          <a:p>
            <a:pPr eaLnBrk="1" hangingPunct="1"/>
            <a:r>
              <a:rPr lang="en-US" dirty="0" smtClean="0"/>
              <a:t>knowledge, skills and attitude (all sectors)?</a:t>
            </a:r>
          </a:p>
          <a:p>
            <a:pPr eaLnBrk="1" hangingPunct="1"/>
            <a:r>
              <a:rPr lang="en-US" dirty="0" smtClean="0"/>
              <a:t>subject knowledge or application?</a:t>
            </a:r>
          </a:p>
          <a:p>
            <a:pPr eaLnBrk="1" hangingPunct="1"/>
            <a:r>
              <a:rPr lang="en-US" dirty="0" smtClean="0"/>
              <a:t>what we’ve always assessed?</a:t>
            </a:r>
          </a:p>
          <a:p>
            <a:pPr eaLnBrk="1" hangingPunct="1"/>
            <a:r>
              <a:rPr lang="en-US" dirty="0" smtClean="0"/>
              <a:t>what it’s easy to assess?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smtClean="0"/>
              <a:t>Being imaginative by choosing diverse assessment methods?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smtClean="0"/>
              <a:t>portfolios, projects, vivas, assessed seminars, poster presentations, annotated bibliographies, blogs, diaries, reflective journals, critical incident accounts, </a:t>
            </a:r>
            <a:r>
              <a:rPr lang="en-US" dirty="0" err="1" smtClean="0"/>
              <a:t>artefacts</a:t>
            </a:r>
            <a:r>
              <a:rPr lang="en-US" dirty="0" smtClean="0"/>
              <a:t>, productions, case studies, field studies, exhibitions, critiques, theses…….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Font typeface="Wingdings" pitchFamily="2" charset="2"/>
              <a:buNone/>
            </a:pPr>
            <a:r>
              <a:rPr lang="en-US" sz="2600" dirty="0" smtClean="0"/>
              <a:t>Multiple choice Questions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88641"/>
            <a:ext cx="7543800" cy="720079"/>
          </a:xfrm>
        </p:spPr>
        <p:txBody>
          <a:bodyPr/>
          <a:lstStyle/>
          <a:p>
            <a:r>
              <a:rPr lang="en-GB" sz="2800" dirty="0" smtClean="0"/>
              <a:t>Diverse and innovative assessment helps</a:t>
            </a:r>
          </a:p>
        </p:txBody>
      </p:sp>
      <p:sp>
        <p:nvSpPr>
          <p:cNvPr id="26627" name="Rectangle 3"/>
          <p:cNvSpPr>
            <a:spLocks noGrp="1" noChangeArrowheads="1"/>
          </p:cNvSpPr>
          <p:nvPr>
            <p:ph type="body" idx="1"/>
          </p:nvPr>
        </p:nvSpPr>
        <p:spPr>
          <a:xfrm>
            <a:off x="457200" y="1052736"/>
            <a:ext cx="8229600" cy="5400452"/>
          </a:xfrm>
          <a:noFill/>
        </p:spPr>
        <p:txBody>
          <a:bodyPr/>
          <a:lstStyle/>
          <a:p>
            <a:pPr marL="609600" indent="-609600"/>
            <a:r>
              <a:rPr lang="en-GB"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a:r>
              <a:rPr lang="en-GB" dirty="0" smtClean="0"/>
              <a:t>Innovative assessment approaches can foster a spirit of enquiry, encourage curiosity and promote autonomy where they encourage students to become closely involved with evaluating their own and each others’ learning. (</a:t>
            </a:r>
            <a:r>
              <a:rPr lang="en-GB" dirty="0" err="1" smtClean="0"/>
              <a:t>Falchikov</a:t>
            </a:r>
            <a:r>
              <a:rPr lang="en-GB" dirty="0" smtClean="0"/>
              <a:t>, Pickford and Brown, 2006).</a:t>
            </a:r>
          </a:p>
          <a:p>
            <a:pPr marL="609600" indent="-609600"/>
            <a:endParaRPr lang="en-GB"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lstStyle/>
          <a:p>
            <a:pPr eaLnBrk="1" hangingPunct="1"/>
            <a:r>
              <a:rPr lang="en-US" sz="3600" dirty="0" smtClean="0"/>
              <a:t>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smtClean="0"/>
              <a:t>tutor assessment</a:t>
            </a:r>
          </a:p>
          <a:p>
            <a:pPr eaLnBrk="1" hangingPunct="1"/>
            <a:r>
              <a:rPr lang="en-US" smtClean="0"/>
              <a:t>self-assessment</a:t>
            </a:r>
          </a:p>
          <a:p>
            <a:pPr eaLnBrk="1" hangingPunct="1"/>
            <a:r>
              <a:rPr lang="en-US" smtClean="0"/>
              <a:t>peer assessment, (either inter or intra peer)</a:t>
            </a:r>
          </a:p>
          <a:p>
            <a:pPr eaLnBrk="1" hangingPunct="1"/>
            <a:r>
              <a:rPr lang="en-US" smtClean="0"/>
              <a:t>employers, practice tutors and line managers</a:t>
            </a:r>
          </a:p>
          <a:p>
            <a:pPr eaLnBrk="1" hangingPunct="1"/>
            <a:r>
              <a:rPr lang="en-US" smtClean="0"/>
              <a:t>client assessment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for the workshop</a:t>
            </a:r>
            <a:endParaRPr lang="en-GB" dirty="0"/>
          </a:p>
        </p:txBody>
      </p:sp>
      <p:sp>
        <p:nvSpPr>
          <p:cNvPr id="3" name="Content Placeholder 2"/>
          <p:cNvSpPr>
            <a:spLocks noGrp="1"/>
          </p:cNvSpPr>
          <p:nvPr>
            <p:ph idx="1"/>
          </p:nvPr>
        </p:nvSpPr>
        <p:spPr/>
        <p:txBody>
          <a:bodyPr/>
          <a:lstStyle/>
          <a:p>
            <a:r>
              <a:rPr lang="en-GB" dirty="0" smtClean="0"/>
              <a:t>Students are more likely to be unsatisfied with assessment than any other aspect of the student experience;</a:t>
            </a:r>
          </a:p>
          <a:p>
            <a:r>
              <a:rPr lang="en-GB" dirty="0" smtClean="0"/>
              <a:t> If we want to improve students’ engagement with learning, a key locus of quality enhancement can be refreshing our approaches to assessment. </a:t>
            </a:r>
          </a:p>
          <a:p>
            <a:r>
              <a:rPr lang="en-GB" dirty="0" smtClean="0"/>
              <a:t> Sometimes we need to take a fresh look at our current practice to make sure assessment is for rather than just of learning.</a:t>
            </a:r>
            <a:r>
              <a:rPr lang="en-GB" b="0" dirty="0" smtClean="0"/>
              <a:t/>
            </a:r>
            <a:br>
              <a:rPr lang="en-GB" b="0" dirty="0" smtClean="0"/>
            </a:br>
            <a:endParaRPr lang="en-GB" b="0" dirty="0" smtClean="0"/>
          </a:p>
          <a:p>
            <a:endParaRPr lang="en-GB" b="0"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p:spPr>
        <p:txBody>
          <a:bodyPr lIns="92075" tIns="46038" rIns="92075" bIns="46038"/>
          <a:lstStyle/>
          <a:p>
            <a:pPr eaLnBrk="1" hangingPunct="1"/>
            <a:r>
              <a:rPr lang="en-US" sz="3600" dirty="0" smtClean="0"/>
              <a:t>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Assessment literacy: students do better if they can: </a:t>
            </a:r>
            <a:endParaRPr lang="en-GB" sz="3600"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a:t>
            </a:r>
            <a:r>
              <a:rPr lang="en-GB" dirty="0" err="1" smtClean="0"/>
              <a:t>practicals</a:t>
            </a:r>
            <a:r>
              <a:rPr lang="en-GB" dirty="0" smtClean="0"/>
              <a:t>, </a:t>
            </a:r>
            <a:r>
              <a:rPr lang="en-GB" dirty="0" err="1" smtClean="0"/>
              <a:t>vivas</a:t>
            </a:r>
            <a:r>
              <a:rPr lang="en-GB" dirty="0" smtClean="0"/>
              <a:t>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a:t>
            </a:r>
            <a:r>
              <a:rPr lang="en-GB" dirty="0" err="1" smtClean="0"/>
              <a:t>condonement</a:t>
            </a:r>
            <a:r>
              <a:rPr lang="en-GB" dirty="0" smtClean="0"/>
              <a:t> etc.</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23528" y="122238"/>
            <a:ext cx="7677472" cy="1002506"/>
          </a:xfrm>
        </p:spPr>
        <p:txBody>
          <a:bodyPr/>
          <a:lstStyle/>
          <a:p>
            <a:r>
              <a:rPr lang="en-GB" sz="3600" dirty="0" smtClean="0"/>
              <a:t>Giving constructive and formative feedback </a:t>
            </a:r>
            <a:endParaRPr lang="en-US" sz="3600" dirty="0" smtClean="0">
              <a:solidFill>
                <a:srgbClr val="002060"/>
              </a:solidFill>
            </a:endParaRPr>
          </a:p>
        </p:txBody>
      </p:sp>
      <p:sp>
        <p:nvSpPr>
          <p:cNvPr id="18435" name="Rectangle 3"/>
          <p:cNvSpPr>
            <a:spLocks noGrp="1" noChangeArrowheads="1"/>
          </p:cNvSpPr>
          <p:nvPr>
            <p:ph type="body" idx="1"/>
          </p:nvPr>
        </p:nvSpPr>
        <p:spPr>
          <a:xfrm>
            <a:off x="285720" y="980728"/>
            <a:ext cx="8412193"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The language we use for feedback impacts highly on achievement: beware of what </a:t>
            </a:r>
            <a:r>
              <a:rPr lang="en-GB" sz="2600" dirty="0" err="1" smtClean="0"/>
              <a:t>Boud</a:t>
            </a:r>
            <a:r>
              <a:rPr lang="en-GB" sz="2600" dirty="0" smtClean="0"/>
              <a:t> calls ‘final language’ (‘disastrous’, ‘appalling’, hopeless’, or even ‘superlative’);</a:t>
            </a:r>
          </a:p>
          <a:p>
            <a:r>
              <a:rPr lang="en-GB" sz="2600" dirty="0" smtClean="0"/>
              <a:t>Feedback which is ephemeral has less impact than that which is recorded in some way (consider using audio or video files or insisting students take notes and reflect on them).</a:t>
            </a:r>
          </a:p>
          <a:p>
            <a:endParaRPr lang="en-GB" sz="26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 </a:t>
            </a:r>
          </a:p>
          <a:p>
            <a:endParaRPr lang="en-GB"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smtClean="0"/>
              <a:t>Good feedback practice</a:t>
            </a:r>
            <a:r>
              <a:rPr lang="en-GB" sz="3500" smtClean="0"/>
              <a:t>:</a:t>
            </a:r>
            <a:br>
              <a:rPr lang="en-GB" sz="3500" smtClean="0"/>
            </a:br>
            <a:endParaRPr lang="en-US" sz="3500" smtClean="0"/>
          </a:p>
        </p:txBody>
      </p:sp>
      <p:sp>
        <p:nvSpPr>
          <p:cNvPr id="16387" name="Rectangle 3"/>
          <p:cNvSpPr>
            <a:spLocks noGrp="1" noChangeArrowheads="1"/>
          </p:cNvSpPr>
          <p:nvPr>
            <p:ph type="body" idx="4294967295"/>
          </p:nvPr>
        </p:nvSpPr>
        <p:spPr>
          <a:xfrm>
            <a:off x="468313" y="1412875"/>
            <a:ext cx="8229600" cy="5111750"/>
          </a:xfrm>
        </p:spPr>
        <p:txBody>
          <a:bodyPr/>
          <a:lstStyle/>
          <a:p>
            <a:pPr marL="361950" indent="-361950">
              <a:lnSpc>
                <a:spcPct val="80000"/>
              </a:lnSpc>
              <a:buFont typeface="Wingdings" pitchFamily="2" charset="2"/>
              <a:buNone/>
            </a:pPr>
            <a:r>
              <a:rPr lang="en-US" sz="2400" smtClean="0"/>
              <a:t>1. Helps clarify what good performance is (goals, criteria, expected standards);</a:t>
            </a:r>
          </a:p>
          <a:p>
            <a:pPr marL="361950" indent="-361950">
              <a:spcBef>
                <a:spcPct val="0"/>
              </a:spcBef>
              <a:buFont typeface="Wingdings" pitchFamily="2" charset="2"/>
              <a:buNone/>
            </a:pPr>
            <a:r>
              <a:rPr lang="en-US" sz="2400" smtClean="0"/>
              <a:t>2. Facilitates the development of self-assessment (reflection) in learning;</a:t>
            </a:r>
          </a:p>
          <a:p>
            <a:pPr marL="361950" indent="-361950">
              <a:spcBef>
                <a:spcPct val="0"/>
              </a:spcBef>
              <a:buFont typeface="Wingdings" pitchFamily="2" charset="2"/>
              <a:buNone/>
            </a:pPr>
            <a:r>
              <a:rPr lang="en-US" sz="2400" smtClean="0"/>
              <a:t>3. Delivers high quality information to students about their learning;</a:t>
            </a:r>
          </a:p>
          <a:p>
            <a:pPr marL="361950" indent="-361950">
              <a:spcBef>
                <a:spcPct val="0"/>
              </a:spcBef>
              <a:buFont typeface="Wingdings" pitchFamily="2" charset="2"/>
              <a:buNone/>
            </a:pPr>
            <a:r>
              <a:rPr lang="en-US" sz="2400" smtClean="0"/>
              <a:t>4. Encourages teacher and peer dialogue around learning;</a:t>
            </a:r>
          </a:p>
          <a:p>
            <a:pPr marL="361950" indent="-361950">
              <a:spcBef>
                <a:spcPct val="0"/>
              </a:spcBef>
              <a:buFont typeface="Wingdings" pitchFamily="2" charset="2"/>
              <a:buNone/>
            </a:pPr>
            <a:r>
              <a:rPr lang="en-US" sz="2400" smtClean="0"/>
              <a:t>5. Encourages positive motivational beliefs and self-esteem;</a:t>
            </a:r>
          </a:p>
          <a:p>
            <a:pPr marL="361950" indent="-361950">
              <a:spcBef>
                <a:spcPct val="0"/>
              </a:spcBef>
              <a:buFont typeface="Wingdings" pitchFamily="2" charset="2"/>
              <a:buNone/>
            </a:pPr>
            <a:r>
              <a:rPr lang="en-US" sz="2400" smtClean="0"/>
              <a:t>6. Provides opportunities to close the gap between current and desired performance;</a:t>
            </a:r>
          </a:p>
          <a:p>
            <a:pPr marL="361950" indent="-361950">
              <a:spcBef>
                <a:spcPct val="0"/>
              </a:spcBef>
              <a:buFont typeface="Wingdings" pitchFamily="2" charset="2"/>
              <a:buNone/>
            </a:pPr>
            <a:r>
              <a:rPr lang="en-US" sz="2400" smtClean="0"/>
              <a:t>7. Provides information to teachers that can be used to help shape the teaching.</a:t>
            </a:r>
            <a:endParaRPr lang="en-GB" sz="2400" smtClean="0"/>
          </a:p>
          <a:p>
            <a:pPr marL="361950" indent="-361950">
              <a:lnSpc>
                <a:spcPct val="80000"/>
              </a:lnSpc>
            </a:pPr>
            <a:endParaRPr lang="en-US" sz="19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Sadler, the most cited author on formative assessment argues:</a:t>
            </a:r>
            <a:endParaRPr lang="en-GB" sz="3200" dirty="0"/>
          </a:p>
        </p:txBody>
      </p:sp>
      <p:sp>
        <p:nvSpPr>
          <p:cNvPr id="3" name="Content Placeholder 2"/>
          <p:cNvSpPr>
            <a:spLocks noGrp="1"/>
          </p:cNvSpPr>
          <p:nvPr>
            <p:ph idx="1"/>
          </p:nvPr>
        </p:nvSpPr>
        <p:spPr/>
        <p:txBody>
          <a:bodyPr/>
          <a:lstStyle/>
          <a:p>
            <a:pPr marL="0">
              <a:lnSpc>
                <a:spcPct val="100000"/>
              </a:lnSpc>
              <a:spcBef>
                <a:spcPts val="0"/>
              </a:spcBef>
              <a:buNone/>
            </a:pPr>
            <a:r>
              <a:rPr lang="en-GB" sz="2600" dirty="0" smtClean="0"/>
              <a:t>“Students need to be exposed to, and gain experience in making judgements about, </a:t>
            </a:r>
            <a:r>
              <a:rPr lang="en-GB" sz="2600" dirty="0" smtClean="0">
                <a:solidFill>
                  <a:srgbClr val="7030A0"/>
                </a:solidFill>
              </a:rPr>
              <a:t>a variety of works of different quality</a:t>
            </a:r>
            <a:r>
              <a:rPr lang="en-GB" sz="2600" dirty="0" smtClean="0"/>
              <a:t>... They need planned rather than random exposure to exemplars, and experience in </a:t>
            </a:r>
            <a:r>
              <a:rPr lang="en-GB" sz="2600" dirty="0" smtClean="0">
                <a:solidFill>
                  <a:srgbClr val="7030A0"/>
                </a:solidFill>
              </a:rPr>
              <a:t>making judgements </a:t>
            </a:r>
            <a:r>
              <a:rPr lang="en-GB" sz="2600" dirty="0" smtClean="0"/>
              <a:t>about quality. They need to create </a:t>
            </a:r>
            <a:r>
              <a:rPr lang="en-GB" sz="2600" dirty="0" smtClean="0">
                <a:solidFill>
                  <a:srgbClr val="7030A0"/>
                </a:solidFill>
              </a:rPr>
              <a:t>verbalised</a:t>
            </a:r>
            <a:r>
              <a:rPr lang="en-GB" sz="2600" dirty="0" smtClean="0"/>
              <a:t> rationales and accounts of how various works could have been done better. Finally, they need to engage in evaluative </a:t>
            </a:r>
            <a:r>
              <a:rPr lang="en-GB" sz="2600" dirty="0" smtClean="0">
                <a:solidFill>
                  <a:srgbClr val="7030A0"/>
                </a:solidFill>
              </a:rPr>
              <a:t>conversations</a:t>
            </a:r>
            <a:r>
              <a:rPr lang="en-GB" sz="2600" dirty="0" smtClean="0"/>
              <a:t> with teachers and other students.” </a:t>
            </a:r>
          </a:p>
          <a:p>
            <a:pPr marL="0">
              <a:lnSpc>
                <a:spcPct val="100000"/>
              </a:lnSpc>
              <a:spcBef>
                <a:spcPts val="0"/>
              </a:spcBef>
              <a:buNone/>
            </a:pPr>
            <a:endParaRPr lang="en-GB" sz="2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Sadler continues…</a:t>
            </a:r>
            <a:endParaRPr lang="en-GB" sz="3200" dirty="0"/>
          </a:p>
        </p:txBody>
      </p:sp>
      <p:sp>
        <p:nvSpPr>
          <p:cNvPr id="3" name="Content Placeholder 2"/>
          <p:cNvSpPr>
            <a:spLocks noGrp="1"/>
          </p:cNvSpPr>
          <p:nvPr>
            <p:ph idx="1"/>
          </p:nvPr>
        </p:nvSpPr>
        <p:spPr/>
        <p:txBody>
          <a:bodyPr/>
          <a:lstStyle/>
          <a:p>
            <a:pPr>
              <a:buNone/>
            </a:pPr>
            <a:r>
              <a:rPr lang="en-GB" sz="2600" dirty="0" smtClean="0"/>
              <a:t>Together, these three provide the means by which students can develop a </a:t>
            </a:r>
            <a:r>
              <a:rPr lang="en-GB" sz="2600" dirty="0" smtClean="0">
                <a:solidFill>
                  <a:srgbClr val="7030A0"/>
                </a:solidFill>
              </a:rPr>
              <a:t>concept of quality </a:t>
            </a:r>
            <a:r>
              <a:rPr lang="en-GB" sz="2600"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sz="2600" dirty="0" smtClean="0">
                <a:solidFill>
                  <a:srgbClr val="7030A0"/>
                </a:solidFill>
              </a:rPr>
              <a:t>peer assessment </a:t>
            </a:r>
            <a:r>
              <a:rPr lang="en-GB" sz="2600" dirty="0" smtClean="0"/>
              <a:t>so that it becomes a powerful strategy for higher education teaching.</a:t>
            </a:r>
          </a:p>
          <a:p>
            <a:pPr>
              <a:buNone/>
            </a:pPr>
            <a:r>
              <a:rPr lang="en-GB" sz="2000" dirty="0" smtClean="0"/>
              <a:t>Sadler, D. Royce (2010)</a:t>
            </a:r>
            <a:endParaRPr lang="en-GB"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GB" sz="3600" dirty="0" smtClean="0"/>
              <a:t>Students benefit if we can make feedback timely</a:t>
            </a:r>
          </a:p>
        </p:txBody>
      </p:sp>
      <p:sp>
        <p:nvSpPr>
          <p:cNvPr id="44035" name="Rectangle 3"/>
          <p:cNvSpPr>
            <a:spLocks noGrp="1" noChangeArrowheads="1"/>
          </p:cNvSpPr>
          <p:nvPr>
            <p:ph type="body" idx="1"/>
          </p:nvPr>
        </p:nvSpPr>
        <p:spPr/>
        <p:txBody>
          <a:bodyPr/>
          <a:lstStyle/>
          <a:p>
            <a:pPr eaLnBrk="1" hangingPunct="1"/>
            <a:r>
              <a:rPr lang="en-GB" sz="2800" dirty="0" smtClean="0"/>
              <a:t>Aim to get feedback on work back to students very quickly, while they still care and while there is till time for them to do something with it. </a:t>
            </a:r>
          </a:p>
          <a:p>
            <a:pPr eaLnBrk="1" hangingPunct="1"/>
            <a:r>
              <a:rPr lang="en-GB" sz="2800" dirty="0" smtClean="0"/>
              <a:t>The longer students have to wait to get work back, especially if they have moved into another semester by the time they receive their returned scripts, the less likely it is that they will do something constructive with lecturer’s hard-written comments.</a:t>
            </a:r>
          </a:p>
          <a:p>
            <a:pPr eaLnBrk="1" hangingPunct="1"/>
            <a:endParaRPr lang="en-GB"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Assessment and confidence</a:t>
            </a:r>
          </a:p>
        </p:txBody>
      </p:sp>
      <p:sp>
        <p:nvSpPr>
          <p:cNvPr id="41987"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sz="2600" dirty="0" smtClean="0"/>
              <a:t>Crudely, student achievement is linked to students own beliefs about their abilities, whether these are fixed or malleable;</a:t>
            </a:r>
          </a:p>
          <a:p>
            <a:pPr eaLnBrk="0" hangingPunct="0"/>
            <a:r>
              <a:rPr lang="en-GB" sz="2600" dirty="0" smtClean="0"/>
              <a:t>Students who subscribe to an entity (fixed) theory of intelligence need ‘a diet of easy successes’ (Dweck, 2000:15) to confirm their ability and are fearful of learning goals as this involves an element of risk and personal failure. Assessment for these students is an all-encompassing activity that defines them as people. If they fail at the task, they are failures. </a:t>
            </a:r>
          </a:p>
          <a:p>
            <a:pPr eaLnBrk="0" hangingPunct="0"/>
            <a:endParaRPr lang="en-GB" sz="2600" dirty="0" smtClean="0"/>
          </a:p>
          <a:p>
            <a:pPr eaLnBrk="0" hangingPunct="0"/>
            <a:endParaRPr lang="en-GB" sz="26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457200" y="249238"/>
            <a:ext cx="8435280" cy="1451570"/>
          </a:xfrm>
          <a:noFill/>
          <a:ln>
            <a:noFill/>
          </a:ln>
        </p:spPr>
        <p:txBody>
          <a:bodyPr vert="horz" wrap="square" lIns="91440" tIns="45720" rIns="91440" bIns="45720" numCol="1" anchor="b" anchorCtr="0" compatLnSpc="1">
            <a:prstTxWarp prst="textNoShape">
              <a:avLst/>
            </a:prstTxWarp>
          </a:bodyPr>
          <a:lstStyle/>
          <a:p>
            <a:pPr eaLnBrk="0" hangingPunct="0"/>
            <a:r>
              <a:rPr lang="en-GB" sz="3500" dirty="0" smtClean="0"/>
              <a:t>Students who believe that intelligence is malleable may be more robust</a:t>
            </a:r>
          </a:p>
        </p:txBody>
      </p:sp>
      <p:sp>
        <p:nvSpPr>
          <p:cNvPr id="43011" name="Rectangle 3"/>
          <p:cNvSpPr>
            <a:spLocks noGrp="1"/>
          </p:cNvSpPr>
          <p:nvPr>
            <p:ph idx="1"/>
          </p:nvPr>
        </p:nvSpPr>
        <p:spPr>
          <a:xfrm>
            <a:off x="468313" y="1844823"/>
            <a:ext cx="8229600" cy="4484539"/>
          </a:xfrm>
          <a:noFill/>
          <a:ln>
            <a:noFill/>
          </a:ln>
        </p:spPr>
        <p:txBody>
          <a:bodyPr vert="horz" wrap="square" lIns="91440" tIns="45720" rIns="91440" bIns="45720" numCol="1" anchor="t" anchorCtr="0" compatLnSpc="1">
            <a:prstTxWarp prst="textNoShape">
              <a:avLst/>
            </a:prstTxWarp>
          </a:bodyPr>
          <a:lstStyle/>
          <a:p>
            <a:pPr eaLnBrk="0" hangingPunct="0">
              <a:buNone/>
            </a:pPr>
            <a:r>
              <a:rPr lang="en-GB" sz="2600"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a:p>
            <a:pPr eaLnBrk="0" hangingPunct="0"/>
            <a:endParaRPr lang="en-GB" sz="2600" dirty="0" smtClean="0"/>
          </a:p>
          <a:p>
            <a:pPr eaLnBrk="0" hangingPunct="0"/>
            <a:endParaRPr lang="en-GB" sz="2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My predictions for the future</a:t>
            </a:r>
          </a:p>
        </p:txBody>
      </p:sp>
      <p:sp>
        <p:nvSpPr>
          <p:cNvPr id="4099" name="Rectangle 3"/>
          <p:cNvSpPr>
            <a:spLocks noGrp="1" noChangeArrowheads="1"/>
          </p:cNvSpPr>
          <p:nvPr>
            <p:ph type="body" idx="1"/>
          </p:nvPr>
        </p:nvSpPr>
        <p:spPr/>
        <p:txBody>
          <a:bodyPr/>
          <a:lstStyle/>
          <a:p>
            <a:pPr marL="0" indent="0">
              <a:buFont typeface="Wingdings" pitchFamily="2" charset="2"/>
              <a:buNone/>
              <a:defRPr/>
            </a:pPr>
            <a:r>
              <a:rPr lang="en-GB" dirty="0" smtClean="0"/>
              <a:t>The move away from</a:t>
            </a:r>
            <a:r>
              <a:rPr lang="en-GB" dirty="0" smtClean="0">
                <a:solidFill>
                  <a:schemeClr val="tx2">
                    <a:lumMod val="60000"/>
                    <a:lumOff val="40000"/>
                  </a:schemeClr>
                </a:solidFill>
              </a:rPr>
              <a:t> </a:t>
            </a:r>
            <a:r>
              <a:rPr lang="en-GB" dirty="0" smtClean="0"/>
              <a:t>educational organisations being the guardians of content, where everything is about delivery, towards having two major functions: </a:t>
            </a:r>
          </a:p>
          <a:p>
            <a:pPr>
              <a:defRPr/>
            </a:pPr>
            <a:r>
              <a:rPr lang="en-GB" dirty="0" smtClean="0"/>
              <a:t>Recognising and accrediting achievement, wherever such learning has taken place;</a:t>
            </a:r>
          </a:p>
          <a:p>
            <a:pPr>
              <a:defRPr/>
            </a:pPr>
            <a:r>
              <a:rPr lang="en-GB" dirty="0" smtClean="0"/>
              <a:t>Supporting student learning and engagement.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Efficient assessment: we need to:</a:t>
            </a:r>
            <a:endParaRPr lang="en-GB" sz="3600" dirty="0"/>
          </a:p>
        </p:txBody>
      </p:sp>
      <p:sp>
        <p:nvSpPr>
          <p:cNvPr id="3" name="Content Placeholder 2"/>
          <p:cNvSpPr>
            <a:spLocks noGrp="1"/>
          </p:cNvSpPr>
          <p:nvPr>
            <p:ph idx="1"/>
          </p:nvPr>
        </p:nvSpPr>
        <p:spPr/>
        <p:txBody>
          <a:bodyPr/>
          <a:lstStyle/>
          <a:p>
            <a:r>
              <a:rPr lang="en-GB" dirty="0" smtClean="0"/>
              <a:t>Stop marking, start assessing! </a:t>
            </a:r>
          </a:p>
          <a:p>
            <a:r>
              <a:rPr lang="en-GB" dirty="0" smtClean="0"/>
              <a:t>Explore ways to maximise student ‘time on task’ (Gibbs) and minimise staff drudgery;</a:t>
            </a:r>
          </a:p>
          <a:p>
            <a:r>
              <a:rPr lang="en-GB" dirty="0" smtClean="0"/>
              <a:t>Remember that feedback is crucial to student learning but the most time-consuming aspect of assessment: we need to explore ways of giving feedback effectively and efficiently;</a:t>
            </a:r>
          </a:p>
          <a:p>
            <a:r>
              <a:rPr lang="en-GB" dirty="0" smtClean="0"/>
              <a:t>Note that Computer-supported assessment can include use of audio feedback via digital sound files, video commentaries and other means of using course Virtual Learning Environments.</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p:spPr>
        <p:txBody>
          <a:bodyPr/>
          <a:lstStyle/>
          <a:p>
            <a:pPr eaLnBrk="1" hangingPunct="1"/>
            <a:r>
              <a:rPr lang="en-GB" sz="3600" dirty="0" smtClean="0"/>
              <a:t>To give feedback more effectively </a:t>
            </a:r>
            <a:br>
              <a:rPr lang="en-GB" sz="3600" dirty="0" smtClean="0"/>
            </a:br>
            <a:r>
              <a:rPr lang="en-GB" sz="3600" dirty="0" smtClean="0"/>
              <a:t>&amp; efficiently, we can:</a:t>
            </a:r>
          </a:p>
        </p:txBody>
      </p:sp>
      <p:sp>
        <p:nvSpPr>
          <p:cNvPr id="18435" name="Rectangle 3"/>
          <p:cNvSpPr>
            <a:spLocks noGrp="1" noChangeArrowheads="1"/>
          </p:cNvSpPr>
          <p:nvPr>
            <p:ph type="body" idx="1"/>
          </p:nvPr>
        </p:nvSpPr>
        <p:spPr>
          <a:xfrm>
            <a:off x="381000" y="1981200"/>
            <a:ext cx="8382000" cy="4114800"/>
          </a:xfrm>
        </p:spPr>
        <p:txBody>
          <a:bodyPr/>
          <a:lstStyle/>
          <a:p>
            <a:pPr eaLnBrk="1" hangingPunct="1"/>
            <a:r>
              <a:rPr lang="en-GB" smtClean="0"/>
              <a:t>Use model answers;</a:t>
            </a:r>
          </a:p>
          <a:p>
            <a:pPr eaLnBrk="1" hangingPunct="1"/>
            <a:r>
              <a:rPr lang="en-GB" smtClean="0"/>
              <a:t>Use assignment return sheets;</a:t>
            </a:r>
          </a:p>
          <a:p>
            <a:pPr eaLnBrk="1" hangingPunct="1"/>
            <a:r>
              <a:rPr lang="en-GB" smtClean="0"/>
              <a:t>Write an assignment report;</a:t>
            </a:r>
          </a:p>
          <a:p>
            <a:pPr eaLnBrk="1" hangingPunct="1"/>
            <a:r>
              <a:rPr lang="en-GB" smtClean="0"/>
              <a:t>Feedback to groups of students;</a:t>
            </a:r>
          </a:p>
          <a:p>
            <a:pPr eaLnBrk="1" hangingPunct="1"/>
            <a:r>
              <a:rPr lang="en-GB" smtClean="0"/>
              <a:t>Use statement banks;</a:t>
            </a:r>
          </a:p>
          <a:p>
            <a:pPr eaLnBrk="1" hangingPunct="1"/>
            <a:r>
              <a:rPr lang="en-GB" smtClean="0"/>
              <a:t>Use computer-assisted assessment;</a:t>
            </a:r>
          </a:p>
          <a:p>
            <a:pPr eaLnBrk="1" hangingPunct="1"/>
            <a:r>
              <a:rPr lang="en-GB" smtClean="0"/>
              <a:t>Involve students in their own assessment.</a:t>
            </a:r>
          </a:p>
          <a:p>
            <a:pPr eaLnBrk="1" hangingPunct="1"/>
            <a:endParaRPr lang="en-GB"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480161"/>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proforma</a:t>
            </a:r>
            <a:endParaRPr lang="en-GB" sz="32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Bloxham,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Godfrey, J. (2013) The student phrase book: vocabulary for writing at University, Basingstoke, Palgrave</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is assessment for? What can it do? How much does it matter?</a:t>
            </a:r>
            <a:endParaRPr lang="en-GB" sz="2800" dirty="0"/>
          </a:p>
        </p:txBody>
      </p:sp>
      <p:sp>
        <p:nvSpPr>
          <p:cNvPr id="3" name="Content Placeholder 2"/>
          <p:cNvSpPr>
            <a:spLocks noGrp="1"/>
          </p:cNvSpPr>
          <p:nvPr>
            <p:ph idx="1"/>
          </p:nvPr>
        </p:nvSpPr>
        <p:spPr/>
        <p:txBody>
          <a:bodyPr/>
          <a:lstStyle/>
          <a:p>
            <a:r>
              <a:rPr lang="en-GB" dirty="0" smtClean="0"/>
              <a:t>Many argue nowadays that assessment is crucially an integral part of the learning process rather than just a means of judging the extent to which learning has taken place;</a:t>
            </a:r>
          </a:p>
          <a:p>
            <a:r>
              <a:rPr lang="en-GB" dirty="0" smtClean="0"/>
              <a:t>Assessment activities can help students get the measure of their achievement and can motivate learning, but can also destroy confidence and undermine already disadvantaged students;</a:t>
            </a:r>
          </a:p>
          <a:p>
            <a:r>
              <a:rPr lang="en-GB" dirty="0" smtClean="0"/>
              <a:t>As far as I am concerned there is nothing we do for students that has as much impact as assessment and therefore it’s really worth thinking through how it adds value to the learning experience.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In this workshop we will consider</a:t>
            </a:r>
            <a:endParaRPr lang="en-GB" sz="3600" dirty="0"/>
          </a:p>
        </p:txBody>
      </p:sp>
      <p:sp>
        <p:nvSpPr>
          <p:cNvPr id="3" name="Content Placeholder 2"/>
          <p:cNvSpPr>
            <a:spLocks noGrp="1"/>
          </p:cNvSpPr>
          <p:nvPr>
            <p:ph idx="1"/>
          </p:nvPr>
        </p:nvSpPr>
        <p:spPr/>
        <p:txBody>
          <a:bodyPr/>
          <a:lstStyle/>
          <a:p>
            <a:r>
              <a:rPr lang="en-GB" sz="2000" dirty="0" smtClean="0">
                <a:solidFill>
                  <a:srgbClr val="7030A0"/>
                </a:solidFill>
              </a:rPr>
              <a:t>methodology:</a:t>
            </a:r>
            <a:r>
              <a:rPr lang="en-GB" sz="2000" dirty="0" smtClean="0"/>
              <a:t> which methods and approaches would be most appropriate and efficient for particular contexts and purposes;</a:t>
            </a:r>
          </a:p>
          <a:p>
            <a:r>
              <a:rPr lang="en-GB" sz="2000" dirty="0" smtClean="0">
                <a:solidFill>
                  <a:srgbClr val="7030A0"/>
                </a:solidFill>
              </a:rPr>
              <a:t>agency</a:t>
            </a:r>
            <a:r>
              <a:rPr lang="en-GB" sz="2000" dirty="0" smtClean="0"/>
              <a:t>: who should be undertaking assessment? Tutors, peers, students themselves, employers and clients can all participate in student assessment to good effect.</a:t>
            </a:r>
          </a:p>
          <a:p>
            <a:r>
              <a:rPr lang="en-GB" sz="2000" dirty="0" smtClean="0">
                <a:solidFill>
                  <a:srgbClr val="7030A0"/>
                </a:solidFill>
              </a:rPr>
              <a:t>timing</a:t>
            </a:r>
            <a:r>
              <a:rPr lang="en-GB" sz="2000" dirty="0" smtClean="0"/>
              <a:t>: end point and continuous assessment can both be valuable, but choosing when to assess students can have an impact on how they address the task</a:t>
            </a:r>
          </a:p>
          <a:p>
            <a:r>
              <a:rPr lang="en-GB" sz="2000" dirty="0" smtClean="0">
                <a:solidFill>
                  <a:srgbClr val="7030A0"/>
                </a:solidFill>
              </a:rPr>
              <a:t>weighting:</a:t>
            </a:r>
            <a:r>
              <a:rPr lang="en-GB" sz="2000" dirty="0" smtClean="0"/>
              <a:t> if we want to demonstrate the value we attribute to the demonstration of particular competences and skills, we can do so by higher or lower weightings a different points in the programme depending on desired outcomes.</a:t>
            </a:r>
          </a:p>
          <a:p>
            <a:r>
              <a:rPr lang="en-GB" sz="2000" dirty="0" smtClean="0">
                <a:solidFill>
                  <a:srgbClr val="7030A0"/>
                </a:solidFill>
              </a:rPr>
              <a:t>orientation</a:t>
            </a:r>
            <a:r>
              <a:rPr lang="en-GB" sz="2000" dirty="0" smtClean="0"/>
              <a:t>: in some assignments we may wish to focus particularly on process and in others we may instead focus on outcomes.</a:t>
            </a:r>
            <a:br>
              <a:rPr lang="en-GB" sz="2000" dirty="0" smtClean="0"/>
            </a:br>
            <a:r>
              <a:rPr lang="en-GB" sz="2000" dirty="0" smtClean="0"/>
              <a:t> </a:t>
            </a:r>
            <a:r>
              <a:rPr lang="en-GB" b="0" dirty="0" smtClean="0"/>
              <a:t/>
            </a:r>
            <a:br>
              <a:rPr lang="en-GB" b="0" dirty="0" smtClean="0"/>
            </a:b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Two major current UK initiatives on assessment to consider</a:t>
            </a:r>
            <a:endParaRPr lang="en-GB" sz="2800"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a:t>
            </a:r>
            <a:r>
              <a:rPr lang="en-GB" dirty="0" err="1" smtClean="0"/>
              <a:t>CETLs</a:t>
            </a:r>
            <a:r>
              <a:rPr lang="en-GB" dirty="0" smtClean="0"/>
              <a:t>) that focused on assessment, Oxford Brookes’ Assessment Knowledge Exchange (</a:t>
            </a:r>
            <a:r>
              <a:rPr lang="en-GB" dirty="0" err="1" smtClean="0"/>
              <a:t>ASKe</a:t>
            </a:r>
            <a:r>
              <a:rPr lang="en-GB" dirty="0" smtClean="0"/>
              <a:t>) and </a:t>
            </a:r>
            <a:r>
              <a:rPr lang="en-GB" dirty="0" err="1" smtClean="0"/>
              <a:t>Norhtumbria’s</a:t>
            </a:r>
            <a:r>
              <a:rPr lang="en-GB" dirty="0" smtClean="0"/>
              <a:t> Assessment for Learning (A4L).</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71600" y="838200"/>
            <a:ext cx="7639000" cy="2762250"/>
          </a:xfrm>
        </p:spPr>
        <p:txBody>
          <a:bodyPr>
            <a:normAutofit fontScale="90000"/>
          </a:bodyPr>
          <a:lstStyle/>
          <a:p>
            <a:r>
              <a:rPr lang="en-GB" b="1" dirty="0" smtClean="0"/>
              <a:t>Extracts from the UK Quality Code for Higher Education</a:t>
            </a:r>
            <a:r>
              <a:rPr lang="en-GB" dirty="0" smtClean="0"/>
              <a:t/>
            </a:r>
            <a:br>
              <a:rPr lang="en-GB" dirty="0" smtClean="0"/>
            </a:br>
            <a:r>
              <a:rPr lang="en-GB" b="1" dirty="0" smtClean="0"/>
              <a:t>Part B: Assuring and enhancing academic quality</a:t>
            </a:r>
            <a:r>
              <a:rPr lang="en-GB" dirty="0" smtClean="0"/>
              <a:t/>
            </a:r>
            <a:br>
              <a:rPr lang="en-GB" dirty="0" smtClean="0"/>
            </a:br>
            <a:endParaRPr lang="en-GB" dirty="0"/>
          </a:p>
        </p:txBody>
      </p:sp>
      <p:sp>
        <p:nvSpPr>
          <p:cNvPr id="3" name="Subtitle 2"/>
          <p:cNvSpPr>
            <a:spLocks noGrp="1"/>
          </p:cNvSpPr>
          <p:nvPr>
            <p:ph type="subTitle" idx="4294967295"/>
          </p:nvPr>
        </p:nvSpPr>
        <p:spPr>
          <a:xfrm>
            <a:off x="1331640" y="3356992"/>
            <a:ext cx="5972204" cy="2428892"/>
          </a:xfrm>
        </p:spPr>
        <p:txBody>
          <a:bodyPr>
            <a:normAutofit lnSpcReduction="10000"/>
          </a:bodyPr>
          <a:lstStyle/>
          <a:p>
            <a:pPr marL="514350" indent="-514350">
              <a:lnSpc>
                <a:spcPct val="115000"/>
              </a:lnSpc>
              <a:spcAft>
                <a:spcPts val="0"/>
              </a:spcAft>
              <a:buNone/>
            </a:pPr>
            <a:r>
              <a:rPr lang="en-GB" b="1" dirty="0" smtClean="0">
                <a:solidFill>
                  <a:schemeClr val="tx1"/>
                </a:solidFill>
                <a:ea typeface="Calibri"/>
                <a:cs typeface="StoneSans-Semibold"/>
              </a:rPr>
              <a:t>Chapter B6: Assessment of students and the recognition of prior learning</a:t>
            </a:r>
            <a:endParaRPr lang="en-GB" sz="2800" b="1" dirty="0" smtClean="0">
              <a:solidFill>
                <a:schemeClr val="tx1"/>
              </a:solidFill>
              <a:ea typeface="Calibri"/>
              <a:cs typeface="Times New Roman"/>
            </a:endParaRPr>
          </a:p>
          <a:p>
            <a:pPr marL="514350" indent="-514350">
              <a:buNone/>
            </a:pPr>
            <a:endParaRPr lang="en-GB" b="1" dirty="0" smtClean="0">
              <a:solidFill>
                <a:schemeClr val="tx1"/>
              </a:solidFill>
            </a:endParaRPr>
          </a:p>
          <a:p>
            <a:pPr marL="514350" indent="-514350">
              <a:buNone/>
            </a:pPr>
            <a:r>
              <a:rPr lang="en-GB" b="1" dirty="0" smtClean="0">
                <a:solidFill>
                  <a:schemeClr val="tx1"/>
                </a:solidFill>
              </a:rPr>
              <a:t>The Indicators of Sound Practice: these provide an important agenda for action</a:t>
            </a:r>
          </a:p>
          <a:p>
            <a:pPr marL="457200" indent="-457200">
              <a:buNone/>
            </a:pPr>
            <a:endParaRPr lang="en-GB" sz="2400" b="1" dirty="0" smtClean="0">
              <a:solidFill>
                <a:schemeClr val="tx1"/>
              </a:solidFill>
            </a:endParaRPr>
          </a:p>
          <a:p>
            <a:pPr marL="457200" indent="-457200">
              <a:buNone/>
            </a:pPr>
            <a:endParaRPr lang="en-GB" sz="24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3803</Words>
  <Application>Microsoft Office PowerPoint</Application>
  <PresentationFormat>On-screen Show (4:3)</PresentationFormat>
  <Paragraphs>346</Paragraphs>
  <Slides>49</Slides>
  <Notes>49</Notes>
  <HiddenSlides>0</HiddenSlides>
  <MMClips>0</MMClips>
  <ScaleCrop>false</ScaleCrop>
  <HeadingPairs>
    <vt:vector size="4" baseType="variant">
      <vt:variant>
        <vt:lpstr>Theme</vt:lpstr>
      </vt:variant>
      <vt:variant>
        <vt:i4>4</vt:i4>
      </vt:variant>
      <vt:variant>
        <vt:lpstr>Slide Titles</vt:lpstr>
      </vt:variant>
      <vt:variant>
        <vt:i4>49</vt:i4>
      </vt:variant>
    </vt:vector>
  </HeadingPairs>
  <TitlesOfParts>
    <vt:vector size="53" baseType="lpstr">
      <vt:lpstr>LeedsMet template</vt:lpstr>
      <vt:lpstr>12_LeedsMet template</vt:lpstr>
      <vt:lpstr>13_LeedsMet template</vt:lpstr>
      <vt:lpstr>17_LeedsMet template</vt:lpstr>
      <vt:lpstr>Making a difference through assessment Anglia Ruskin University: Music and Performing Arts &amp; Cambridge School of Art January 2014</vt:lpstr>
      <vt:lpstr>By the end of the workshop, participants will have had a chance to:</vt:lpstr>
      <vt:lpstr>Rationale for the workshop</vt:lpstr>
      <vt:lpstr>My predictions for the future</vt:lpstr>
      <vt:lpstr>What is assessment for? What can it do? How much does it matter?</vt:lpstr>
      <vt:lpstr>Slide 6</vt:lpstr>
      <vt:lpstr>In this workshop we will consider</vt:lpstr>
      <vt:lpstr>Two major current UK initiatives on assessment to consider</vt:lpstr>
      <vt:lpstr>Extracts from the UK Quality Code for Higher Education Part B: Assuring and enhancing academic quality </vt:lpstr>
      <vt:lpstr>Slide 10</vt:lpstr>
      <vt:lpstr>The basis for effective assessment (2) </vt:lpstr>
      <vt:lpstr>Slide 12</vt:lpstr>
      <vt:lpstr>Slide 13</vt:lpstr>
      <vt:lpstr>Slide 14</vt:lpstr>
      <vt:lpstr>Slide 15</vt:lpstr>
      <vt:lpstr>Assessment for Learning: see http://www.northumbria.ac.uk/sd/central/ar/academy/cetl_afl/ </vt:lpstr>
      <vt:lpstr>Slide 17</vt:lpstr>
      <vt:lpstr>Assessment for learning implications</vt:lpstr>
      <vt:lpstr>Assessment for learning</vt:lpstr>
      <vt:lpstr>Boud et al 2010: ‘Assessment 2020’:</vt:lpstr>
      <vt:lpstr>Assessment linked to learning</vt:lpstr>
      <vt:lpstr>A fit-for-purpose model of assessment: the key questions</vt:lpstr>
      <vt:lpstr>Why are we assessing? Choosing the reasons for assessment:  these may include: </vt:lpstr>
      <vt:lpstr>more purposes...</vt:lpstr>
      <vt:lpstr>Choosing what we assess</vt:lpstr>
      <vt:lpstr>Being imaginative by choosing diverse assessment methods?</vt:lpstr>
      <vt:lpstr>Alternatives to traditional exams</vt:lpstr>
      <vt:lpstr>Diverse and innovative assessment helps</vt:lpstr>
      <vt:lpstr>Choosing who is best placed to assess</vt:lpstr>
      <vt:lpstr>When should assessment take place?</vt:lpstr>
      <vt:lpstr>Assessment literacy: students do better if they can: </vt:lpstr>
      <vt:lpstr>Giving constructive and formative feedback </vt:lpstr>
      <vt:lpstr>Formative and summative assessment</vt:lpstr>
      <vt:lpstr>Good feedback practice: </vt:lpstr>
      <vt:lpstr>Sadler, the most cited author on formative assessment argues:</vt:lpstr>
      <vt:lpstr>Sadler continues…</vt:lpstr>
      <vt:lpstr>Students benefit if we can make feedback timely</vt:lpstr>
      <vt:lpstr>Assessment and confidence</vt:lpstr>
      <vt:lpstr>Students who believe that intelligence is malleable may be more robust</vt:lpstr>
      <vt:lpstr>Slide 40</vt:lpstr>
      <vt:lpstr>Efficient assessment: we need to:</vt:lpstr>
      <vt:lpstr>To give feedback more effectively  &amp; efficiently, we can:</vt:lpstr>
      <vt:lpstr>Sample assignment return proforma</vt:lpstr>
      <vt:lpstr>Conclusions</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2014-01-29T06:48:06Z</dcterms:modified>
</cp:coreProperties>
</file>