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95" r:id="rId2"/>
    <p:sldMasterId id="2147483697" r:id="rId3"/>
    <p:sldMasterId id="2147483708" r:id="rId4"/>
  </p:sldMasterIdLst>
  <p:notesMasterIdLst>
    <p:notesMasterId r:id="rId54"/>
  </p:notesMasterIdLst>
  <p:handoutMasterIdLst>
    <p:handoutMasterId r:id="rId55"/>
  </p:handoutMasterIdLst>
  <p:sldIdLst>
    <p:sldId id="487" r:id="rId5"/>
    <p:sldId id="504" r:id="rId6"/>
    <p:sldId id="535" r:id="rId7"/>
    <p:sldId id="547" r:id="rId8"/>
    <p:sldId id="541" r:id="rId9"/>
    <p:sldId id="537" r:id="rId10"/>
    <p:sldId id="536" r:id="rId11"/>
    <p:sldId id="543" r:id="rId12"/>
    <p:sldId id="575" r:id="rId13"/>
    <p:sldId id="576" r:id="rId14"/>
    <p:sldId id="577" r:id="rId15"/>
    <p:sldId id="578" r:id="rId16"/>
    <p:sldId id="579" r:id="rId17"/>
    <p:sldId id="581" r:id="rId18"/>
    <p:sldId id="583" r:id="rId19"/>
    <p:sldId id="569" r:id="rId20"/>
    <p:sldId id="542" r:id="rId21"/>
    <p:sldId id="584" r:id="rId22"/>
    <p:sldId id="585" r:id="rId23"/>
    <p:sldId id="586" r:id="rId24"/>
    <p:sldId id="528" r:id="rId25"/>
    <p:sldId id="548" r:id="rId26"/>
    <p:sldId id="550" r:id="rId27"/>
    <p:sldId id="551" r:id="rId28"/>
    <p:sldId id="552" r:id="rId29"/>
    <p:sldId id="549" r:id="rId30"/>
    <p:sldId id="554" r:id="rId31"/>
    <p:sldId id="555" r:id="rId32"/>
    <p:sldId id="556" r:id="rId33"/>
    <p:sldId id="557" r:id="rId34"/>
    <p:sldId id="509" r:id="rId35"/>
    <p:sldId id="522" r:id="rId36"/>
    <p:sldId id="544" r:id="rId37"/>
    <p:sldId id="545" r:id="rId38"/>
    <p:sldId id="539" r:id="rId39"/>
    <p:sldId id="538" r:id="rId40"/>
    <p:sldId id="546" r:id="rId41"/>
    <p:sldId id="468" r:id="rId42"/>
    <p:sldId id="469" r:id="rId43"/>
    <p:sldId id="540" r:id="rId44"/>
    <p:sldId id="563" r:id="rId45"/>
    <p:sldId id="574" r:id="rId46"/>
    <p:sldId id="562" r:id="rId47"/>
    <p:sldId id="568" r:id="rId48"/>
    <p:sldId id="430" r:id="rId49"/>
    <p:sldId id="558" r:id="rId50"/>
    <p:sldId id="559" r:id="rId51"/>
    <p:sldId id="560" r:id="rId52"/>
    <p:sldId id="561" r:id="rId53"/>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80" d="100"/>
          <a:sy n="80" d="100"/>
        </p:scale>
        <p:origin x="-126"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1713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98EF80EB-9EDC-4590-9497-00E00896D9F9}"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21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22</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797A5476-295C-4F37-9D9E-889D798F1D04}"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23</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1D84E925-665F-4C66-B196-6E0239591013}" type="slidenum">
              <a:rPr lang="en-US" sz="1200"/>
              <a:pPr algn="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24</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03CF8BA1-76B0-487E-A3A6-A7B182AFCF50}" type="slidenum">
              <a:rPr lang="en-US" sz="1200"/>
              <a:pPr algn="r"/>
              <a:t>24</a:t>
            </a:fld>
            <a:endParaRPr 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25</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EEDFF0F2-B7BB-4F03-8B33-97F5FCE13D2E}" type="slidenum">
              <a:rPr lang="en-US" sz="1200"/>
              <a:pPr algn="r"/>
              <a:t>25</a:t>
            </a:fld>
            <a:endParaRPr 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26</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EF2AC809-382E-4314-B27B-20A193BBC9B2}" type="slidenum">
              <a:rPr lang="en-US" sz="1200"/>
              <a:pPr algn="r"/>
              <a:t>26</a:t>
            </a:fld>
            <a:endParaRPr 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27</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35664DC3-ABBB-4E12-95FF-A002F169CDC4}" type="slidenum">
              <a:rPr lang="en-US" sz="1200"/>
              <a:pPr algn="r"/>
              <a:t>27</a:t>
            </a:fld>
            <a:endParaRPr 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7843C2-CE61-4F5B-A41E-94F7BDBE89CB}" type="slidenum">
              <a:rPr lang="en-US" smtClean="0"/>
              <a:pPr/>
              <a:t>28</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29</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1BE139A3-407D-43F0-AF6C-8CD56A617952}" type="slidenum">
              <a:rPr lang="en-US" sz="1200"/>
              <a:pPr algn="r"/>
              <a:t>29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30</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3281453C-BA62-4478-889A-CFDB56BAB625}" type="slidenum">
              <a:rPr lang="en-US" sz="1200"/>
              <a:pPr algn="r"/>
              <a:t>30</a:t>
            </a:fld>
            <a:endParaRPr 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33</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38</a:t>
            </a:fld>
            <a:endParaRPr lang="en-GB">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39</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E6119AE-EA1D-4640-9706-736DE15E287A}" type="slidenum">
              <a:rPr lang="en-US" smtClean="0"/>
              <a:pPr/>
              <a:t>4</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marL="228600" indent="-228600"/>
            <a:r>
              <a:rPr lang="en-GB" smtClean="0"/>
              <a:t>En el futuro las universidades tendrán dos funciones clave</a:t>
            </a:r>
          </a:p>
          <a:p>
            <a:pPr marL="228600" indent="-228600">
              <a:buFontTx/>
              <a:buAutoNum type="arabicParenR"/>
            </a:pPr>
            <a:r>
              <a:rPr lang="en-GB" smtClean="0"/>
              <a:t>El reconocimiento y la homologación del rendimiento, logros, éxitos del estudiante aunque fueran conseguidos fuera de la universidad</a:t>
            </a:r>
          </a:p>
          <a:p>
            <a:pPr marL="228600" indent="-228600">
              <a:buFontTx/>
              <a:buAutoNum type="arabicParenR"/>
            </a:pPr>
            <a:r>
              <a:rPr lang="en-GB" smtClean="0"/>
              <a:t>El apoyo del aprendizaje y del compromiso del estudiante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45</a:t>
            </a:fld>
            <a:endParaRPr lang="en-US">
              <a:solidFill>
                <a:srgbClr val="0000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3FB56F1-60F1-488B-A081-8D7FD241E705}"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1/29/2014</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1/29/2014</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1/29/2014</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6"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8"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9" r:id="rId1"/>
    <p:sldLayoutId id="2147483712" r:id="rId2"/>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285721" y="765175"/>
            <a:ext cx="7023130" cy="2376488"/>
          </a:xfrm>
        </p:spPr>
        <p:txBody>
          <a:bodyPr/>
          <a:lstStyle/>
          <a:p>
            <a:r>
              <a:rPr lang="en-GB" dirty="0" smtClean="0"/>
              <a:t>Making a difference through assessment </a:t>
            </a:r>
            <a:r>
              <a:rPr lang="en-GB" sz="2400" dirty="0" smtClean="0"/>
              <a:t>Anglia Ruskin University: Music and Performing Arts &amp; Cambridge School of Art</a:t>
            </a:r>
            <a:r>
              <a:rPr lang="en-GB" sz="2800" dirty="0" smtClean="0"/>
              <a:t/>
            </a:r>
            <a:br>
              <a:rPr lang="en-GB" sz="2800" dirty="0" smtClean="0"/>
            </a:br>
            <a:r>
              <a:rPr lang="en-GB" sz="2800" dirty="0" smtClean="0"/>
              <a:t>January 2014</a:t>
            </a:r>
            <a:endParaRPr lang="en-GB" sz="1800" dirty="0" smtClean="0"/>
          </a:p>
        </p:txBody>
      </p:sp>
      <p:sp>
        <p:nvSpPr>
          <p:cNvPr id="15362" name="Rectangle 3"/>
          <p:cNvSpPr>
            <a:spLocks noGrp="1" noChangeArrowheads="1"/>
          </p:cNvSpPr>
          <p:nvPr>
            <p:ph type="subTitle" idx="1"/>
          </p:nvPr>
        </p:nvSpPr>
        <p:spPr>
          <a:xfrm>
            <a:off x="539750" y="3140968"/>
            <a:ext cx="6696075" cy="2453382"/>
          </a:xfrm>
        </p:spPr>
        <p:txBody>
          <a:bodyPr/>
          <a:lstStyle/>
          <a:p>
            <a:pPr algn="ctr" eaLnBrk="1" hangingPunct="1"/>
            <a:r>
              <a:rPr lang="en-GB" sz="32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endParaRPr lang="en-GB" sz="1800" dirty="0" smtClean="0"/>
          </a:p>
          <a:p>
            <a:pPr algn="ctr" eaLnBrk="1" hangingPunct="1"/>
            <a:r>
              <a:rPr lang="en-GB" sz="1800" dirty="0" err="1" smtClean="0"/>
              <a:t>Emerita</a:t>
            </a:r>
            <a:r>
              <a:rPr lang="en-GB" sz="1800" dirty="0" smtClean="0"/>
              <a:t>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1520" y="0"/>
            <a:ext cx="8435280" cy="914400"/>
          </a:xfrm>
          <a:prstGeom prst="rect">
            <a:avLst/>
          </a:prstGeom>
        </p:spPr>
        <p:txBody>
          <a:bodyPr>
            <a:normAutofit/>
          </a:bodyPr>
          <a:lstStyle/>
          <a:p>
            <a:pPr lvl="0">
              <a:spcBef>
                <a:spcPct val="0"/>
              </a:spcBef>
            </a:pPr>
            <a:r>
              <a:rPr lang="en-GB" sz="3200" b="1" dirty="0" smtClean="0">
                <a:solidFill>
                  <a:srgbClr val="0070C0"/>
                </a:solidFill>
              </a:rPr>
              <a:t>The basis for effective assessment (1) </a:t>
            </a:r>
            <a:endParaRPr kumimoji="0" lang="en-GB" sz="3200" b="0" i="0" u="none" strike="noStrike" kern="1200" cap="none" spc="0" normalizeH="0" baseline="0" noProof="0" dirty="0">
              <a:ln>
                <a:noFill/>
              </a:ln>
              <a:solidFill>
                <a:srgbClr val="0070C0"/>
              </a:solidFill>
              <a:effectLst/>
              <a:uLnTx/>
              <a:uFillTx/>
              <a:latin typeface="+mj-lt"/>
              <a:ea typeface="+mj-ea"/>
              <a:cs typeface="+mj-cs"/>
            </a:endParaRPr>
          </a:p>
        </p:txBody>
      </p:sp>
      <p:sp>
        <p:nvSpPr>
          <p:cNvPr id="5" name="Content Placeholder 2"/>
          <p:cNvSpPr txBox="1">
            <a:spLocks/>
          </p:cNvSpPr>
          <p:nvPr/>
        </p:nvSpPr>
        <p:spPr>
          <a:xfrm>
            <a:off x="228600" y="609600"/>
            <a:ext cx="8610600" cy="6248400"/>
          </a:xfrm>
          <a:prstGeom prst="rect">
            <a:avLst/>
          </a:prstGeom>
        </p:spPr>
        <p:txBody>
          <a:bodyPr>
            <a:noAutofit/>
          </a:bodyPr>
          <a:lstStyle/>
          <a:p>
            <a:r>
              <a:rPr lang="en-GB" sz="2400" b="1" dirty="0" smtClean="0"/>
              <a:t>Indicator 1 </a:t>
            </a:r>
            <a:endParaRPr lang="en-GB" sz="2400" dirty="0" smtClean="0"/>
          </a:p>
          <a:p>
            <a:r>
              <a:rPr lang="en-GB" sz="2400" dirty="0" smtClean="0"/>
              <a:t>Higher education providers operate effective policies, regulations and processes which ensure that the academic </a:t>
            </a:r>
            <a:r>
              <a:rPr lang="en-GB" sz="2400" dirty="0" smtClean="0">
                <a:solidFill>
                  <a:srgbClr val="7030A0"/>
                </a:solidFill>
              </a:rPr>
              <a:t>standard</a:t>
            </a:r>
            <a:r>
              <a:rPr lang="en-GB" sz="2400" dirty="0" smtClean="0"/>
              <a:t> for each award of credit or a qualification is </a:t>
            </a:r>
            <a:r>
              <a:rPr lang="en-GB" sz="2400" dirty="0" smtClean="0">
                <a:solidFill>
                  <a:srgbClr val="7030A0"/>
                </a:solidFill>
              </a:rPr>
              <a:t>rigorously set and maintained </a:t>
            </a:r>
            <a:r>
              <a:rPr lang="en-GB" sz="2400" dirty="0" smtClean="0"/>
              <a:t>at the appropriate level, and that student performance is </a:t>
            </a:r>
            <a:r>
              <a:rPr lang="en-GB" sz="2400" dirty="0" smtClean="0">
                <a:solidFill>
                  <a:srgbClr val="7030A0"/>
                </a:solidFill>
              </a:rPr>
              <a:t>equitably judged </a:t>
            </a:r>
            <a:r>
              <a:rPr lang="en-GB" sz="2400" dirty="0" smtClean="0"/>
              <a:t>against this standard.</a:t>
            </a:r>
          </a:p>
          <a:p>
            <a:endParaRPr lang="en-GB" sz="2400" b="1" dirty="0" smtClean="0"/>
          </a:p>
          <a:p>
            <a:r>
              <a:rPr lang="en-GB" sz="2400" b="1" dirty="0" smtClean="0"/>
              <a:t>Indicator 2 </a:t>
            </a:r>
            <a:endParaRPr lang="en-GB" sz="2400" dirty="0" smtClean="0"/>
          </a:p>
          <a:p>
            <a:r>
              <a:rPr lang="en-GB" sz="2400" dirty="0" smtClean="0"/>
              <a:t>Assessment policies, regulations and processes, including those for the recognition of prior learning, are </a:t>
            </a:r>
            <a:r>
              <a:rPr lang="en-GB" sz="2400" dirty="0" smtClean="0">
                <a:solidFill>
                  <a:srgbClr val="7030A0"/>
                </a:solidFill>
              </a:rPr>
              <a:t>explicit</a:t>
            </a:r>
            <a:r>
              <a:rPr lang="en-GB" sz="2400" dirty="0" smtClean="0"/>
              <a:t>, </a:t>
            </a:r>
            <a:r>
              <a:rPr lang="en-GB" sz="2400" dirty="0" smtClean="0">
                <a:solidFill>
                  <a:srgbClr val="7030A0"/>
                </a:solidFill>
              </a:rPr>
              <a:t>transparent</a:t>
            </a:r>
            <a:r>
              <a:rPr lang="en-GB" sz="2400" dirty="0" smtClean="0"/>
              <a:t> and </a:t>
            </a:r>
            <a:r>
              <a:rPr lang="en-GB" sz="2400" dirty="0" smtClean="0">
                <a:solidFill>
                  <a:srgbClr val="7030A0"/>
                </a:solidFill>
              </a:rPr>
              <a:t>accessible</a:t>
            </a:r>
            <a:r>
              <a:rPr lang="en-GB" sz="2400" dirty="0" smtClean="0"/>
              <a:t> to all intended audiences.</a:t>
            </a:r>
          </a:p>
          <a:p>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n-GB" sz="3200" kern="1200" dirty="0" smtClean="0">
                <a:solidFill>
                  <a:srgbClr val="0070C0"/>
                </a:solidFill>
                <a:latin typeface="Arial" charset="0"/>
                <a:ea typeface="+mn-ea"/>
                <a:cs typeface="+mn-cs"/>
              </a:rPr>
              <a:t>The basis for effective assessment (2) </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a:buNone/>
            </a:pPr>
            <a:r>
              <a:rPr lang="en-GB" sz="2400" b="1" dirty="0" smtClean="0"/>
              <a:t>Indicator 4 </a:t>
            </a:r>
            <a:endParaRPr lang="en-GB" sz="2400" dirty="0" smtClean="0"/>
          </a:p>
          <a:p>
            <a:pPr marL="0" indent="0">
              <a:buNone/>
            </a:pPr>
            <a:r>
              <a:rPr lang="en-GB" sz="2400" b="0" dirty="0" smtClean="0"/>
              <a:t>Higher education providers assure themselves that everyone involved in the assessment of student work, including prior learning, and associated assessment processes is </a:t>
            </a:r>
            <a:r>
              <a:rPr lang="en-GB" sz="2400" b="0" dirty="0" smtClean="0">
                <a:solidFill>
                  <a:srgbClr val="7030A0"/>
                </a:solidFill>
              </a:rPr>
              <a:t>competent</a:t>
            </a:r>
            <a:r>
              <a:rPr lang="en-GB" sz="2400" b="0" dirty="0" smtClean="0"/>
              <a:t> to undertake their roles and responsibilities.</a:t>
            </a:r>
          </a:p>
          <a:p>
            <a:pPr marL="0" indent="0">
              <a:buNone/>
            </a:pPr>
            <a:r>
              <a:rPr lang="en-GB" sz="2400" dirty="0" smtClean="0"/>
              <a:t> </a:t>
            </a:r>
          </a:p>
          <a:p>
            <a:pPr marL="0" indent="0">
              <a:buNone/>
            </a:pPr>
            <a:r>
              <a:rPr lang="en-GB" sz="2400" b="1" dirty="0" smtClean="0"/>
              <a:t>Indicator 5 </a:t>
            </a:r>
            <a:endParaRPr lang="en-GB" sz="2400" dirty="0" smtClean="0"/>
          </a:p>
          <a:p>
            <a:pPr marL="0" indent="0">
              <a:buNone/>
            </a:pPr>
            <a:r>
              <a:rPr lang="en-GB" sz="2400" b="0" dirty="0" smtClean="0"/>
              <a:t>Assessment and feedback practices are </a:t>
            </a:r>
            <a:r>
              <a:rPr lang="en-GB" sz="2400" b="0" dirty="0" smtClean="0">
                <a:solidFill>
                  <a:srgbClr val="7030A0"/>
                </a:solidFill>
              </a:rPr>
              <a:t>informed</a:t>
            </a:r>
            <a:r>
              <a:rPr lang="en-GB" sz="2400" b="0" dirty="0" smtClean="0"/>
              <a:t> by reflection, consideration of professional practice, and subject-specific and educational scholarship.</a:t>
            </a:r>
          </a:p>
          <a:p>
            <a:pPr>
              <a:buNone/>
            </a:pPr>
            <a:endParaRPr lang="en-GB"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Developing</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literacy</a:t>
            </a:r>
            <a:r>
              <a:rPr lang="en-GB" sz="3200" b="1" dirty="0" smtClean="0"/>
              <a:t> </a:t>
            </a:r>
            <a:endParaRPr lang="en-GB" sz="3200" dirty="0"/>
          </a:p>
        </p:txBody>
      </p:sp>
      <p:sp>
        <p:nvSpPr>
          <p:cNvPr id="5"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6 </a:t>
            </a:r>
            <a:endParaRPr lang="en-GB" sz="2400" dirty="0" smtClean="0"/>
          </a:p>
          <a:p>
            <a:r>
              <a:rPr lang="en-GB" sz="2400" dirty="0" smtClean="0"/>
              <a:t>Staff and students engage in dialogue to promote a </a:t>
            </a:r>
            <a:r>
              <a:rPr lang="en-GB" sz="2400" dirty="0" smtClean="0">
                <a:solidFill>
                  <a:srgbClr val="7030A0"/>
                </a:solidFill>
              </a:rPr>
              <a:t>shared understanding</a:t>
            </a:r>
            <a:r>
              <a:rPr lang="en-GB" sz="2400" dirty="0" smtClean="0"/>
              <a:t> of the basis on which academic judgements are made.</a:t>
            </a:r>
          </a:p>
          <a:p>
            <a:r>
              <a:rPr lang="en-GB" sz="2400" dirty="0" smtClean="0"/>
              <a:t> </a:t>
            </a:r>
          </a:p>
          <a:p>
            <a:r>
              <a:rPr lang="en-GB" sz="2400" dirty="0" smtClean="0"/>
              <a:t> </a:t>
            </a:r>
          </a:p>
          <a:p>
            <a:r>
              <a:rPr lang="en-GB" sz="2400" b="1" dirty="0" smtClean="0"/>
              <a:t>Indicator 7 </a:t>
            </a:r>
            <a:endParaRPr lang="en-GB" sz="2400" dirty="0" smtClean="0"/>
          </a:p>
          <a:p>
            <a:r>
              <a:rPr lang="en-GB" sz="2400" dirty="0" smtClean="0"/>
              <a:t>Students are provided with opportunities to develop an understanding of, and the necessary skills to demonstrate, </a:t>
            </a:r>
            <a:r>
              <a:rPr lang="en-GB" sz="2400" dirty="0" smtClean="0">
                <a:solidFill>
                  <a:srgbClr val="7030A0"/>
                </a:solidFill>
              </a:rPr>
              <a:t>good academic </a:t>
            </a:r>
            <a:r>
              <a:rPr lang="en-GB" sz="2400" dirty="0" smtClean="0"/>
              <a:t>practice.</a:t>
            </a:r>
          </a:p>
          <a:p>
            <a:pPr marL="365125" marR="0" lvl="0" indent="-365125" algn="l" defTabSz="914400" rtl="0" eaLnBrk="1" fontAlgn="auto" latinLnBrk="0" hangingPunct="1">
              <a:lnSpc>
                <a:spcPct val="100000"/>
              </a:lnSpc>
              <a:spcBef>
                <a:spcPts val="600"/>
              </a:spcBef>
              <a:spcAft>
                <a:spcPts val="0"/>
              </a:spcAft>
              <a:buClrTx/>
              <a:buSzTx/>
              <a:buFont typeface="Arial" pitchFamily="34" charset="0"/>
              <a:buNone/>
              <a:tabLst/>
              <a:defRPr/>
            </a:pPr>
            <a:endParaRPr kumimoji="0" lang="en-GB"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8 </a:t>
            </a:r>
            <a:endParaRPr lang="en-GB" sz="2400" dirty="0" smtClean="0"/>
          </a:p>
          <a:p>
            <a:r>
              <a:rPr lang="en-GB" sz="2400" dirty="0" smtClean="0"/>
              <a:t>The </a:t>
            </a:r>
            <a:r>
              <a:rPr lang="en-GB" sz="2400" dirty="0" smtClean="0">
                <a:solidFill>
                  <a:srgbClr val="7030A0"/>
                </a:solidFill>
              </a:rPr>
              <a:t>volum</a:t>
            </a:r>
            <a:r>
              <a:rPr lang="en-GB" sz="2400" dirty="0" smtClean="0"/>
              <a:t>e, </a:t>
            </a:r>
            <a:r>
              <a:rPr lang="en-GB" sz="2400" dirty="0" smtClean="0">
                <a:solidFill>
                  <a:srgbClr val="7030A0"/>
                </a:solidFill>
              </a:rPr>
              <a:t>timing</a:t>
            </a:r>
            <a:r>
              <a:rPr lang="en-GB" sz="2400" dirty="0" smtClean="0"/>
              <a:t> and </a:t>
            </a:r>
            <a:r>
              <a:rPr lang="en-GB" sz="2400" dirty="0" smtClean="0">
                <a:solidFill>
                  <a:srgbClr val="7030A0"/>
                </a:solidFill>
              </a:rPr>
              <a:t>nature </a:t>
            </a:r>
            <a:r>
              <a:rPr lang="en-GB" sz="2400" dirty="0" smtClean="0"/>
              <a:t>of assessment enable students to demonstrate the extent to which they have </a:t>
            </a:r>
            <a:r>
              <a:rPr lang="en-GB" sz="2400" dirty="0" smtClean="0">
                <a:solidFill>
                  <a:srgbClr val="7030A0"/>
                </a:solidFill>
              </a:rPr>
              <a:t>achieved</a:t>
            </a:r>
            <a:r>
              <a:rPr lang="en-GB" sz="2400" dirty="0" smtClean="0"/>
              <a:t> the intended learning outcomes.</a:t>
            </a:r>
          </a:p>
          <a:p>
            <a:r>
              <a:rPr lang="en-GB" sz="2400" dirty="0" smtClean="0"/>
              <a:t> </a:t>
            </a:r>
          </a:p>
          <a:p>
            <a:r>
              <a:rPr lang="en-GB" sz="2400" b="1" dirty="0" smtClean="0"/>
              <a:t>Indicator 9 </a:t>
            </a:r>
            <a:endParaRPr lang="en-GB" sz="2400" dirty="0" smtClean="0"/>
          </a:p>
          <a:p>
            <a:r>
              <a:rPr lang="en-GB" sz="2400" dirty="0" smtClean="0"/>
              <a:t>Feedback on assessment is </a:t>
            </a:r>
            <a:r>
              <a:rPr lang="en-GB" sz="2400" dirty="0" smtClean="0">
                <a:solidFill>
                  <a:srgbClr val="7030A0"/>
                </a:solidFill>
              </a:rPr>
              <a:t>timely, constructive and developmental.</a:t>
            </a:r>
          </a:p>
          <a:p>
            <a:r>
              <a:rPr lang="en-GB" sz="2400" dirty="0" smtClean="0"/>
              <a:t> </a:t>
            </a:r>
          </a:p>
          <a:p>
            <a:r>
              <a:rPr lang="en-GB" sz="2400" b="1" dirty="0" smtClean="0"/>
              <a:t>Indicator 10 </a:t>
            </a:r>
            <a:endParaRPr lang="en-GB" sz="2400" dirty="0" smtClean="0"/>
          </a:p>
          <a:p>
            <a:r>
              <a:rPr lang="en-GB" sz="2400" dirty="0" smtClean="0"/>
              <a:t>Through </a:t>
            </a:r>
            <a:r>
              <a:rPr lang="en-GB" sz="2400" dirty="0" smtClean="0">
                <a:solidFill>
                  <a:srgbClr val="7030A0"/>
                </a:solidFill>
              </a:rPr>
              <a:t>inclusive</a:t>
            </a:r>
            <a:r>
              <a:rPr lang="en-GB" sz="2400" dirty="0" smtClean="0"/>
              <a:t> design wherever possible, and through individual reasonable adjustments wherever required, assessment tasks provide every student with an </a:t>
            </a:r>
            <a:r>
              <a:rPr lang="en-GB" sz="2400" dirty="0" smtClean="0">
                <a:solidFill>
                  <a:srgbClr val="7030A0"/>
                </a:solidFill>
              </a:rPr>
              <a:t>equal opportunity</a:t>
            </a:r>
            <a:r>
              <a:rPr lang="en-GB" sz="2400" dirty="0" smtClean="0"/>
              <a:t> to demonstrate their achievement.</a:t>
            </a:r>
            <a:endParaRPr lang="en-GB"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13 </a:t>
            </a:r>
            <a:endParaRPr lang="en-GB" sz="2400" dirty="0" smtClean="0"/>
          </a:p>
          <a:p>
            <a:r>
              <a:rPr lang="en-GB" sz="2400" dirty="0" smtClean="0"/>
              <a:t>Processes for marking assessments and for moderating marks are </a:t>
            </a:r>
            <a:r>
              <a:rPr lang="en-GB" sz="2400" dirty="0" smtClean="0">
                <a:solidFill>
                  <a:srgbClr val="7030A0"/>
                </a:solidFill>
              </a:rPr>
              <a:t>clearly articulated and consistently operated </a:t>
            </a:r>
            <a:r>
              <a:rPr lang="en-GB" sz="2400" dirty="0" smtClean="0"/>
              <a:t>by those involved in the assessment process.</a:t>
            </a:r>
          </a:p>
          <a:p>
            <a:r>
              <a:rPr lang="en-GB" sz="2400" dirty="0" smtClean="0"/>
              <a:t> </a:t>
            </a:r>
          </a:p>
          <a:p>
            <a:r>
              <a:rPr lang="en-GB" sz="2400" b="1" dirty="0" smtClean="0"/>
              <a:t>Indicator 14 </a:t>
            </a:r>
            <a:endParaRPr lang="en-GB" sz="2400" dirty="0" smtClean="0"/>
          </a:p>
          <a:p>
            <a:r>
              <a:rPr lang="en-GB" sz="2400" dirty="0" smtClean="0"/>
              <a:t>Higher education providers operate processes for preventing, identifying, investigating and responding to </a:t>
            </a:r>
            <a:r>
              <a:rPr lang="en-GB" sz="2400" dirty="0" smtClean="0">
                <a:solidFill>
                  <a:srgbClr val="7030A0"/>
                </a:solidFill>
              </a:rPr>
              <a:t>unacceptable academic practice</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1124744"/>
          </a:xfrm>
          <a:prstGeom prst="rect">
            <a:avLst/>
          </a:prstGeom>
        </p:spPr>
        <p:txBody>
          <a:bodyPr>
            <a:normAutofit/>
          </a:bodyPr>
          <a:lstStyle/>
          <a:p>
            <a:pPr lvl="0">
              <a:spcBef>
                <a:spcPct val="0"/>
              </a:spcBef>
            </a:pPr>
            <a:r>
              <a:rPr lang="en-GB" sz="3200" b="1" dirty="0" smtClean="0">
                <a:solidFill>
                  <a:srgbClr val="0070C0"/>
                </a:solidFill>
              </a:rPr>
              <a:t>Enhancement</a:t>
            </a:r>
            <a:r>
              <a:rPr lang="en-GB" sz="3200" b="1" dirty="0" smtClean="0"/>
              <a:t> </a:t>
            </a:r>
            <a:r>
              <a:rPr lang="en-GB" sz="3200" b="1" dirty="0" smtClean="0">
                <a:solidFill>
                  <a:srgbClr val="0070C0"/>
                </a:solidFill>
              </a:rPr>
              <a:t>of</a:t>
            </a:r>
            <a:r>
              <a:rPr lang="en-GB" sz="3200" b="1" dirty="0" smtClean="0"/>
              <a:t> </a:t>
            </a:r>
            <a:r>
              <a:rPr lang="en-GB" sz="3200" b="1" dirty="0" smtClean="0">
                <a:solidFill>
                  <a:srgbClr val="0070C0"/>
                </a:solidFill>
              </a:rPr>
              <a:t>assessment</a:t>
            </a:r>
            <a:r>
              <a:rPr lang="en-GB" sz="3200" b="1" dirty="0" smtClean="0"/>
              <a:t> </a:t>
            </a:r>
          </a:p>
          <a:p>
            <a:pPr lvl="0">
              <a:spcBef>
                <a:spcPct val="0"/>
              </a:spcBef>
            </a:pPr>
            <a:r>
              <a:rPr lang="en-GB" sz="3200" b="1" dirty="0" smtClean="0">
                <a:solidFill>
                  <a:srgbClr val="0070C0"/>
                </a:solidFill>
              </a:rPr>
              <a:t>processes</a:t>
            </a:r>
            <a:endParaRPr lang="en-GB" sz="3200" b="1" dirty="0">
              <a:solidFill>
                <a:srgbClr val="0070C0"/>
              </a:solidFill>
            </a:endParaRPr>
          </a:p>
        </p:txBody>
      </p:sp>
      <p:sp>
        <p:nvSpPr>
          <p:cNvPr id="3" name="Content Placeholder 2"/>
          <p:cNvSpPr txBox="1">
            <a:spLocks/>
          </p:cNvSpPr>
          <p:nvPr/>
        </p:nvSpPr>
        <p:spPr>
          <a:xfrm>
            <a:off x="251520" y="762000"/>
            <a:ext cx="8610600" cy="6096000"/>
          </a:xfrm>
          <a:prstGeom prst="rect">
            <a:avLst/>
          </a:prstGeom>
        </p:spPr>
        <p:txBody>
          <a:bodyPr>
            <a:noAutofit/>
          </a:bodyPr>
          <a:lstStyle/>
          <a:p>
            <a:endParaRPr lang="en-GB" sz="2400" b="1" dirty="0" smtClean="0"/>
          </a:p>
          <a:p>
            <a:endParaRPr lang="en-GB" sz="2400" b="1" dirty="0" smtClean="0"/>
          </a:p>
          <a:p>
            <a:r>
              <a:rPr lang="en-GB" sz="2400" b="1" dirty="0" smtClean="0"/>
              <a:t>Indicator 18 </a:t>
            </a:r>
            <a:endParaRPr lang="en-GB" sz="2400" dirty="0" smtClean="0"/>
          </a:p>
          <a:p>
            <a:r>
              <a:rPr lang="en-GB" sz="2400" dirty="0" smtClean="0"/>
              <a:t>Degree-awarding bodies systematically </a:t>
            </a:r>
            <a:r>
              <a:rPr lang="en-GB" sz="2400" dirty="0" smtClean="0">
                <a:solidFill>
                  <a:srgbClr val="7030A0"/>
                </a:solidFill>
              </a:rPr>
              <a:t>evaluate and enhance </a:t>
            </a:r>
            <a:r>
              <a:rPr lang="en-GB" sz="2400" dirty="0" smtClean="0"/>
              <a:t>their assessment policies, regulations and processes. </a:t>
            </a:r>
            <a:endParaRPr lang="en-GB"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z="2400" dirty="0" smtClean="0"/>
              <a:t>Assessment for Learning: see http://www.northumbria.ac.uk/sd/central/ar/academy/cetl_afl/ </a:t>
            </a:r>
          </a:p>
        </p:txBody>
      </p:sp>
      <p:sp>
        <p:nvSpPr>
          <p:cNvPr id="37891" name="Content Placeholder 2"/>
          <p:cNvSpPr>
            <a:spLocks noGrp="1"/>
          </p:cNvSpPr>
          <p:nvPr>
            <p:ph idx="1"/>
          </p:nvPr>
        </p:nvSpPr>
        <p:spPr>
          <a:xfrm>
            <a:off x="228600" y="1219201"/>
            <a:ext cx="8915400" cy="4927600"/>
          </a:xfrm>
        </p:spPr>
        <p:txBody>
          <a:bodyPr/>
          <a:lstStyle/>
          <a:p>
            <a:pPr eaLnBrk="1" hangingPunct="1"/>
            <a:r>
              <a:rPr lang="en-GB" sz="2000" dirty="0" smtClean="0"/>
              <a:t>Emphasises </a:t>
            </a:r>
            <a:r>
              <a:rPr lang="en-GB" sz="2000" dirty="0" smtClean="0">
                <a:solidFill>
                  <a:srgbClr val="7030A0"/>
                </a:solidFill>
              </a:rPr>
              <a:t>authenticity</a:t>
            </a:r>
            <a:r>
              <a:rPr lang="en-GB" sz="2000" dirty="0" smtClean="0"/>
              <a:t> and </a:t>
            </a:r>
            <a:r>
              <a:rPr lang="en-GB" sz="2000" dirty="0" smtClean="0">
                <a:solidFill>
                  <a:srgbClr val="7030A0"/>
                </a:solidFill>
              </a:rPr>
              <a:t>complexity </a:t>
            </a:r>
            <a:r>
              <a:rPr lang="en-GB" sz="2000" dirty="0" smtClean="0"/>
              <a:t>in the content and methods of assessment rather than reproduction of knowledge and reductive measurement. </a:t>
            </a:r>
          </a:p>
          <a:p>
            <a:pPr eaLnBrk="1" hangingPunct="1"/>
            <a:r>
              <a:rPr lang="en-GB" sz="2000" dirty="0" smtClean="0"/>
              <a:t>Uses high-stakes summative assessment </a:t>
            </a:r>
            <a:r>
              <a:rPr lang="en-GB" sz="2000" dirty="0" smtClean="0">
                <a:solidFill>
                  <a:srgbClr val="7030A0"/>
                </a:solidFill>
              </a:rPr>
              <a:t>rigorously but sparingly</a:t>
            </a:r>
            <a:r>
              <a:rPr lang="en-GB" sz="2000" dirty="0" smtClean="0"/>
              <a:t> rather than as the main driver for learning. </a:t>
            </a:r>
          </a:p>
          <a:p>
            <a:pPr eaLnBrk="1" hangingPunct="1"/>
            <a:r>
              <a:rPr lang="en-GB" sz="2000" dirty="0" smtClean="0"/>
              <a:t>Offers students extensive opportunities to engage in the kinds of tasks that develop and demonstrate their learning, thus building their confidence and capabilities </a:t>
            </a:r>
            <a:r>
              <a:rPr lang="en-GB" sz="2000" dirty="0" smtClean="0">
                <a:solidFill>
                  <a:srgbClr val="7030A0"/>
                </a:solidFill>
              </a:rPr>
              <a:t>before</a:t>
            </a:r>
            <a:r>
              <a:rPr lang="en-GB" sz="2000" dirty="0" smtClean="0"/>
              <a:t> they are summatively assessed. </a:t>
            </a:r>
          </a:p>
          <a:p>
            <a:pPr eaLnBrk="1" hangingPunct="1"/>
            <a:r>
              <a:rPr lang="en-GB" sz="2000" dirty="0" smtClean="0"/>
              <a:t>Is rich in feedback derived from </a:t>
            </a:r>
            <a:r>
              <a:rPr lang="en-GB" sz="2000" dirty="0" smtClean="0">
                <a:solidFill>
                  <a:srgbClr val="7030A0"/>
                </a:solidFill>
              </a:rPr>
              <a:t>formal </a:t>
            </a:r>
            <a:r>
              <a:rPr lang="en-GB" sz="2000" dirty="0" smtClean="0"/>
              <a:t>mechanisms e.g. tutor comments on assignments, student self-review logs. </a:t>
            </a:r>
          </a:p>
          <a:p>
            <a:pPr eaLnBrk="1" hangingPunct="1"/>
            <a:r>
              <a:rPr lang="en-GB" sz="2000" dirty="0" smtClean="0"/>
              <a:t>Is rich in </a:t>
            </a:r>
            <a:r>
              <a:rPr lang="en-GB" sz="2000" dirty="0" smtClean="0">
                <a:solidFill>
                  <a:srgbClr val="7030A0"/>
                </a:solidFill>
              </a:rPr>
              <a:t>informal </a:t>
            </a:r>
            <a:r>
              <a:rPr lang="en-GB" sz="2000" dirty="0" smtClean="0"/>
              <a:t>feedback e.g. peer review of draft writing, collaborative project work, which provides students with a continuous flow of feedback on ‘how they are doing’. </a:t>
            </a:r>
          </a:p>
          <a:p>
            <a:pPr eaLnBrk="1" hangingPunct="1"/>
            <a:r>
              <a:rPr lang="en-GB" sz="2000" dirty="0" smtClean="0"/>
              <a:t>Develops students’ abilities to </a:t>
            </a:r>
            <a:r>
              <a:rPr lang="en-GB" sz="2000" dirty="0" smtClean="0">
                <a:solidFill>
                  <a:srgbClr val="7030A0"/>
                </a:solidFill>
              </a:rPr>
              <a:t>direct</a:t>
            </a:r>
            <a:r>
              <a:rPr lang="en-GB" sz="2000" dirty="0" smtClean="0"/>
              <a:t> their own learning, </a:t>
            </a:r>
            <a:r>
              <a:rPr lang="en-GB" sz="2000" dirty="0" smtClean="0">
                <a:solidFill>
                  <a:srgbClr val="7030A0"/>
                </a:solidFill>
              </a:rPr>
              <a:t>evaluate</a:t>
            </a:r>
            <a:r>
              <a:rPr lang="en-GB" sz="2000" dirty="0" smtClean="0"/>
              <a:t> their own progress and attainments and </a:t>
            </a:r>
            <a:r>
              <a:rPr lang="en-GB" sz="2000" dirty="0" smtClean="0">
                <a:solidFill>
                  <a:srgbClr val="7030A0"/>
                </a:solidFill>
              </a:rPr>
              <a:t>support</a:t>
            </a:r>
            <a:r>
              <a:rPr lang="en-GB" sz="2000" dirty="0" smtClean="0"/>
              <a:t> the learning of others. </a:t>
            </a:r>
            <a:r>
              <a:rPr lang="en-GB" sz="2000" b="0" i="1" dirty="0" smtClean="0">
                <a:solidFill>
                  <a:srgbClr val="7030A0"/>
                </a:solidFill>
              </a:rPr>
              <a:t>(my emphasis)</a:t>
            </a:r>
            <a:endParaRPr lang="en-GB" sz="2000" dirty="0" smtClean="0"/>
          </a:p>
          <a:p>
            <a:pPr eaLnBrk="1" hangingPunct="1"/>
            <a:endParaRPr lang="en-GB" sz="2000" b="0" i="1" dirty="0" smtClean="0">
              <a:solidFill>
                <a:srgbClr val="7030A0"/>
              </a:solidFill>
            </a:endParaRPr>
          </a:p>
          <a:p>
            <a:pPr eaLnBrk="1" hangingPunct="1"/>
            <a:endParaRPr lang="en-GB"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sz="2800" dirty="0" smtClean="0"/>
              <a:t>Assessment </a:t>
            </a:r>
            <a:r>
              <a:rPr lang="en-GB" sz="2800" i="1" dirty="0" smtClean="0"/>
              <a:t>for</a:t>
            </a:r>
            <a:r>
              <a:rPr lang="en-GB" sz="2800" dirty="0" smtClean="0"/>
              <a:t> learning implications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(Bloxham and Boyd)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929618" cy="1074737"/>
          </a:xfrm>
          <a:noFill/>
          <a:ln>
            <a:noFill/>
          </a:ln>
        </p:spPr>
        <p:txBody>
          <a:bodyPr vert="horz" wrap="square" lIns="91440" tIns="45720" rIns="91440" bIns="45720" numCol="1" anchor="b" anchorCtr="0" compatLnSpc="1">
            <a:prstTxWarp prst="textNoShape">
              <a:avLst/>
            </a:prstTxWarp>
          </a:bodyPr>
          <a:lstStyle/>
          <a:p>
            <a:r>
              <a:rPr lang="en-GB" sz="3200" dirty="0" smtClean="0"/>
              <a:t>By the end of the workshop, participants will have had a chance to:</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800" b="0" dirty="0" smtClean="0"/>
              <a:t>review current assessment practices with a view to redesigning some elements of them;</a:t>
            </a:r>
          </a:p>
          <a:p>
            <a:r>
              <a:rPr lang="en-GB" sz="2800" b="0" dirty="0" smtClean="0"/>
              <a:t>consider how best to brief students to ensure best possible achievements;</a:t>
            </a:r>
          </a:p>
          <a:p>
            <a:r>
              <a:rPr lang="en-GB" sz="2800" b="0" dirty="0" smtClean="0"/>
              <a:t>discuss the impact of changes to mitigate inherent risks and maximise impact.</a:t>
            </a:r>
            <a:endParaRPr lang="en-GB" sz="2600" dirty="0" smtClean="0"/>
          </a:p>
          <a:p>
            <a:endParaRPr lang="en-GB" sz="2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smtClean="0"/>
              <a:t>Effective assessment significantly and positively impacts on student learning, (Boud, Mentkowski, Knight and Yorke and many others).</a:t>
            </a:r>
          </a:p>
          <a:p>
            <a:pPr marL="609600" indent="-609600"/>
            <a:r>
              <a:rPr lang="en-GB" sz="240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buFont typeface="Wingdings" pitchFamily="2" charset="2"/>
              <a:buNone/>
            </a:pPr>
            <a:endParaRPr lang="en-GB" sz="21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A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0"/>
            <a:ext cx="7848600" cy="1552575"/>
          </a:xfrm>
          <a:noFill/>
        </p:spPr>
        <p:txBody>
          <a:bodyPr lIns="92075" tIns="46038" rIns="92075" bIns="46038"/>
          <a:lstStyle/>
          <a:p>
            <a:pPr eaLnBrk="1" hangingPunct="1"/>
            <a:r>
              <a:rPr lang="en-US" sz="2800" dirty="0" smtClean="0">
                <a:solidFill>
                  <a:srgbClr val="002060"/>
                </a:solidFill>
              </a:rPr>
              <a:t>Why are we assessing?</a:t>
            </a:r>
            <a:br>
              <a:rPr lang="en-US" sz="2800" dirty="0" smtClean="0">
                <a:solidFill>
                  <a:srgbClr val="002060"/>
                </a:solidFill>
              </a:rPr>
            </a:br>
            <a:r>
              <a:rPr lang="en-US" sz="2800" dirty="0" smtClean="0">
                <a:solidFill>
                  <a:srgbClr val="002060"/>
                </a:solidFill>
              </a:rPr>
              <a:t>Choosing the reasons for assessment: </a:t>
            </a:r>
            <a:br>
              <a:rPr lang="en-US" sz="2800" dirty="0" smtClean="0">
                <a:solidFill>
                  <a:srgbClr val="002060"/>
                </a:solidFill>
              </a:rPr>
            </a:br>
            <a:r>
              <a:rPr lang="en-US" sz="2800" dirty="0" smtClean="0">
                <a:solidFill>
                  <a:srgbClr val="002060"/>
                </a:solidFill>
              </a:rPr>
              <a:t>these 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Being imaginative by choosing diverse assessment methods?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smtClean="0"/>
              <a:t>portfolios, projects, vivas, assessed seminars, poster presentations, annotated bibliographies, blogs, diaries, reflective journals, critical incident accounts, </a:t>
            </a:r>
            <a:r>
              <a:rPr lang="en-US" dirty="0" err="1" smtClean="0"/>
              <a:t>artefacts</a:t>
            </a:r>
            <a:r>
              <a:rPr lang="en-US" dirty="0" smtClean="0"/>
              <a:t>, productions, case studies, field studies, exhibitions, critiques, theses…….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Font typeface="Wingdings" pitchFamily="2" charset="2"/>
              <a:buNone/>
            </a:pPr>
            <a:r>
              <a:rPr lang="en-US" sz="2600" dirty="0" smtClean="0"/>
              <a:t>Multiple choice 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88641"/>
            <a:ext cx="7543800" cy="720079"/>
          </a:xfrm>
        </p:spPr>
        <p:txBody>
          <a:bodyPr/>
          <a:lstStyle/>
          <a:p>
            <a:r>
              <a:rPr lang="en-GB" sz="2800" dirty="0" smtClean="0"/>
              <a:t>Diverse and innovative assessment helps</a:t>
            </a:r>
          </a:p>
        </p:txBody>
      </p:sp>
      <p:sp>
        <p:nvSpPr>
          <p:cNvPr id="26627" name="Rectangle 3"/>
          <p:cNvSpPr>
            <a:spLocks noGrp="1" noChangeArrowheads="1"/>
          </p:cNvSpPr>
          <p:nvPr>
            <p:ph type="body" idx="1"/>
          </p:nvPr>
        </p:nvSpPr>
        <p:spPr>
          <a:xfrm>
            <a:off x="457200" y="1052736"/>
            <a:ext cx="8229600" cy="5400452"/>
          </a:xfrm>
          <a:noFill/>
        </p:spPr>
        <p:txBody>
          <a:bodyPr/>
          <a:lstStyle/>
          <a:p>
            <a:pPr marL="609600" indent="-609600"/>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dirty="0" smtClean="0"/>
              <a:t>Innovative assessment approaches can foster a spirit of enquiry, encourage curiosity and promote autonomy where they encourage students to become closely involved with evaluating their own and each others’ learning. (</a:t>
            </a:r>
            <a:r>
              <a:rPr lang="en-GB" dirty="0" err="1" smtClean="0"/>
              <a:t>Falchikov</a:t>
            </a:r>
            <a:r>
              <a:rPr lang="en-GB" dirty="0" smtClean="0"/>
              <a:t>, Pickford and Brown, 2006).</a:t>
            </a:r>
          </a:p>
          <a:p>
            <a:pPr marL="609600" indent="-609600"/>
            <a:endParaRPr lang="en-GB"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sz="3600" dirty="0" smtClean="0"/>
              <a:t>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workshop</a:t>
            </a:r>
            <a:endParaRPr lang="en-GB" dirty="0"/>
          </a:p>
        </p:txBody>
      </p:sp>
      <p:sp>
        <p:nvSpPr>
          <p:cNvPr id="3" name="Content Placeholder 2"/>
          <p:cNvSpPr>
            <a:spLocks noGrp="1"/>
          </p:cNvSpPr>
          <p:nvPr>
            <p:ph idx="1"/>
          </p:nvPr>
        </p:nvSpPr>
        <p:spPr/>
        <p:txBody>
          <a:bodyPr/>
          <a:lstStyle/>
          <a:p>
            <a:r>
              <a:rPr lang="en-GB" dirty="0" smtClean="0"/>
              <a:t>Students are more likely to be unsatisfied with assessment than any other aspect of the student experience;</a:t>
            </a:r>
          </a:p>
          <a:p>
            <a:r>
              <a:rPr lang="en-GB" dirty="0" smtClean="0"/>
              <a:t> If we want to improve students’ engagement with learning, a key locus of quality enhancement can be refreshing our approaches to assessment. </a:t>
            </a:r>
          </a:p>
          <a:p>
            <a:r>
              <a:rPr lang="en-GB" dirty="0" smtClean="0"/>
              <a:t> Sometimes we need to take a fresh look at our current practice to make sure assessment is for rather than just of learning.</a:t>
            </a:r>
            <a:r>
              <a:rPr lang="en-GB" b="0" dirty="0" smtClean="0"/>
              <a:t/>
            </a:r>
            <a:br>
              <a:rPr lang="en-GB" b="0" dirty="0" smtClean="0"/>
            </a:br>
            <a:endParaRPr lang="en-GB" b="0" dirty="0" smtClean="0"/>
          </a:p>
          <a:p>
            <a:endParaRPr lang="en-GB"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sz="3600" dirty="0" smtClean="0"/>
              <a:t>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23528" y="122238"/>
            <a:ext cx="7677472" cy="1002506"/>
          </a:xfrm>
        </p:spPr>
        <p:txBody>
          <a:bodyPr/>
          <a:lstStyle/>
          <a:p>
            <a:r>
              <a:rPr lang="en-GB" sz="3600" dirty="0" smtClean="0"/>
              <a:t>Giving constructive and formative feedback </a:t>
            </a:r>
            <a:endParaRPr lang="en-US" sz="3600" dirty="0" smtClean="0">
              <a:solidFill>
                <a:srgbClr val="002060"/>
              </a:solidFill>
            </a:endParaRPr>
          </a:p>
        </p:txBody>
      </p:sp>
      <p:sp>
        <p:nvSpPr>
          <p:cNvPr id="18435" name="Rectangle 3"/>
          <p:cNvSpPr>
            <a:spLocks noGrp="1" noChangeArrowheads="1"/>
          </p:cNvSpPr>
          <p:nvPr>
            <p:ph type="body" idx="1"/>
          </p:nvPr>
        </p:nvSpPr>
        <p:spPr>
          <a:xfrm>
            <a:off x="285720" y="980728"/>
            <a:ext cx="8412193"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The language we use for feedback impacts highly on achievement: beware of what </a:t>
            </a:r>
            <a:r>
              <a:rPr lang="en-GB" sz="2600" dirty="0" err="1" smtClean="0"/>
              <a:t>Boud</a:t>
            </a:r>
            <a:r>
              <a:rPr lang="en-GB" sz="2600" dirty="0" smtClean="0"/>
              <a:t> calls ‘final language’ (‘disastrous’, ‘appalling’, hopeless’, or even ‘superlative’);</a:t>
            </a:r>
          </a:p>
          <a:p>
            <a:r>
              <a:rPr lang="en-GB" sz="2600" dirty="0" smtClean="0"/>
              <a:t>Feedback which is ephemeral has less impact than that which is recorded in some way (consider using audio or video files or insisting students take notes and reflect on them).</a:t>
            </a:r>
          </a:p>
          <a:p>
            <a:endParaRPr lang="en-GB" sz="26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 </a:t>
            </a:r>
          </a:p>
          <a:p>
            <a:endParaRPr lang="en-GB"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smtClean="0"/>
              <a:t>1. Helps clarify what good performance is (goals, criteria, expected standards);</a:t>
            </a:r>
          </a:p>
          <a:p>
            <a:pPr marL="361950" indent="-361950">
              <a:spcBef>
                <a:spcPct val="0"/>
              </a:spcBef>
              <a:buFont typeface="Wingdings" pitchFamily="2" charset="2"/>
              <a:buNone/>
            </a:pPr>
            <a:r>
              <a:rPr lang="en-US" sz="2400" smtClean="0"/>
              <a:t>2. Facilitates the development of self-assessment (reflection) in learning;</a:t>
            </a:r>
          </a:p>
          <a:p>
            <a:pPr marL="361950" indent="-361950">
              <a:spcBef>
                <a:spcPct val="0"/>
              </a:spcBef>
              <a:buFont typeface="Wingdings" pitchFamily="2" charset="2"/>
              <a:buNone/>
            </a:pPr>
            <a:r>
              <a:rPr lang="en-US" sz="2400" smtClean="0"/>
              <a:t>3. Delivers high quality information to students about their learning;</a:t>
            </a:r>
          </a:p>
          <a:p>
            <a:pPr marL="361950" indent="-361950">
              <a:spcBef>
                <a:spcPct val="0"/>
              </a:spcBef>
              <a:buFont typeface="Wingdings" pitchFamily="2" charset="2"/>
              <a:buNone/>
            </a:pPr>
            <a:r>
              <a:rPr lang="en-US" sz="2400" smtClean="0"/>
              <a:t>4. Encourages teacher and peer dialogue around learning;</a:t>
            </a:r>
          </a:p>
          <a:p>
            <a:pPr marL="361950" indent="-361950">
              <a:spcBef>
                <a:spcPct val="0"/>
              </a:spcBef>
              <a:buFont typeface="Wingdings" pitchFamily="2" charset="2"/>
              <a:buNone/>
            </a:pPr>
            <a:r>
              <a:rPr lang="en-US" sz="2400" smtClean="0"/>
              <a:t>5. Encourages positive motivational beliefs and self-esteem;</a:t>
            </a:r>
          </a:p>
          <a:p>
            <a:pPr marL="361950" indent="-361950">
              <a:spcBef>
                <a:spcPct val="0"/>
              </a:spcBef>
              <a:buFont typeface="Wingdings" pitchFamily="2" charset="2"/>
              <a:buNone/>
            </a:pPr>
            <a:r>
              <a:rPr lang="en-US" sz="2400" smtClean="0"/>
              <a:t>6. Provides opportunities to close the gap between current and desired performance;</a:t>
            </a:r>
          </a:p>
          <a:p>
            <a:pPr marL="361950" indent="-361950">
              <a:spcBef>
                <a:spcPct val="0"/>
              </a:spcBef>
              <a:buFont typeface="Wingdings" pitchFamily="2" charset="2"/>
              <a:buNone/>
            </a:pPr>
            <a:r>
              <a:rPr lang="en-US" sz="2400" smtClean="0"/>
              <a:t>7. Provides information to teachers that can be used to help shape the teaching.</a:t>
            </a:r>
            <a:endParaRPr lang="en-GB" sz="2400" smtClean="0"/>
          </a:p>
          <a:p>
            <a:pPr marL="361950" indent="-361950">
              <a:lnSpc>
                <a:spcPct val="80000"/>
              </a:lnSpc>
            </a:pPr>
            <a:endParaRPr lang="en-US" sz="19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the most cited author on formative assessment argues:</a:t>
            </a:r>
            <a:endParaRPr lang="en-GB" sz="3200" dirty="0"/>
          </a:p>
        </p:txBody>
      </p:sp>
      <p:sp>
        <p:nvSpPr>
          <p:cNvPr id="3" name="Content Placeholder 2"/>
          <p:cNvSpPr>
            <a:spLocks noGrp="1"/>
          </p:cNvSpPr>
          <p:nvPr>
            <p:ph idx="1"/>
          </p:nvPr>
        </p:nvSpPr>
        <p:spPr/>
        <p:txBody>
          <a:bodyPr/>
          <a:lstStyle/>
          <a:p>
            <a:pPr marL="0">
              <a:lnSpc>
                <a:spcPct val="100000"/>
              </a:lnSpc>
              <a:spcBef>
                <a:spcPts val="0"/>
              </a:spcBef>
              <a:buNone/>
            </a:pPr>
            <a:r>
              <a:rPr lang="en-GB" sz="2600" dirty="0" smtClean="0"/>
              <a:t>“Students need to be exposed to, and gain experience in making judgements about, </a:t>
            </a:r>
            <a:r>
              <a:rPr lang="en-GB" sz="2600" dirty="0" smtClean="0">
                <a:solidFill>
                  <a:srgbClr val="7030A0"/>
                </a:solidFill>
              </a:rPr>
              <a:t>a variety of works of different quality</a:t>
            </a:r>
            <a:r>
              <a:rPr lang="en-GB" sz="2600" dirty="0" smtClean="0"/>
              <a:t>... They need planned rather than random exposure to exemplars, and experience in </a:t>
            </a:r>
            <a:r>
              <a:rPr lang="en-GB" sz="2600" dirty="0" smtClean="0">
                <a:solidFill>
                  <a:srgbClr val="7030A0"/>
                </a:solidFill>
              </a:rPr>
              <a:t>making judgements </a:t>
            </a:r>
            <a:r>
              <a:rPr lang="en-GB" sz="2600" dirty="0" smtClean="0"/>
              <a:t>about quality. They need to create </a:t>
            </a:r>
            <a:r>
              <a:rPr lang="en-GB" sz="2600" dirty="0" smtClean="0">
                <a:solidFill>
                  <a:srgbClr val="7030A0"/>
                </a:solidFill>
              </a:rPr>
              <a:t>verbalised</a:t>
            </a:r>
            <a:r>
              <a:rPr lang="en-GB" sz="2600" dirty="0" smtClean="0"/>
              <a:t> rationales and accounts of how various works could have been done better. Finally, they need to engage in evaluative </a:t>
            </a:r>
            <a:r>
              <a:rPr lang="en-GB" sz="2600" dirty="0" smtClean="0">
                <a:solidFill>
                  <a:srgbClr val="7030A0"/>
                </a:solidFill>
              </a:rPr>
              <a:t>conversations</a:t>
            </a:r>
            <a:r>
              <a:rPr lang="en-GB" sz="2600" dirty="0" smtClean="0"/>
              <a:t> with teachers and other students.” </a:t>
            </a:r>
          </a:p>
          <a:p>
            <a:pPr marL="0">
              <a:lnSpc>
                <a:spcPct val="100000"/>
              </a:lnSpc>
              <a:spcBef>
                <a:spcPts val="0"/>
              </a:spcBef>
              <a:buNone/>
            </a:pPr>
            <a:endParaRPr lang="en-GB" sz="2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continues…</a:t>
            </a:r>
            <a:endParaRPr lang="en-GB" sz="3200" dirty="0"/>
          </a:p>
        </p:txBody>
      </p:sp>
      <p:sp>
        <p:nvSpPr>
          <p:cNvPr id="3" name="Content Placeholder 2"/>
          <p:cNvSpPr>
            <a:spLocks noGrp="1"/>
          </p:cNvSpPr>
          <p:nvPr>
            <p:ph idx="1"/>
          </p:nvPr>
        </p:nvSpPr>
        <p:spPr/>
        <p:txBody>
          <a:bodyPr/>
          <a:lstStyle/>
          <a:p>
            <a:pPr>
              <a:buNone/>
            </a:pPr>
            <a:r>
              <a:rPr lang="en-GB" sz="2600" dirty="0" smtClean="0"/>
              <a:t>Together, these three provide the means by which students can develop a </a:t>
            </a:r>
            <a:r>
              <a:rPr lang="en-GB" sz="2600" dirty="0" smtClean="0">
                <a:solidFill>
                  <a:srgbClr val="7030A0"/>
                </a:solidFill>
              </a:rPr>
              <a:t>concept of quality </a:t>
            </a:r>
            <a:r>
              <a:rPr lang="en-GB" sz="26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600" dirty="0" smtClean="0">
                <a:solidFill>
                  <a:srgbClr val="7030A0"/>
                </a:solidFill>
              </a:rPr>
              <a:t>peer assessment </a:t>
            </a:r>
            <a:r>
              <a:rPr lang="en-GB" sz="2600" dirty="0" smtClean="0"/>
              <a:t>so that it becomes a powerful strategy for higher education teaching.</a:t>
            </a:r>
          </a:p>
          <a:p>
            <a:pPr>
              <a:buNone/>
            </a:pPr>
            <a:r>
              <a:rPr lang="en-GB" sz="2000" dirty="0" smtClean="0"/>
              <a:t>Sadler, D. Royce (2010)</a:t>
            </a:r>
            <a:endParaRPr lang="en-GB"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z="3600" dirty="0" smtClean="0"/>
              <a:t>Students benefit if we can make feedback timely</a:t>
            </a:r>
          </a:p>
        </p:txBody>
      </p:sp>
      <p:sp>
        <p:nvSpPr>
          <p:cNvPr id="44035" name="Rectangle 3"/>
          <p:cNvSpPr>
            <a:spLocks noGrp="1" noChangeArrowheads="1"/>
          </p:cNvSpPr>
          <p:nvPr>
            <p:ph type="body" idx="1"/>
          </p:nvPr>
        </p:nvSpPr>
        <p:spPr/>
        <p:txBody>
          <a:bodyPr/>
          <a:lstStyle/>
          <a:p>
            <a:pPr eaLnBrk="1" hangingPunct="1"/>
            <a:r>
              <a:rPr lang="en-GB" sz="2800" dirty="0" smtClean="0"/>
              <a:t>Aim to get feedback on work back to students very quickly, while they still care and while there is till time for them to do something with it. </a:t>
            </a:r>
          </a:p>
          <a:p>
            <a:pPr eaLnBrk="1" hangingPunct="1"/>
            <a:r>
              <a:rPr lang="en-GB" sz="2800" dirty="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Assessment and confidence</a:t>
            </a:r>
          </a:p>
        </p:txBody>
      </p:sp>
      <p:sp>
        <p:nvSpPr>
          <p:cNvPr id="41987"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sz="2600" dirty="0" smtClean="0"/>
              <a:t>Crudely, student achievement is linked to students own beliefs about their abilities, whether these are fixed or malleable;</a:t>
            </a:r>
          </a:p>
          <a:p>
            <a:pPr eaLnBrk="0" hangingPunct="0"/>
            <a:r>
              <a:rPr lang="en-GB" sz="2600" dirty="0"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0" hangingPunct="0"/>
            <a:endParaRPr lang="en-GB" sz="2600" dirty="0" smtClean="0"/>
          </a:p>
          <a:p>
            <a:pPr eaLnBrk="0" hangingPunct="0"/>
            <a:endParaRPr lang="en-GB" sz="26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457200" y="249238"/>
            <a:ext cx="8435280" cy="1451570"/>
          </a:xfrm>
          <a:noFill/>
          <a:ln>
            <a:noFill/>
          </a:ln>
        </p:spPr>
        <p:txBody>
          <a:bodyPr vert="horz" wrap="square" lIns="91440" tIns="45720" rIns="91440" bIns="45720" numCol="1" anchor="b" anchorCtr="0" compatLnSpc="1">
            <a:prstTxWarp prst="textNoShape">
              <a:avLst/>
            </a:prstTxWarp>
          </a:bodyPr>
          <a:lstStyle/>
          <a:p>
            <a:pPr eaLnBrk="0" hangingPunct="0"/>
            <a:r>
              <a:rPr lang="en-GB" sz="3500" dirty="0" smtClean="0"/>
              <a:t>Students who believe that intelligence is malleable may be more robust</a:t>
            </a:r>
          </a:p>
        </p:txBody>
      </p:sp>
      <p:sp>
        <p:nvSpPr>
          <p:cNvPr id="43011" name="Rectangle 3"/>
          <p:cNvSpPr>
            <a:spLocks noGrp="1"/>
          </p:cNvSpPr>
          <p:nvPr>
            <p:ph idx="1"/>
          </p:nvPr>
        </p:nvSpPr>
        <p:spPr>
          <a:xfrm>
            <a:off x="468313" y="1844823"/>
            <a:ext cx="8229600" cy="4484539"/>
          </a:xfrm>
          <a:noFill/>
          <a:ln>
            <a:noFill/>
          </a:ln>
        </p:spPr>
        <p:txBody>
          <a:bodyPr vert="horz" wrap="square" lIns="91440" tIns="45720" rIns="91440" bIns="45720" numCol="1" anchor="t" anchorCtr="0" compatLnSpc="1">
            <a:prstTxWarp prst="textNoShape">
              <a:avLst/>
            </a:prstTxWarp>
          </a:bodyPr>
          <a:lstStyle/>
          <a:p>
            <a:pPr eaLnBrk="0" hangingPunct="0">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0" hangingPunct="0"/>
            <a:endParaRPr lang="en-GB" sz="2600" dirty="0" smtClean="0"/>
          </a:p>
          <a:p>
            <a:pPr eaLnBrk="0" hangingPunct="0"/>
            <a:endParaRPr lang="en-GB" sz="2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My predictions for the future</a:t>
            </a:r>
          </a:p>
        </p:txBody>
      </p:sp>
      <p:sp>
        <p:nvSpPr>
          <p:cNvPr id="4099" name="Rectangle 3"/>
          <p:cNvSpPr>
            <a:spLocks noGrp="1" noChangeArrowheads="1"/>
          </p:cNvSpPr>
          <p:nvPr>
            <p:ph type="body" idx="1"/>
          </p:nvPr>
        </p:nvSpPr>
        <p:spPr/>
        <p:txBody>
          <a:bodyPr/>
          <a:lstStyle/>
          <a:p>
            <a:pPr marL="0" indent="0">
              <a:buFont typeface="Wingdings" pitchFamily="2" charset="2"/>
              <a:buNone/>
              <a:defRPr/>
            </a:pPr>
            <a:r>
              <a:rPr lang="en-GB" dirty="0" smtClean="0"/>
              <a:t>The move away from</a:t>
            </a:r>
            <a:r>
              <a:rPr lang="en-GB" dirty="0" smtClean="0">
                <a:solidFill>
                  <a:schemeClr val="tx2">
                    <a:lumMod val="60000"/>
                    <a:lumOff val="40000"/>
                  </a:schemeClr>
                </a:solidFill>
              </a:rPr>
              <a:t> </a:t>
            </a:r>
            <a:r>
              <a:rPr lang="en-GB" dirty="0" smtClean="0"/>
              <a:t>educational organisations being the guardians of content, where everything is about delivery, towards having two major functions: </a:t>
            </a:r>
          </a:p>
          <a:p>
            <a:pPr>
              <a:defRPr/>
            </a:pPr>
            <a:r>
              <a:rPr lang="en-GB" dirty="0" smtClean="0"/>
              <a:t>Recognising and accrediting achievement, wherever such learning has taken place;</a:t>
            </a:r>
          </a:p>
          <a:p>
            <a:pPr>
              <a:defRPr/>
            </a:pPr>
            <a:r>
              <a:rPr lang="en-GB" dirty="0" smtClean="0"/>
              <a:t>Supporting student learning and engagement.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Efficient assessment: we need to:</a:t>
            </a:r>
            <a:endParaRPr lang="en-GB" sz="3600"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dirty="0" smtClean="0"/>
              <a:t>To give feedback more effectively </a:t>
            </a:r>
            <a:br>
              <a:rPr lang="en-GB" sz="3600" dirty="0" smtClean="0"/>
            </a:br>
            <a:r>
              <a:rPr lang="en-GB" sz="3600" dirty="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mtClean="0"/>
              <a:t>Use model answers;</a:t>
            </a:r>
          </a:p>
          <a:p>
            <a:pPr eaLnBrk="1" hangingPunct="1"/>
            <a:r>
              <a:rPr lang="en-GB" smtClean="0"/>
              <a:t>Use assignment return sheets;</a:t>
            </a:r>
          </a:p>
          <a:p>
            <a:pPr eaLnBrk="1" hangingPunct="1"/>
            <a:r>
              <a:rPr lang="en-GB" smtClean="0"/>
              <a:t>Write an assignment report;</a:t>
            </a:r>
          </a:p>
          <a:p>
            <a:pPr eaLnBrk="1" hangingPunct="1"/>
            <a:r>
              <a:rPr lang="en-GB" smtClean="0"/>
              <a:t>Feedback to groups of students;</a:t>
            </a:r>
          </a:p>
          <a:p>
            <a:pPr eaLnBrk="1" hangingPunct="1"/>
            <a:r>
              <a:rPr lang="en-GB" smtClean="0"/>
              <a:t>Use statement banks;</a:t>
            </a:r>
          </a:p>
          <a:p>
            <a:pPr eaLnBrk="1" hangingPunct="1"/>
            <a:r>
              <a:rPr lang="en-GB" smtClean="0"/>
              <a:t>Use computer-assisted assessment;</a:t>
            </a:r>
          </a:p>
          <a:p>
            <a:pPr eaLnBrk="1" hangingPunct="1"/>
            <a:r>
              <a:rPr lang="en-GB" smtClean="0"/>
              <a:t>Involve students in their own assessment.</a:t>
            </a:r>
          </a:p>
          <a:p>
            <a:pPr eaLnBrk="1" hangingPunct="1"/>
            <a:endParaRPr lang="en-GB"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80161"/>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Bloxham,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Godfrey, J. (2013) The student phrase book: vocabulary for writing at University, Basingstoke, Palgrave</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is assessment for? What can it do? How much does it matter?</a:t>
            </a:r>
            <a:endParaRPr lang="en-GB" sz="2800"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In this workshop we will consider</a:t>
            </a:r>
            <a:endParaRPr lang="en-GB" sz="3600" dirty="0"/>
          </a:p>
        </p:txBody>
      </p:sp>
      <p:sp>
        <p:nvSpPr>
          <p:cNvPr id="3" name="Content Placeholder 2"/>
          <p:cNvSpPr>
            <a:spLocks noGrp="1"/>
          </p:cNvSpPr>
          <p:nvPr>
            <p:ph idx="1"/>
          </p:nvPr>
        </p:nvSpPr>
        <p:spPr/>
        <p:txBody>
          <a:bodyPr/>
          <a:lstStyle/>
          <a:p>
            <a:r>
              <a:rPr lang="en-GB" sz="2000" dirty="0" smtClean="0">
                <a:solidFill>
                  <a:srgbClr val="7030A0"/>
                </a:solidFill>
              </a:rPr>
              <a:t>methodology:</a:t>
            </a:r>
            <a:r>
              <a:rPr lang="en-GB" sz="2000" dirty="0" smtClean="0"/>
              <a:t> which methods and approaches would be most appropriate and efficient for particular contexts and purposes;</a:t>
            </a:r>
          </a:p>
          <a:p>
            <a:r>
              <a:rPr lang="en-GB" sz="2000" dirty="0" smtClean="0">
                <a:solidFill>
                  <a:srgbClr val="7030A0"/>
                </a:solidFill>
              </a:rPr>
              <a:t>agency</a:t>
            </a:r>
            <a:r>
              <a:rPr lang="en-GB" sz="2000" dirty="0" smtClean="0"/>
              <a:t>: who should be undertaking assessment? Tutors, peers, students themselves, employers and clients can all participate in student assessment to good effect.</a:t>
            </a:r>
          </a:p>
          <a:p>
            <a:r>
              <a:rPr lang="en-GB" sz="2000" dirty="0" smtClean="0">
                <a:solidFill>
                  <a:srgbClr val="7030A0"/>
                </a:solidFill>
              </a:rPr>
              <a:t>timing</a:t>
            </a:r>
            <a:r>
              <a:rPr lang="en-GB" sz="2000" dirty="0" smtClean="0"/>
              <a:t>: end point and continuous assessment can both be valuable, but choosing when to assess students can have an impact on how they address the task</a:t>
            </a:r>
          </a:p>
          <a:p>
            <a:r>
              <a:rPr lang="en-GB" sz="2000" dirty="0" smtClean="0">
                <a:solidFill>
                  <a:srgbClr val="7030A0"/>
                </a:solidFill>
              </a:rPr>
              <a:t>weighting:</a:t>
            </a:r>
            <a:r>
              <a:rPr lang="en-GB" sz="2000" dirty="0" smtClean="0"/>
              <a:t> if we want to demonstrate the value we attribute to the demonstration of particular competences and skills, we can do so by higher or lower weightings a different points in the programme depending on desired outcomes.</a:t>
            </a:r>
          </a:p>
          <a:p>
            <a:r>
              <a:rPr lang="en-GB" sz="2000" dirty="0" smtClean="0">
                <a:solidFill>
                  <a:srgbClr val="7030A0"/>
                </a:solidFill>
              </a:rPr>
              <a:t>orientation</a:t>
            </a:r>
            <a:r>
              <a:rPr lang="en-GB" sz="2000" dirty="0" smtClean="0"/>
              <a:t>: in some assignments we may wish to focus particularly on process and in others we may instead focus on outcomes.</a:t>
            </a:r>
            <a:br>
              <a:rPr lang="en-GB" sz="2000" dirty="0" smtClean="0"/>
            </a:br>
            <a:r>
              <a:rPr lang="en-GB" sz="2000" dirty="0" smtClean="0"/>
              <a:t> </a:t>
            </a:r>
            <a:r>
              <a:rPr lang="en-GB" b="0" dirty="0" smtClean="0"/>
              <a:t/>
            </a:r>
            <a:br>
              <a:rPr lang="en-GB" b="0" dirty="0" smtClean="0"/>
            </a:b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Two major current UK initiatives on assessment to consider</a:t>
            </a:r>
            <a:endParaRPr lang="en-GB" sz="2800"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a:t>
            </a:r>
            <a:r>
              <a:rPr lang="en-GB" dirty="0" err="1" smtClean="0"/>
              <a:t>CETLs</a:t>
            </a:r>
            <a:r>
              <a:rPr lang="en-GB" dirty="0" smtClean="0"/>
              <a:t>) that focused on assessment, Oxford Brookes’ Assessment Knowledge Exchange (</a:t>
            </a:r>
            <a:r>
              <a:rPr lang="en-GB" dirty="0" err="1" smtClean="0"/>
              <a:t>ASKe</a:t>
            </a:r>
            <a:r>
              <a:rPr lang="en-GB" dirty="0" smtClean="0"/>
              <a:t>) and </a:t>
            </a:r>
            <a:r>
              <a:rPr lang="en-GB" dirty="0" err="1" smtClean="0"/>
              <a:t>Norhtumbria’s</a:t>
            </a:r>
            <a:r>
              <a:rPr lang="en-GB" dirty="0" smtClean="0"/>
              <a:t> Assessment for Learning (A4L).</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971600" y="838200"/>
            <a:ext cx="7639000" cy="2762250"/>
          </a:xfrm>
        </p:spPr>
        <p:txBody>
          <a:bodyPr>
            <a:normAutofit fontScale="90000"/>
          </a:bodyPr>
          <a:lstStyle/>
          <a:p>
            <a:r>
              <a:rPr lang="en-GB" b="1" dirty="0" smtClean="0"/>
              <a:t>Extracts from the UK Quality Code for Higher Education</a:t>
            </a:r>
            <a:r>
              <a:rPr lang="en-GB" dirty="0" smtClean="0"/>
              <a:t/>
            </a:r>
            <a:br>
              <a:rPr lang="en-GB" dirty="0" smtClean="0"/>
            </a:br>
            <a:r>
              <a:rPr lang="en-GB" b="1" dirty="0" smtClean="0"/>
              <a:t>Part B: Assuring and enhancing academic quality</a:t>
            </a:r>
            <a:r>
              <a:rPr lang="en-GB" dirty="0" smtClean="0"/>
              <a:t/>
            </a:r>
            <a:br>
              <a:rPr lang="en-GB" dirty="0" smtClean="0"/>
            </a:br>
            <a:endParaRPr lang="en-GB" dirty="0"/>
          </a:p>
        </p:txBody>
      </p:sp>
      <p:sp>
        <p:nvSpPr>
          <p:cNvPr id="3" name="Subtitle 2"/>
          <p:cNvSpPr>
            <a:spLocks noGrp="1"/>
          </p:cNvSpPr>
          <p:nvPr>
            <p:ph type="subTitle" idx="4294967295"/>
          </p:nvPr>
        </p:nvSpPr>
        <p:spPr>
          <a:xfrm>
            <a:off x="1331640" y="3356992"/>
            <a:ext cx="5972204" cy="2428892"/>
          </a:xfrm>
        </p:spPr>
        <p:txBody>
          <a:bodyPr>
            <a:normAutofit lnSpcReduction="10000"/>
          </a:bodyPr>
          <a:lstStyle/>
          <a:p>
            <a:pPr marL="514350" indent="-514350">
              <a:lnSpc>
                <a:spcPct val="115000"/>
              </a:lnSpc>
              <a:spcAft>
                <a:spcPts val="0"/>
              </a:spcAft>
              <a:buNone/>
            </a:pPr>
            <a:r>
              <a:rPr lang="en-GB" b="1" dirty="0" smtClean="0">
                <a:solidFill>
                  <a:schemeClr val="tx1"/>
                </a:solidFill>
                <a:ea typeface="Calibri"/>
                <a:cs typeface="StoneSans-Semibold"/>
              </a:rPr>
              <a:t>Chapter B6: Assessment of students and the recognition of prior learning</a:t>
            </a:r>
            <a:endParaRPr lang="en-GB" sz="2800" b="1" dirty="0" smtClean="0">
              <a:solidFill>
                <a:schemeClr val="tx1"/>
              </a:solidFill>
              <a:ea typeface="Calibri"/>
              <a:cs typeface="Times New Roman"/>
            </a:endParaRPr>
          </a:p>
          <a:p>
            <a:pPr marL="514350" indent="-514350">
              <a:buNone/>
            </a:pPr>
            <a:endParaRPr lang="en-GB" b="1" dirty="0" smtClean="0">
              <a:solidFill>
                <a:schemeClr val="tx1"/>
              </a:solidFill>
            </a:endParaRPr>
          </a:p>
          <a:p>
            <a:pPr marL="514350" indent="-514350">
              <a:buNone/>
            </a:pPr>
            <a:r>
              <a:rPr lang="en-GB" b="1" dirty="0" smtClean="0">
                <a:solidFill>
                  <a:schemeClr val="tx1"/>
                </a:solidFill>
              </a:rPr>
              <a:t>The Indicators of Sound Practice: these provide an important agenda for action</a:t>
            </a:r>
          </a:p>
          <a:p>
            <a:pPr marL="457200" indent="-457200">
              <a:buNone/>
            </a:pPr>
            <a:endParaRPr lang="en-GB" sz="2400" b="1" dirty="0" smtClean="0">
              <a:solidFill>
                <a:schemeClr val="tx1"/>
              </a:solidFill>
            </a:endParaRPr>
          </a:p>
          <a:p>
            <a:pPr marL="457200" indent="-457200">
              <a:buNone/>
            </a:pPr>
            <a:endParaRPr lang="en-GB" sz="24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3803</Words>
  <Application>Microsoft Office PowerPoint</Application>
  <PresentationFormat>On-screen Show (4:3)</PresentationFormat>
  <Paragraphs>346</Paragraphs>
  <Slides>49</Slides>
  <Notes>49</Notes>
  <HiddenSlides>0</HiddenSlides>
  <MMClips>0</MMClips>
  <ScaleCrop>false</ScaleCrop>
  <HeadingPairs>
    <vt:vector size="4" baseType="variant">
      <vt:variant>
        <vt:lpstr>Theme</vt:lpstr>
      </vt:variant>
      <vt:variant>
        <vt:i4>4</vt:i4>
      </vt:variant>
      <vt:variant>
        <vt:lpstr>Slide Titles</vt:lpstr>
      </vt:variant>
      <vt:variant>
        <vt:i4>49</vt:i4>
      </vt:variant>
    </vt:vector>
  </HeadingPairs>
  <TitlesOfParts>
    <vt:vector size="53" baseType="lpstr">
      <vt:lpstr>LeedsMet template</vt:lpstr>
      <vt:lpstr>12_LeedsMet template</vt:lpstr>
      <vt:lpstr>13_LeedsMet template</vt:lpstr>
      <vt:lpstr>17_LeedsMet template</vt:lpstr>
      <vt:lpstr>Making a difference through assessment Anglia Ruskin University: Music and Performing Arts &amp; Cambridge School of Art January 2014</vt:lpstr>
      <vt:lpstr>By the end of the workshop, participants will have had a chance to:</vt:lpstr>
      <vt:lpstr>Rationale for the workshop</vt:lpstr>
      <vt:lpstr>My predictions for the future</vt:lpstr>
      <vt:lpstr>What is assessment for? What can it do? How much does it matter?</vt:lpstr>
      <vt:lpstr>Slide 6</vt:lpstr>
      <vt:lpstr>In this workshop we will consider</vt:lpstr>
      <vt:lpstr>Two major current UK initiatives on assessment to consider</vt:lpstr>
      <vt:lpstr>Extracts from the UK Quality Code for Higher Education Part B: Assuring and enhancing academic quality </vt:lpstr>
      <vt:lpstr>Slide 10</vt:lpstr>
      <vt:lpstr>The basis for effective assessment (2) </vt:lpstr>
      <vt:lpstr>Slide 12</vt:lpstr>
      <vt:lpstr>Slide 13</vt:lpstr>
      <vt:lpstr>Slide 14</vt:lpstr>
      <vt:lpstr>Slide 15</vt:lpstr>
      <vt:lpstr>Assessment for Learning: see http://www.northumbria.ac.uk/sd/central/ar/academy/cetl_afl/ </vt:lpstr>
      <vt:lpstr>Slide 17</vt:lpstr>
      <vt:lpstr>Assessment for learning implications</vt:lpstr>
      <vt:lpstr>Assessment for learning</vt:lpstr>
      <vt:lpstr>Boud et al 2010: ‘Assessment 2020’:</vt:lpstr>
      <vt:lpstr>Assessment linked to learning</vt:lpstr>
      <vt:lpstr>A fit-for-purpose model of assessment: the key questions</vt:lpstr>
      <vt:lpstr>Why are we assessing? Choosing the reasons for assessment:  these may include: </vt:lpstr>
      <vt:lpstr>more purposes...</vt:lpstr>
      <vt:lpstr>Choosing what we assess</vt:lpstr>
      <vt:lpstr>Being imaginative by choosing diverse assessment methods?</vt:lpstr>
      <vt:lpstr>Alternatives to traditional exams</vt:lpstr>
      <vt:lpstr>Diverse and innovative assessment helps</vt:lpstr>
      <vt:lpstr>Choosing who is best placed to assess</vt:lpstr>
      <vt:lpstr>When should assessment take place?</vt:lpstr>
      <vt:lpstr>Assessment literacy: students do better if they can: </vt:lpstr>
      <vt:lpstr>Giving constructive and formative feedback </vt:lpstr>
      <vt:lpstr>Formative and summative assessment</vt:lpstr>
      <vt:lpstr>Good feedback practice: </vt:lpstr>
      <vt:lpstr>Sadler, the most cited author on formative assessment argues:</vt:lpstr>
      <vt:lpstr>Sadler continues…</vt:lpstr>
      <vt:lpstr>Students benefit if we can make feedback timely</vt:lpstr>
      <vt:lpstr>Assessment and confidence</vt:lpstr>
      <vt:lpstr>Students who believe that intelligence is malleable may be more robust</vt:lpstr>
      <vt:lpstr>Slide 40</vt:lpstr>
      <vt:lpstr>Efficient assessment: we need to:</vt:lpstr>
      <vt:lpstr>To give feedback more effectively  &amp; efficiently, we can:</vt:lpstr>
      <vt:lpstr>Sample assignment return proforma</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2014-01-29T06:48:06Z</dcterms:modified>
</cp:coreProperties>
</file>