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50"/>
  </p:notesMasterIdLst>
  <p:handoutMasterIdLst>
    <p:handoutMasterId r:id="rId51"/>
  </p:handoutMasterIdLst>
  <p:sldIdLst>
    <p:sldId id="420" r:id="rId3"/>
    <p:sldId id="453" r:id="rId4"/>
    <p:sldId id="456" r:id="rId5"/>
    <p:sldId id="468" r:id="rId6"/>
    <p:sldId id="470" r:id="rId7"/>
    <p:sldId id="471" r:id="rId8"/>
    <p:sldId id="454" r:id="rId9"/>
    <p:sldId id="455" r:id="rId10"/>
    <p:sldId id="458" r:id="rId11"/>
    <p:sldId id="459" r:id="rId12"/>
    <p:sldId id="460" r:id="rId13"/>
    <p:sldId id="461" r:id="rId14"/>
    <p:sldId id="462" r:id="rId15"/>
    <p:sldId id="463" r:id="rId16"/>
    <p:sldId id="464" r:id="rId17"/>
    <p:sldId id="465" r:id="rId18"/>
    <p:sldId id="466" r:id="rId19"/>
    <p:sldId id="422" r:id="rId20"/>
    <p:sldId id="472" r:id="rId21"/>
    <p:sldId id="473" r:id="rId22"/>
    <p:sldId id="474" r:id="rId23"/>
    <p:sldId id="475" r:id="rId24"/>
    <p:sldId id="319" r:id="rId25"/>
    <p:sldId id="444" r:id="rId26"/>
    <p:sldId id="426" r:id="rId27"/>
    <p:sldId id="476" r:id="rId28"/>
    <p:sldId id="416" r:id="rId29"/>
    <p:sldId id="424" r:id="rId30"/>
    <p:sldId id="425" r:id="rId31"/>
    <p:sldId id="367" r:id="rId32"/>
    <p:sldId id="428" r:id="rId33"/>
    <p:sldId id="450" r:id="rId34"/>
    <p:sldId id="429" r:id="rId35"/>
    <p:sldId id="430" r:id="rId36"/>
    <p:sldId id="448" r:id="rId37"/>
    <p:sldId id="427" r:id="rId38"/>
    <p:sldId id="442" r:id="rId39"/>
    <p:sldId id="445" r:id="rId40"/>
    <p:sldId id="447" r:id="rId41"/>
    <p:sldId id="441" r:id="rId42"/>
    <p:sldId id="440" r:id="rId43"/>
    <p:sldId id="443" r:id="rId44"/>
    <p:sldId id="382" r:id="rId45"/>
    <p:sldId id="270" r:id="rId46"/>
    <p:sldId id="271" r:id="rId47"/>
    <p:sldId id="272" r:id="rId48"/>
    <p:sldId id="317" r:id="rId4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99" autoAdjust="0"/>
    <p:restoredTop sz="97500" autoAdjust="0"/>
  </p:normalViewPr>
  <p:slideViewPr>
    <p:cSldViewPr>
      <p:cViewPr varScale="1">
        <p:scale>
          <a:sx n="73" d="100"/>
          <a:sy n="73" d="100"/>
        </p:scale>
        <p:origin x="-990" y="-9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10</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11</a:t>
            </a:fld>
            <a:endParaRPr lang="en-GB"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12</a:t>
            </a:fld>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13</a:t>
            </a:fld>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14</a:t>
            </a:fld>
            <a:endParaRPr lang="en-GB"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20</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23</a:t>
            </a:fld>
            <a:endParaRPr lang="en-US" dirty="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25</a:t>
            </a:fld>
            <a:endParaRPr lang="en-US" dirty="0"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28</a:t>
            </a:fld>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29</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30</a:t>
            </a:fld>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31</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33</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37</a:t>
            </a:fld>
            <a:endParaRPr lang="en-US" dirty="0"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41</a:t>
            </a:fld>
            <a:endParaRPr lang="en-US"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42</a:t>
            </a:fld>
            <a:endParaRPr 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15/01/2014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15/01/2014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15/01/2014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15/01/2014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15/01/2014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15/01/2014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15/01/2014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15/01/2014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15/01/2014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15/01/2014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15/01/2014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15/01/2014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b="0" dirty="0" smtClean="0"/>
              <a:t>Making a marked improvement: using assessment to promote engagement</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Keele University</a:t>
            </a:r>
          </a:p>
          <a:p>
            <a:pPr algn="ctr" eaLnBrk="1" hangingPunct="1">
              <a:defRPr/>
            </a:pPr>
            <a:r>
              <a:rPr lang="en-GB" sz="2400" dirty="0" smtClean="0"/>
              <a:t>January 2014</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1520" y="0"/>
            <a:ext cx="8435280" cy="914400"/>
          </a:xfrm>
          <a:prstGeom prst="rect">
            <a:avLst/>
          </a:prstGeom>
        </p:spPr>
        <p:txBody>
          <a:bodyPr>
            <a:normAutofit/>
          </a:bodyPr>
          <a:lstStyle/>
          <a:p>
            <a:pPr lvl="0">
              <a:spcBef>
                <a:spcPct val="0"/>
              </a:spcBef>
            </a:pPr>
            <a:r>
              <a:rPr lang="en-GB" sz="3200" b="1" dirty="0" smtClean="0">
                <a:solidFill>
                  <a:srgbClr val="0070C0"/>
                </a:solidFill>
              </a:rPr>
              <a:t>The basis for effective assessment (1) </a:t>
            </a:r>
            <a:endParaRPr kumimoji="0" lang="en-GB" sz="32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Content Placeholder 2"/>
          <p:cNvSpPr txBox="1">
            <a:spLocks/>
          </p:cNvSpPr>
          <p:nvPr/>
        </p:nvSpPr>
        <p:spPr>
          <a:xfrm>
            <a:off x="228600" y="609600"/>
            <a:ext cx="8610600" cy="6248400"/>
          </a:xfrm>
          <a:prstGeom prst="rect">
            <a:avLst/>
          </a:prstGeom>
        </p:spPr>
        <p:txBody>
          <a:bodyPr>
            <a:noAutofit/>
          </a:bodyPr>
          <a:lstStyle/>
          <a:p>
            <a:r>
              <a:rPr lang="en-GB" sz="2400" b="1" dirty="0" smtClean="0"/>
              <a:t>Indicator 1 </a:t>
            </a:r>
            <a:endParaRPr lang="en-GB" sz="2400" dirty="0" smtClean="0"/>
          </a:p>
          <a:p>
            <a:r>
              <a:rPr lang="en-GB" sz="2400" dirty="0" smtClean="0"/>
              <a:t>Higher education providers operate effective policies, regulations and processes which ensure that the academic </a:t>
            </a:r>
            <a:r>
              <a:rPr lang="en-GB" sz="2400" dirty="0" smtClean="0">
                <a:solidFill>
                  <a:srgbClr val="7030A0"/>
                </a:solidFill>
              </a:rPr>
              <a:t>standard</a:t>
            </a:r>
            <a:r>
              <a:rPr lang="en-GB" sz="2400" dirty="0" smtClean="0"/>
              <a:t> for each award of credit or a qualification is </a:t>
            </a:r>
            <a:r>
              <a:rPr lang="en-GB" sz="2400" dirty="0" smtClean="0">
                <a:solidFill>
                  <a:srgbClr val="7030A0"/>
                </a:solidFill>
              </a:rPr>
              <a:t>rigorously set and maintained </a:t>
            </a:r>
            <a:r>
              <a:rPr lang="en-GB" sz="2400" dirty="0" smtClean="0"/>
              <a:t>at the appropriate level, and that student performance is </a:t>
            </a:r>
            <a:r>
              <a:rPr lang="en-GB" sz="2400" dirty="0" smtClean="0">
                <a:solidFill>
                  <a:srgbClr val="7030A0"/>
                </a:solidFill>
              </a:rPr>
              <a:t>equitably judged </a:t>
            </a:r>
            <a:r>
              <a:rPr lang="en-GB" sz="2400" dirty="0" smtClean="0"/>
              <a:t>against this standard.</a:t>
            </a:r>
          </a:p>
          <a:p>
            <a:r>
              <a:rPr lang="en-GB" sz="2400" b="1" dirty="0" smtClean="0"/>
              <a:t>Indicator 2 </a:t>
            </a:r>
            <a:endParaRPr lang="en-GB" sz="2400" dirty="0" smtClean="0"/>
          </a:p>
          <a:p>
            <a:r>
              <a:rPr lang="en-GB" sz="2400" dirty="0" smtClean="0"/>
              <a:t>Assessment policies, regulations and processes, including those for the recognition of prior learning, are </a:t>
            </a:r>
            <a:r>
              <a:rPr lang="en-GB" sz="2400" dirty="0" smtClean="0">
                <a:solidFill>
                  <a:srgbClr val="7030A0"/>
                </a:solidFill>
              </a:rPr>
              <a:t>explicit</a:t>
            </a:r>
            <a:r>
              <a:rPr lang="en-GB" sz="2400" dirty="0" smtClean="0"/>
              <a:t>, </a:t>
            </a:r>
            <a:r>
              <a:rPr lang="en-GB" sz="2400" dirty="0" smtClean="0">
                <a:solidFill>
                  <a:srgbClr val="7030A0"/>
                </a:solidFill>
              </a:rPr>
              <a:t>transparent</a:t>
            </a:r>
            <a:r>
              <a:rPr lang="en-GB" sz="2400" dirty="0" smtClean="0"/>
              <a:t> and </a:t>
            </a:r>
            <a:r>
              <a:rPr lang="en-GB" sz="2400" dirty="0" smtClean="0">
                <a:solidFill>
                  <a:srgbClr val="7030A0"/>
                </a:solidFill>
              </a:rPr>
              <a:t>accessible</a:t>
            </a:r>
            <a:r>
              <a:rPr lang="en-GB" sz="2400" dirty="0" smtClean="0"/>
              <a:t> to all intended audiences.</a:t>
            </a:r>
          </a:p>
          <a:p>
            <a:r>
              <a:rPr lang="en-GB" sz="2400" b="1" dirty="0" smtClean="0"/>
              <a:t>Indicator 3 </a:t>
            </a:r>
            <a:endParaRPr lang="en-GB" sz="2400" dirty="0" smtClean="0"/>
          </a:p>
          <a:p>
            <a:r>
              <a:rPr lang="en-GB" sz="2400" dirty="0" smtClean="0"/>
              <a:t>Those who might be eligible for the recognition of prior learning are made </a:t>
            </a:r>
            <a:r>
              <a:rPr lang="en-GB" sz="2400" dirty="0" smtClean="0">
                <a:solidFill>
                  <a:srgbClr val="7030A0"/>
                </a:solidFill>
              </a:rPr>
              <a:t>aware</a:t>
            </a:r>
            <a:r>
              <a:rPr lang="en-GB" sz="2400" dirty="0" smtClean="0"/>
              <a:t> of the opportunities available, and are supported throughout the process of application and assessment for recognition.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GB" sz="3200" kern="1200" dirty="0" smtClean="0">
                <a:solidFill>
                  <a:srgbClr val="0070C0"/>
                </a:solidFill>
                <a:latin typeface="Arial" charset="0"/>
                <a:ea typeface="+mn-ea"/>
                <a:cs typeface="+mn-cs"/>
              </a:rPr>
              <a:t>The basis for effective assessment (2) </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a:buNone/>
            </a:pPr>
            <a:r>
              <a:rPr lang="en-GB" sz="2400" b="1" dirty="0" smtClean="0"/>
              <a:t>Indicator 4 </a:t>
            </a:r>
            <a:endParaRPr lang="en-GB" sz="2400" dirty="0" smtClean="0"/>
          </a:p>
          <a:p>
            <a:pPr marL="0" indent="0">
              <a:buNone/>
            </a:pPr>
            <a:r>
              <a:rPr lang="en-GB" sz="2400" b="0" dirty="0" smtClean="0"/>
              <a:t>Higher education providers assure themselves that everyone involved in the assessment of student work, including prior learning, and associated assessment processes is </a:t>
            </a:r>
            <a:r>
              <a:rPr lang="en-GB" sz="2400" b="0" dirty="0" smtClean="0">
                <a:solidFill>
                  <a:srgbClr val="7030A0"/>
                </a:solidFill>
              </a:rPr>
              <a:t>competent</a:t>
            </a:r>
            <a:r>
              <a:rPr lang="en-GB" sz="2400" b="0" dirty="0" smtClean="0"/>
              <a:t> to undertake their roles and responsibilities.</a:t>
            </a:r>
          </a:p>
          <a:p>
            <a:pPr marL="0" indent="0">
              <a:buNone/>
            </a:pPr>
            <a:r>
              <a:rPr lang="en-GB" sz="2400" dirty="0" smtClean="0"/>
              <a:t> </a:t>
            </a:r>
          </a:p>
          <a:p>
            <a:pPr marL="0" indent="0">
              <a:buNone/>
            </a:pPr>
            <a:r>
              <a:rPr lang="en-GB" sz="2400" b="1" dirty="0" smtClean="0"/>
              <a:t>Indicator 5 </a:t>
            </a:r>
            <a:endParaRPr lang="en-GB" sz="2400" dirty="0" smtClean="0"/>
          </a:p>
          <a:p>
            <a:pPr marL="0" indent="0">
              <a:buNone/>
            </a:pPr>
            <a:r>
              <a:rPr lang="en-GB" sz="2400" b="0" dirty="0" smtClean="0"/>
              <a:t>Assessment and feedback practices are </a:t>
            </a:r>
            <a:r>
              <a:rPr lang="en-GB" sz="2400" b="0" dirty="0" smtClean="0">
                <a:solidFill>
                  <a:srgbClr val="7030A0"/>
                </a:solidFill>
              </a:rPr>
              <a:t>informed</a:t>
            </a:r>
            <a:r>
              <a:rPr lang="en-GB" sz="2400" b="0" dirty="0" smtClean="0"/>
              <a:t> by reflection, consideration of professional practice, and subject-specific and educational scholarship.</a:t>
            </a:r>
          </a:p>
          <a:p>
            <a:pPr>
              <a:buNone/>
            </a:pPr>
            <a:endParaRPr lang="en-GB" sz="2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Developing</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literacy</a:t>
            </a:r>
            <a:r>
              <a:rPr lang="en-GB" sz="3200" b="1" dirty="0" smtClean="0"/>
              <a:t> </a:t>
            </a:r>
            <a:endParaRPr lang="en-GB" sz="3200" dirty="0"/>
          </a:p>
        </p:txBody>
      </p:sp>
      <p:sp>
        <p:nvSpPr>
          <p:cNvPr id="5"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6 </a:t>
            </a:r>
            <a:endParaRPr lang="en-GB" sz="2400" dirty="0" smtClean="0"/>
          </a:p>
          <a:p>
            <a:r>
              <a:rPr lang="en-GB" sz="2400" dirty="0" smtClean="0"/>
              <a:t>Staff and students engage in dialogue to promote a </a:t>
            </a:r>
            <a:r>
              <a:rPr lang="en-GB" sz="2400" dirty="0" smtClean="0">
                <a:solidFill>
                  <a:srgbClr val="7030A0"/>
                </a:solidFill>
              </a:rPr>
              <a:t>shared understanding</a:t>
            </a:r>
            <a:r>
              <a:rPr lang="en-GB" sz="2400" dirty="0" smtClean="0"/>
              <a:t> of the basis on which academic judgements are made.</a:t>
            </a:r>
          </a:p>
          <a:p>
            <a:r>
              <a:rPr lang="en-GB" sz="2400" dirty="0" smtClean="0"/>
              <a:t> </a:t>
            </a:r>
          </a:p>
          <a:p>
            <a:r>
              <a:rPr lang="en-GB" sz="2400" b="1" dirty="0" smtClean="0"/>
              <a:t>Indicator 6 </a:t>
            </a:r>
            <a:endParaRPr lang="en-GB" sz="2400" dirty="0" smtClean="0"/>
          </a:p>
          <a:p>
            <a:r>
              <a:rPr lang="en-GB" sz="2400" dirty="0" smtClean="0"/>
              <a:t>Staff and students engage in </a:t>
            </a:r>
            <a:r>
              <a:rPr lang="en-GB" sz="2400" dirty="0" smtClean="0">
                <a:solidFill>
                  <a:srgbClr val="7030A0"/>
                </a:solidFill>
              </a:rPr>
              <a:t>dialogue</a:t>
            </a:r>
            <a:r>
              <a:rPr lang="en-GB" sz="2400" dirty="0" smtClean="0"/>
              <a:t> to promote a shared understanding of the basis on which academic judgements are made.</a:t>
            </a:r>
          </a:p>
          <a:p>
            <a:r>
              <a:rPr lang="en-GB" sz="2400" dirty="0" smtClean="0"/>
              <a:t> </a:t>
            </a:r>
          </a:p>
          <a:p>
            <a:r>
              <a:rPr lang="en-GB" sz="2400" b="1" dirty="0" smtClean="0"/>
              <a:t>Indicator 7 </a:t>
            </a:r>
            <a:endParaRPr lang="en-GB" sz="2400" dirty="0" smtClean="0"/>
          </a:p>
          <a:p>
            <a:r>
              <a:rPr lang="en-GB" sz="2400" dirty="0" smtClean="0"/>
              <a:t>Students are provided with opportunities to develop an understanding of, and the necessary skills to demonstrate, </a:t>
            </a:r>
            <a:r>
              <a:rPr lang="en-GB" sz="2400" dirty="0" smtClean="0">
                <a:solidFill>
                  <a:srgbClr val="7030A0"/>
                </a:solidFill>
              </a:rPr>
              <a:t>good academic </a:t>
            </a:r>
            <a:r>
              <a:rPr lang="en-GB" sz="2400" dirty="0" smtClean="0"/>
              <a:t>practice.</a:t>
            </a:r>
          </a:p>
          <a:p>
            <a:pPr marL="365125" marR="0" lvl="0" indent="-365125" algn="l" defTabSz="914400" rtl="0" eaLnBrk="1" fontAlgn="auto" latinLnBrk="0" hangingPunct="1">
              <a:lnSpc>
                <a:spcPct val="100000"/>
              </a:lnSpc>
              <a:spcBef>
                <a:spcPts val="6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8 </a:t>
            </a:r>
            <a:endParaRPr lang="en-GB" sz="2400" dirty="0" smtClean="0"/>
          </a:p>
          <a:p>
            <a:r>
              <a:rPr lang="en-GB" sz="2400" dirty="0" smtClean="0"/>
              <a:t>The </a:t>
            </a:r>
            <a:r>
              <a:rPr lang="en-GB" sz="2400" dirty="0" smtClean="0">
                <a:solidFill>
                  <a:srgbClr val="7030A0"/>
                </a:solidFill>
              </a:rPr>
              <a:t>volum</a:t>
            </a:r>
            <a:r>
              <a:rPr lang="en-GB" sz="2400" dirty="0" smtClean="0"/>
              <a:t>e, </a:t>
            </a:r>
            <a:r>
              <a:rPr lang="en-GB" sz="2400" dirty="0" smtClean="0">
                <a:solidFill>
                  <a:srgbClr val="7030A0"/>
                </a:solidFill>
              </a:rPr>
              <a:t>timing</a:t>
            </a:r>
            <a:r>
              <a:rPr lang="en-GB" sz="2400" dirty="0" smtClean="0"/>
              <a:t> and </a:t>
            </a:r>
            <a:r>
              <a:rPr lang="en-GB" sz="2400" dirty="0" smtClean="0">
                <a:solidFill>
                  <a:srgbClr val="7030A0"/>
                </a:solidFill>
              </a:rPr>
              <a:t>nature </a:t>
            </a:r>
            <a:r>
              <a:rPr lang="en-GB" sz="2400" dirty="0" smtClean="0"/>
              <a:t>of assessment enable students to demonstrate the extent to which they have </a:t>
            </a:r>
            <a:r>
              <a:rPr lang="en-GB" sz="2400" dirty="0" smtClean="0">
                <a:solidFill>
                  <a:srgbClr val="7030A0"/>
                </a:solidFill>
              </a:rPr>
              <a:t>achieved</a:t>
            </a:r>
            <a:r>
              <a:rPr lang="en-GB" sz="2400" dirty="0" smtClean="0"/>
              <a:t> the intended learning outcomes.</a:t>
            </a:r>
          </a:p>
          <a:p>
            <a:r>
              <a:rPr lang="en-GB" sz="2400" dirty="0" smtClean="0"/>
              <a:t> </a:t>
            </a:r>
          </a:p>
          <a:p>
            <a:r>
              <a:rPr lang="en-GB" sz="2400" b="1" dirty="0" smtClean="0"/>
              <a:t>Indicator 9 </a:t>
            </a:r>
            <a:endParaRPr lang="en-GB" sz="2400" dirty="0" smtClean="0"/>
          </a:p>
          <a:p>
            <a:r>
              <a:rPr lang="en-GB" sz="2400" dirty="0" smtClean="0"/>
              <a:t>Feedback on assessment is </a:t>
            </a:r>
            <a:r>
              <a:rPr lang="en-GB" sz="2400" dirty="0" smtClean="0">
                <a:solidFill>
                  <a:srgbClr val="7030A0"/>
                </a:solidFill>
              </a:rPr>
              <a:t>timely, constructive and developmental.</a:t>
            </a:r>
          </a:p>
          <a:p>
            <a:r>
              <a:rPr lang="en-GB" sz="2400" dirty="0" smtClean="0"/>
              <a:t> </a:t>
            </a:r>
          </a:p>
          <a:p>
            <a:r>
              <a:rPr lang="en-GB" sz="2400" b="1" dirty="0" smtClean="0"/>
              <a:t>Indicator 10 </a:t>
            </a:r>
            <a:endParaRPr lang="en-GB" sz="2400" dirty="0" smtClean="0"/>
          </a:p>
          <a:p>
            <a:r>
              <a:rPr lang="en-GB" sz="2400" dirty="0" smtClean="0"/>
              <a:t>Through </a:t>
            </a:r>
            <a:r>
              <a:rPr lang="en-GB" sz="2400" dirty="0" smtClean="0">
                <a:solidFill>
                  <a:srgbClr val="7030A0"/>
                </a:solidFill>
              </a:rPr>
              <a:t>inclusive</a:t>
            </a:r>
            <a:r>
              <a:rPr lang="en-GB" sz="2400" dirty="0" smtClean="0"/>
              <a:t> design wherever possible, and through individual reasonable adjustments wherever required, assessment tasks provide every student with an </a:t>
            </a:r>
            <a:r>
              <a:rPr lang="en-GB" sz="2400" dirty="0" smtClean="0">
                <a:solidFill>
                  <a:srgbClr val="7030A0"/>
                </a:solidFill>
              </a:rPr>
              <a:t>equal opportunity</a:t>
            </a:r>
            <a:r>
              <a:rPr lang="en-GB" sz="2400" dirty="0" smtClean="0"/>
              <a:t> to demonstrate their achievement.</a:t>
            </a:r>
            <a:endParaRPr lang="en-GB"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Conducting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11 </a:t>
            </a:r>
            <a:endParaRPr lang="en-GB" sz="2400" dirty="0" smtClean="0"/>
          </a:p>
          <a:p>
            <a:r>
              <a:rPr lang="en-GB" sz="2400" dirty="0" smtClean="0"/>
              <a:t>Assessment is carried out </a:t>
            </a:r>
            <a:r>
              <a:rPr lang="en-GB" sz="2400" dirty="0" smtClean="0">
                <a:solidFill>
                  <a:srgbClr val="7030A0"/>
                </a:solidFill>
              </a:rPr>
              <a:t>securely</a:t>
            </a:r>
            <a:r>
              <a:rPr lang="en-GB" sz="2400" dirty="0" smtClean="0"/>
              <a:t>.</a:t>
            </a:r>
          </a:p>
          <a:p>
            <a:r>
              <a:rPr lang="en-GB" sz="2400" dirty="0" smtClean="0"/>
              <a:t> </a:t>
            </a:r>
          </a:p>
          <a:p>
            <a:r>
              <a:rPr lang="en-GB" sz="2400" b="1" dirty="0" smtClean="0"/>
              <a:t>Indicator 12 </a:t>
            </a:r>
            <a:endParaRPr lang="en-GB" sz="2400" dirty="0" smtClean="0"/>
          </a:p>
          <a:p>
            <a:r>
              <a:rPr lang="en-GB" sz="2400" dirty="0" smtClean="0"/>
              <a:t>Degree-awarding bodies assure themselves that the standards of their awards are not compromised as a result of conducting assessment </a:t>
            </a:r>
            <a:r>
              <a:rPr lang="en-GB" sz="2400" dirty="0" smtClean="0">
                <a:solidFill>
                  <a:srgbClr val="7030A0"/>
                </a:solidFill>
              </a:rPr>
              <a:t>in a language other than English</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13 </a:t>
            </a:r>
            <a:endParaRPr lang="en-GB" sz="2400" dirty="0" smtClean="0"/>
          </a:p>
          <a:p>
            <a:r>
              <a:rPr lang="en-GB" sz="2400" dirty="0" smtClean="0"/>
              <a:t>Processes for marking assessments and for moderating marks are </a:t>
            </a:r>
            <a:r>
              <a:rPr lang="en-GB" sz="2400" dirty="0" smtClean="0">
                <a:solidFill>
                  <a:srgbClr val="7030A0"/>
                </a:solidFill>
              </a:rPr>
              <a:t>clearly articulated and consistently operated </a:t>
            </a:r>
            <a:r>
              <a:rPr lang="en-GB" sz="2400" dirty="0" smtClean="0"/>
              <a:t>by those involved in the assessment process.</a:t>
            </a:r>
          </a:p>
          <a:p>
            <a:r>
              <a:rPr lang="en-GB" sz="2400" dirty="0" smtClean="0"/>
              <a:t> </a:t>
            </a:r>
          </a:p>
          <a:p>
            <a:r>
              <a:rPr lang="en-GB" sz="2400" b="1" dirty="0" smtClean="0"/>
              <a:t>Indicator 14 </a:t>
            </a:r>
            <a:endParaRPr lang="en-GB" sz="2400" dirty="0" smtClean="0"/>
          </a:p>
          <a:p>
            <a:r>
              <a:rPr lang="en-GB" sz="2400" dirty="0" smtClean="0"/>
              <a:t>Higher education providers operate processes for preventing, identifying, investigating and responding to </a:t>
            </a:r>
            <a:r>
              <a:rPr lang="en-GB" sz="2400" dirty="0" smtClean="0">
                <a:solidFill>
                  <a:srgbClr val="7030A0"/>
                </a:solidFill>
              </a:rPr>
              <a:t>unacceptable academic practice</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686800" cy="914400"/>
          </a:xfrm>
          <a:prstGeom prst="rect">
            <a:avLst/>
          </a:prstGeom>
        </p:spPr>
        <p:txBody>
          <a:bodyPr>
            <a:noAutofit/>
          </a:bodyPr>
          <a:lstStyle/>
          <a:p>
            <a:r>
              <a:rPr lang="en-GB" sz="3200" b="1" dirty="0" smtClean="0">
                <a:solidFill>
                  <a:srgbClr val="0070C0"/>
                </a:solidFill>
              </a:rPr>
              <a:t>Examination</a:t>
            </a:r>
            <a:r>
              <a:rPr lang="en-GB" sz="3200" b="1" dirty="0" smtClean="0"/>
              <a:t> </a:t>
            </a:r>
            <a:r>
              <a:rPr lang="en-GB" sz="3200" b="1" dirty="0" smtClean="0">
                <a:solidFill>
                  <a:srgbClr val="0070C0"/>
                </a:solidFill>
              </a:rPr>
              <a:t>boards</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panels</a:t>
            </a:r>
            <a:r>
              <a:rPr lang="en-GB" sz="3200" b="1" dirty="0" smtClean="0"/>
              <a:t> </a:t>
            </a:r>
            <a:endParaRPr lang="en-GB" sz="3200" dirty="0"/>
          </a:p>
        </p:txBody>
      </p:sp>
      <p:sp>
        <p:nvSpPr>
          <p:cNvPr id="3" name="Content Placeholder 2"/>
          <p:cNvSpPr txBox="1">
            <a:spLocks/>
          </p:cNvSpPr>
          <p:nvPr/>
        </p:nvSpPr>
        <p:spPr>
          <a:xfrm>
            <a:off x="228600" y="1071546"/>
            <a:ext cx="8610600" cy="5786454"/>
          </a:xfrm>
          <a:prstGeom prst="rect">
            <a:avLst/>
          </a:prstGeom>
        </p:spPr>
        <p:txBody>
          <a:bodyPr>
            <a:noAutofit/>
          </a:bodyPr>
          <a:lstStyle/>
          <a:p>
            <a:r>
              <a:rPr lang="en-GB" sz="2400" b="1" dirty="0" smtClean="0"/>
              <a:t>Indicator 15 </a:t>
            </a:r>
            <a:endParaRPr lang="en-GB" sz="2400" dirty="0" smtClean="0"/>
          </a:p>
          <a:p>
            <a:r>
              <a:rPr lang="en-GB" sz="2400" dirty="0" smtClean="0"/>
              <a:t>Degree-awarding bodies specify clearly the membership, procedures, powers and accountability of examination boards and assessment panels, including those dealing with the recognition of prior learning; this information is available to all members of such boards.</a:t>
            </a:r>
          </a:p>
          <a:p>
            <a:r>
              <a:rPr lang="en-GB" sz="2400" b="1" dirty="0" smtClean="0"/>
              <a:t>Indicator 16 </a:t>
            </a:r>
            <a:endParaRPr lang="en-GB" sz="2400" dirty="0" smtClean="0"/>
          </a:p>
          <a:p>
            <a:r>
              <a:rPr lang="en-GB" sz="2400" dirty="0" smtClean="0"/>
              <a:t>Boards of examiners/assessment panels apply </a:t>
            </a:r>
            <a:r>
              <a:rPr lang="en-GB" sz="2400" dirty="0" smtClean="0">
                <a:solidFill>
                  <a:srgbClr val="7030A0"/>
                </a:solidFill>
              </a:rPr>
              <a:t>fairly and consistently</a:t>
            </a:r>
            <a:r>
              <a:rPr lang="en-GB" sz="2400" dirty="0" smtClean="0"/>
              <a:t> regulations for progression within, and transfer between, programmes and for the award of credits and qualifications.</a:t>
            </a:r>
          </a:p>
          <a:p>
            <a:r>
              <a:rPr lang="en-GB" sz="2400" b="1" dirty="0" smtClean="0"/>
              <a:t>Indicator 17 </a:t>
            </a:r>
            <a:endParaRPr lang="en-GB" sz="2400" dirty="0" smtClean="0"/>
          </a:p>
          <a:p>
            <a:r>
              <a:rPr lang="en-GB" sz="2400" dirty="0" smtClean="0"/>
              <a:t>The decisions of examination boards and assessment panels are recorded </a:t>
            </a:r>
            <a:r>
              <a:rPr lang="en-GB" sz="2400" dirty="0" smtClean="0">
                <a:solidFill>
                  <a:srgbClr val="7030A0"/>
                </a:solidFill>
              </a:rPr>
              <a:t>accurately</a:t>
            </a:r>
            <a:r>
              <a:rPr lang="en-GB" sz="2400" dirty="0" smtClean="0"/>
              <a:t>, and communicated to students </a:t>
            </a:r>
            <a:r>
              <a:rPr lang="en-GB" sz="2400" dirty="0" smtClean="0">
                <a:solidFill>
                  <a:srgbClr val="7030A0"/>
                </a:solidFill>
              </a:rPr>
              <a:t>promptly</a:t>
            </a:r>
            <a:r>
              <a:rPr lang="en-GB" sz="2400" dirty="0" smtClean="0"/>
              <a:t> and in accordance with stated timescales.</a:t>
            </a:r>
          </a:p>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1124744"/>
          </a:xfrm>
          <a:prstGeom prst="rect">
            <a:avLst/>
          </a:prstGeom>
        </p:spPr>
        <p:txBody>
          <a:bodyPr>
            <a:normAutofit/>
          </a:bodyPr>
          <a:lstStyle/>
          <a:p>
            <a:pPr lvl="0">
              <a:spcBef>
                <a:spcPct val="0"/>
              </a:spcBef>
            </a:pPr>
            <a:r>
              <a:rPr lang="en-GB" sz="3200" b="1" dirty="0" smtClean="0">
                <a:solidFill>
                  <a:srgbClr val="0070C0"/>
                </a:solidFill>
              </a:rPr>
              <a:t>Enhancement</a:t>
            </a:r>
            <a:r>
              <a:rPr lang="en-GB" sz="3200" b="1" dirty="0" smtClean="0"/>
              <a:t> </a:t>
            </a:r>
            <a:r>
              <a:rPr lang="en-GB" sz="3200" b="1" dirty="0" smtClean="0">
                <a:solidFill>
                  <a:srgbClr val="0070C0"/>
                </a:solidFill>
              </a:rPr>
              <a:t>of</a:t>
            </a:r>
            <a:r>
              <a:rPr lang="en-GB" sz="3200" b="1" dirty="0" smtClean="0"/>
              <a:t> </a:t>
            </a:r>
            <a:r>
              <a:rPr lang="en-GB" sz="3200" b="1" dirty="0" smtClean="0">
                <a:solidFill>
                  <a:srgbClr val="0070C0"/>
                </a:solidFill>
              </a:rPr>
              <a:t>assessment</a:t>
            </a:r>
            <a:r>
              <a:rPr lang="en-GB" sz="3200" b="1" dirty="0" smtClean="0"/>
              <a:t> </a:t>
            </a:r>
          </a:p>
          <a:p>
            <a:pPr lvl="0">
              <a:spcBef>
                <a:spcPct val="0"/>
              </a:spcBef>
            </a:pPr>
            <a:r>
              <a:rPr lang="en-GB" sz="3200" b="1" dirty="0" smtClean="0">
                <a:solidFill>
                  <a:srgbClr val="0070C0"/>
                </a:solidFill>
              </a:rPr>
              <a:t>processes</a:t>
            </a:r>
            <a:endParaRPr lang="en-GB" sz="3200" b="1" dirty="0">
              <a:solidFill>
                <a:srgbClr val="0070C0"/>
              </a:solidFill>
            </a:endParaRPr>
          </a:p>
        </p:txBody>
      </p:sp>
      <p:sp>
        <p:nvSpPr>
          <p:cNvPr id="3" name="Content Placeholder 2"/>
          <p:cNvSpPr txBox="1">
            <a:spLocks/>
          </p:cNvSpPr>
          <p:nvPr/>
        </p:nvSpPr>
        <p:spPr>
          <a:xfrm>
            <a:off x="251520" y="762000"/>
            <a:ext cx="8610600" cy="6096000"/>
          </a:xfrm>
          <a:prstGeom prst="rect">
            <a:avLst/>
          </a:prstGeom>
        </p:spPr>
        <p:txBody>
          <a:bodyPr>
            <a:noAutofit/>
          </a:bodyPr>
          <a:lstStyle/>
          <a:p>
            <a:endParaRPr lang="en-GB" sz="2400" b="1" dirty="0" smtClean="0"/>
          </a:p>
          <a:p>
            <a:endParaRPr lang="en-GB" sz="2400" b="1" dirty="0" smtClean="0"/>
          </a:p>
          <a:p>
            <a:r>
              <a:rPr lang="en-GB" sz="2400" b="1" dirty="0" smtClean="0"/>
              <a:t>Indicator 18 </a:t>
            </a:r>
            <a:endParaRPr lang="en-GB" sz="2400" dirty="0" smtClean="0"/>
          </a:p>
          <a:p>
            <a:r>
              <a:rPr lang="en-GB" sz="2400" dirty="0" smtClean="0"/>
              <a:t>Degree-awarding bodies systematically </a:t>
            </a:r>
            <a:r>
              <a:rPr lang="en-GB" sz="2400" dirty="0" smtClean="0">
                <a:solidFill>
                  <a:srgbClr val="7030A0"/>
                </a:solidFill>
              </a:rPr>
              <a:t>evaluate and enhance </a:t>
            </a:r>
            <a:r>
              <a:rPr lang="en-GB" sz="2400" dirty="0" smtClean="0"/>
              <a:t>their assessment policies, regulations and processes. </a:t>
            </a:r>
            <a:endParaRPr lang="en-GB"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on assessment and feedback</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forms.</a:t>
            </a:r>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smtClean="0"/>
              <a:t>Good feedback practice</a:t>
            </a:r>
            <a:r>
              <a:rPr lang="en-GB" sz="3500" dirty="0" smtClean="0"/>
              <a:t>:</a:t>
            </a:r>
            <a:br>
              <a:rPr lang="en-GB" sz="3500" dirty="0" smtClean="0"/>
            </a:br>
            <a:endParaRPr lang="en-US" sz="3500" dirty="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dirty="0" smtClean="0"/>
              <a:t>1. Helps clarify what good performance is (goals, criteria, expected standards);</a:t>
            </a:r>
          </a:p>
          <a:p>
            <a:pPr marL="361950" indent="-361950">
              <a:spcBef>
                <a:spcPct val="0"/>
              </a:spcBef>
              <a:buFont typeface="Wingdings" pitchFamily="2" charset="2"/>
              <a:buNone/>
            </a:pPr>
            <a:r>
              <a:rPr lang="en-US" sz="2400" dirty="0" smtClean="0"/>
              <a:t>2. Facilitates the development of self-assessment (reflection) in learning;</a:t>
            </a:r>
          </a:p>
          <a:p>
            <a:pPr marL="361950" indent="-361950">
              <a:spcBef>
                <a:spcPct val="0"/>
              </a:spcBef>
              <a:buFont typeface="Wingdings" pitchFamily="2" charset="2"/>
              <a:buNone/>
            </a:pPr>
            <a:r>
              <a:rPr lang="en-US" sz="2400" dirty="0" smtClean="0"/>
              <a:t>3. Delivers high quality information to students about their learning;</a:t>
            </a:r>
          </a:p>
          <a:p>
            <a:pPr marL="361950" indent="-361950">
              <a:spcBef>
                <a:spcPct val="0"/>
              </a:spcBef>
              <a:buFont typeface="Wingdings" pitchFamily="2" charset="2"/>
              <a:buNone/>
            </a:pPr>
            <a:r>
              <a:rPr lang="en-US" sz="2400" dirty="0" smtClean="0"/>
              <a:t>4. Encourages teacher and peer dialogue around learning;</a:t>
            </a:r>
          </a:p>
          <a:p>
            <a:pPr marL="361950" indent="-361950">
              <a:spcBef>
                <a:spcPct val="0"/>
              </a:spcBef>
              <a:buFont typeface="Wingdings" pitchFamily="2" charset="2"/>
              <a:buNone/>
            </a:pPr>
            <a:r>
              <a:rPr lang="en-US" sz="2400" dirty="0" smtClean="0"/>
              <a:t>5. Encourages positive motivational beliefs and self-esteem;</a:t>
            </a:r>
          </a:p>
          <a:p>
            <a:pPr marL="361950" indent="-361950">
              <a:spcBef>
                <a:spcPct val="0"/>
              </a:spcBef>
              <a:buFont typeface="Wingdings" pitchFamily="2" charset="2"/>
              <a:buNone/>
            </a:pPr>
            <a:r>
              <a:rPr lang="en-US" sz="2400" dirty="0" smtClean="0"/>
              <a:t>6. Provides opportunities to close the gap between current and desired performance;</a:t>
            </a:r>
          </a:p>
          <a:p>
            <a:pPr marL="361950" indent="-361950">
              <a:spcBef>
                <a:spcPct val="0"/>
              </a:spcBef>
              <a:buFont typeface="Wingdings" pitchFamily="2" charset="2"/>
              <a:buNone/>
            </a:pPr>
            <a:r>
              <a:rPr lang="en-US" sz="2400" dirty="0" smtClean="0"/>
              <a:t>7. Provides information to teachers that can be used to help shape the teaching.</a:t>
            </a:r>
            <a:endParaRPr lang="en-GB" sz="2400" dirty="0" smtClean="0"/>
          </a:p>
          <a:p>
            <a:pPr marL="361950" indent="-361950">
              <a:lnSpc>
                <a:spcPct val="80000"/>
              </a:lnSpc>
            </a:pPr>
            <a:endParaRPr lang="en-US" sz="19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Transforming Assessment: a Marked Improvement</a:t>
            </a:r>
            <a:endParaRPr lang="en-GB" dirty="0"/>
          </a:p>
        </p:txBody>
      </p:sp>
      <p:sp>
        <p:nvSpPr>
          <p:cNvPr id="3" name="Content Placeholder 2"/>
          <p:cNvSpPr>
            <a:spLocks noGrp="1"/>
          </p:cNvSpPr>
          <p:nvPr>
            <p:ph idx="1"/>
          </p:nvPr>
        </p:nvSpPr>
        <p:spPr/>
        <p:txBody>
          <a:bodyPr/>
          <a:lstStyle/>
          <a:p>
            <a:r>
              <a:rPr lang="en-GB" dirty="0" smtClean="0"/>
              <a:t>Keele is one of eight universities within a national HEA-supported initiative working to transform assessment and feedback;</a:t>
            </a:r>
          </a:p>
          <a:p>
            <a:r>
              <a:rPr lang="en-GB" dirty="0" smtClean="0"/>
              <a:t>This event is designed both to showcase initiatives within Keele and to look to national imperatives on assessment, including the new B6 section of the QAA code of practice, JISC initiatives and other current developments;</a:t>
            </a:r>
          </a:p>
          <a:p>
            <a:r>
              <a:rPr lang="en-GB" dirty="0" smtClean="0"/>
              <a:t>Together we are seeking to make assessment contribute to student achievement, engagement and retention by being fit-for-purpose and fully integrated into the learning process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smtClean="0"/>
              <a:t>Encouraging students to take assessment </a:t>
            </a:r>
            <a:br>
              <a:rPr lang="en-GB" dirty="0" smtClean="0"/>
            </a:br>
            <a:r>
              <a:rPr lang="en-GB" dirty="0" smtClean="0"/>
              <a:t>more seriously</a:t>
            </a:r>
          </a:p>
        </p:txBody>
      </p:sp>
      <p:sp>
        <p:nvSpPr>
          <p:cNvPr id="41987" name="Rectangle 3"/>
          <p:cNvSpPr>
            <a:spLocks noGrp="1" noChangeArrowheads="1"/>
          </p:cNvSpPr>
          <p:nvPr>
            <p:ph type="body" idx="1"/>
          </p:nvPr>
        </p:nvSpPr>
        <p:spPr/>
        <p:txBody>
          <a:bodyPr/>
          <a:lstStyle/>
          <a:p>
            <a:pPr eaLnBrk="1" hangingPunct="1"/>
            <a:r>
              <a:rPr lang="en-GB" dirty="0" smtClean="0"/>
              <a:t>All assessment needs to be seen to be fair, consistent, reliable, valid and manageable;</a:t>
            </a:r>
          </a:p>
          <a:p>
            <a:pPr eaLnBrk="1" hangingPunct="1"/>
            <a:r>
              <a:rPr lang="en-GB" dirty="0" smtClean="0"/>
              <a:t>Many assessment systems fail to clarify for students the purposes of different kinds of assessment activity;</a:t>
            </a:r>
          </a:p>
          <a:p>
            <a:pPr eaLnBrk="1" hangingPunct="1"/>
            <a:r>
              <a:rPr lang="en-GB" dirty="0" smtClean="0"/>
              <a:t>Low-stakes early formative assessment helps students, especially those from disadvantaged backgrounds, understand the rules of the game.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chemeClr val="tx1"/>
                </a:solidFill>
              </a:rPr>
              <a:t>Sadler, the most cited author on formative assessment argues:</a:t>
            </a:r>
            <a:endParaRPr lang="en-GB" sz="2800"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200" dirty="0" smtClean="0"/>
              <a:t>“Students need to be exposed to, and gain experience in making judgements about, </a:t>
            </a:r>
            <a:r>
              <a:rPr lang="en-GB" sz="2200" dirty="0" smtClean="0">
                <a:solidFill>
                  <a:srgbClr val="7030A0"/>
                </a:solidFill>
              </a:rPr>
              <a:t>a variety of works of different quality</a:t>
            </a:r>
            <a:r>
              <a:rPr lang="en-GB" sz="2200" dirty="0" smtClean="0"/>
              <a:t>... They need planned rather than random exposure to exemplars, and experience in </a:t>
            </a:r>
            <a:r>
              <a:rPr lang="en-GB" sz="2200" dirty="0" smtClean="0">
                <a:solidFill>
                  <a:srgbClr val="7030A0"/>
                </a:solidFill>
              </a:rPr>
              <a:t>making judgements </a:t>
            </a:r>
            <a:r>
              <a:rPr lang="en-GB" sz="2200" dirty="0" smtClean="0"/>
              <a:t>about quality. They need to create </a:t>
            </a:r>
            <a:r>
              <a:rPr lang="en-GB" sz="2200" dirty="0" smtClean="0">
                <a:solidFill>
                  <a:srgbClr val="7030A0"/>
                </a:solidFill>
              </a:rPr>
              <a:t>verbalised</a:t>
            </a:r>
            <a:r>
              <a:rPr lang="en-GB" sz="2200" dirty="0" smtClean="0"/>
              <a:t> rationales and accounts of how various works could have been done better. Finally, they need to engage in evaluative </a:t>
            </a:r>
            <a:r>
              <a:rPr lang="en-GB" sz="2200" dirty="0" smtClean="0">
                <a:solidFill>
                  <a:srgbClr val="7030A0"/>
                </a:solidFill>
              </a:rPr>
              <a:t>conversations</a:t>
            </a:r>
            <a:r>
              <a:rPr lang="en-GB" sz="2200" dirty="0" smtClean="0"/>
              <a:t> with teachers and other students.” </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p:txBody>
          <a:bodyPr/>
          <a:lstStyle/>
          <a:p>
            <a:r>
              <a:rPr lang="en-GB" dirty="0" smtClean="0"/>
              <a:t>Together, these three provide the means by which students can develop a </a:t>
            </a:r>
            <a:r>
              <a:rPr lang="en-GB" dirty="0" smtClean="0">
                <a:solidFill>
                  <a:srgbClr val="7030A0"/>
                </a:solidFill>
              </a:rPr>
              <a:t>concept of quality </a:t>
            </a:r>
            <a:r>
              <a:rPr lang="en-GB"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smtClean="0">
                <a:solidFill>
                  <a:srgbClr val="7030A0"/>
                </a:solidFill>
              </a:rPr>
              <a:t>peer assessment </a:t>
            </a:r>
            <a:r>
              <a:rPr lang="en-GB" dirty="0" smtClean="0"/>
              <a:t>so that it becomes a powerful strategy for higher education teaching.</a:t>
            </a:r>
          </a:p>
          <a:p>
            <a:pPr>
              <a:buNone/>
            </a:pPr>
            <a:r>
              <a:rPr lang="en-GB" sz="1800" dirty="0" smtClean="0"/>
              <a:t>Sadler, D. Royce (2010)</a:t>
            </a:r>
            <a:endParaRPr lang="en-GB"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dirty="0" smtClean="0"/>
              <a:t>“Assessment methods and requirements probably have a greater influence on how and what students learn than any other single factor. This influence may well be of greater importance than the impact of teaching materials” (Boud 1988)</a:t>
            </a:r>
            <a:endParaRPr lang="en-GB"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smtClean="0"/>
              <a:t>Ensuring assessment promotes engagement means including reference to assessment</a:t>
            </a:r>
            <a:endParaRPr lang="en-GB" sz="2400" dirty="0"/>
          </a:p>
        </p:txBody>
      </p:sp>
      <p:sp>
        <p:nvSpPr>
          <p:cNvPr id="4" name="Content Placeholder 3"/>
          <p:cNvSpPr>
            <a:spLocks noGrp="1"/>
          </p:cNvSpPr>
          <p:nvPr>
            <p:ph idx="1"/>
          </p:nvPr>
        </p:nvSpPr>
        <p:spPr/>
        <p:txBody>
          <a:bodyPr/>
          <a:lstStyle/>
          <a:p>
            <a:pPr lvl="0"/>
            <a:r>
              <a:rPr lang="en-US" sz="1800" dirty="0" smtClean="0"/>
              <a:t>methodologies: which methods and approaches are most appropriate and efficient for the arts and design context?</a:t>
            </a:r>
            <a:endParaRPr lang="en-GB" sz="1800" dirty="0" smtClean="0"/>
          </a:p>
          <a:p>
            <a:pPr lvl="0"/>
            <a:r>
              <a:rPr lang="en-US" sz="1800" dirty="0" smtClean="0"/>
              <a:t>agency: who should be undertaking assessment? Tutors, peers, students themselves, employers and clients can all participate in student assessment to good effect, but which is right for particular assessment activities?</a:t>
            </a:r>
            <a:endParaRPr lang="en-GB" sz="1800" dirty="0" smtClean="0"/>
          </a:p>
          <a:p>
            <a:pPr lvl="0"/>
            <a:r>
              <a:rPr lang="en-US" sz="1800" dirty="0" smtClean="0"/>
              <a:t>timing: end point and continuous assessment can both be valuable, when should we assess students to maximise impact on student learning? </a:t>
            </a:r>
            <a:endParaRPr lang="en-GB" sz="1800" dirty="0" smtClean="0"/>
          </a:p>
          <a:p>
            <a:pPr lvl="0"/>
            <a:r>
              <a:rPr lang="en-US" sz="1800" dirty="0" smtClean="0"/>
              <a:t>orientation: to what extent in each task would we wish to focus particularly on process or outcomes, or both?</a:t>
            </a:r>
            <a:endParaRPr lang="en-GB" sz="1800" dirty="0" smtClean="0"/>
          </a:p>
          <a:p>
            <a:pPr lvl="0"/>
            <a:r>
              <a:rPr lang="en-US" sz="1800" dirty="0" smtClean="0"/>
              <a:t>inclusivity: how can we enable all students to achieve their highest personal potential?</a:t>
            </a:r>
            <a:endParaRPr lang="en-GB" sz="1800" dirty="0" smtClean="0"/>
          </a:p>
          <a:p>
            <a:r>
              <a:rPr lang="en-US" sz="1800" dirty="0" smtClean="0"/>
              <a:t>efficiency: what can we do to make assessment fully embedded in learning for students?</a:t>
            </a:r>
            <a:endParaRPr lang="en-GB"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2003) 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Leading assessment for learning in universities</a:t>
            </a:r>
            <a:endParaRPr lang="en-GB" sz="3200" dirty="0"/>
          </a:p>
        </p:txBody>
      </p:sp>
      <p:sp>
        <p:nvSpPr>
          <p:cNvPr id="3" name="Content Placeholder 2"/>
          <p:cNvSpPr>
            <a:spLocks noGrp="1"/>
          </p:cNvSpPr>
          <p:nvPr>
            <p:ph idx="1"/>
          </p:nvPr>
        </p:nvSpPr>
        <p:spPr/>
        <p:txBody>
          <a:bodyPr>
            <a:normAutofit/>
          </a:bodyPr>
          <a:lstStyle/>
          <a:p>
            <a:pPr>
              <a:buNone/>
            </a:pPr>
            <a:r>
              <a:rPr lang="en-GB" dirty="0" smtClean="0"/>
              <a:t>Leaders can impact on the assessment context by</a:t>
            </a:r>
          </a:p>
          <a:p>
            <a:r>
              <a:rPr lang="en-GB" dirty="0" smtClean="0"/>
              <a:t>Reviewing student experiences of assessment and feedback, seeking opportunities for enhancement;</a:t>
            </a:r>
          </a:p>
          <a:p>
            <a:r>
              <a:rPr lang="en-GB" dirty="0" smtClean="0"/>
              <a:t>Establishing some clear and consistent ground rules (for example, that assessed work must be returned within 3 weeks working for continuing students);</a:t>
            </a:r>
          </a:p>
          <a:p>
            <a:r>
              <a:rPr lang="en-GB" dirty="0" smtClean="0"/>
              <a:t>Monitoring compliance with ground rules and following up when good practice is not being achieved;</a:t>
            </a:r>
          </a:p>
          <a:p>
            <a:r>
              <a:rPr lang="en-GB" dirty="0" smtClean="0"/>
              <a:t>Providing opportunities for colleagues to share their own good practice together with staff development on innovations. </a:t>
            </a:r>
            <a:endParaRPr lang="en-GB"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(Bloxham and Boyd)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smtClean="0"/>
              <a:t>Effective assessment significantly and positively impacts on student learning, (Boud, Mentkowski, Knight and Yorke and many others).</a:t>
            </a:r>
          </a:p>
          <a:p>
            <a:pPr marL="609600" indent="-609600"/>
            <a:r>
              <a:rPr lang="en-GB" sz="24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practicals, vivas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condonement etc.</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000" dirty="0" smtClean="0"/>
              <a:t>Students need to be exposed to, and gain experience in making judgements about, </a:t>
            </a:r>
            <a:r>
              <a:rPr lang="en-GB" sz="2000" dirty="0" smtClean="0">
                <a:solidFill>
                  <a:srgbClr val="7030A0"/>
                </a:solidFill>
              </a:rPr>
              <a:t>a variety of works of different quality</a:t>
            </a:r>
            <a:r>
              <a:rPr lang="en-GB" sz="2000" dirty="0" smtClean="0"/>
              <a:t>... They need planned rather than random exposure to exemplars, and experience in </a:t>
            </a:r>
            <a:r>
              <a:rPr lang="en-GB" sz="2000" dirty="0" smtClean="0">
                <a:solidFill>
                  <a:srgbClr val="7030A0"/>
                </a:solidFill>
              </a:rPr>
              <a:t>making judgements </a:t>
            </a:r>
            <a:r>
              <a:rPr lang="en-GB" sz="2000" dirty="0" smtClean="0"/>
              <a:t>about quality. They need to create </a:t>
            </a:r>
            <a:r>
              <a:rPr lang="en-GB" sz="2000" dirty="0" smtClean="0">
                <a:solidFill>
                  <a:srgbClr val="7030A0"/>
                </a:solidFill>
              </a:rPr>
              <a:t>verbalised </a:t>
            </a:r>
            <a:r>
              <a:rPr lang="en-GB" sz="2000" dirty="0" smtClean="0"/>
              <a:t>rationales and accounts of how various works could have been done better. Finally, they need to engage in evaluative </a:t>
            </a:r>
            <a:r>
              <a:rPr lang="en-GB" sz="2000" dirty="0" smtClean="0">
                <a:solidFill>
                  <a:srgbClr val="7030A0"/>
                </a:solidFill>
              </a:rPr>
              <a:t>conversations</a:t>
            </a:r>
            <a:r>
              <a:rPr lang="en-GB" sz="2000" dirty="0" smtClean="0"/>
              <a:t> with teachers and other students. Together, these three provide the means by which students can develop a </a:t>
            </a:r>
            <a:r>
              <a:rPr lang="en-GB" sz="2000" dirty="0" smtClean="0">
                <a:solidFill>
                  <a:srgbClr val="7030A0"/>
                </a:solidFill>
              </a:rPr>
              <a:t>concept of quality </a:t>
            </a:r>
            <a:r>
              <a:rPr lang="en-GB" sz="20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000" dirty="0" smtClean="0">
                <a:solidFill>
                  <a:srgbClr val="7030A0"/>
                </a:solidFill>
              </a:rPr>
              <a:t>peer assessment </a:t>
            </a:r>
            <a:r>
              <a:rPr lang="en-GB" sz="2000" dirty="0" smtClean="0"/>
              <a:t>so that it becomes a powerful strategy for higher education teaching. (Sadler 2010)</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dirty="0" smtClean="0"/>
              <a:t>Collective oral reports, with minimal in-script comments;</a:t>
            </a:r>
          </a:p>
          <a:p>
            <a:r>
              <a:rPr lang="en-GB" dirty="0" smtClean="0"/>
              <a:t>Collective written reports, with minimal in-script comments;</a:t>
            </a:r>
          </a:p>
          <a:p>
            <a:r>
              <a:rPr lang="en-GB" dirty="0" smtClean="0"/>
              <a:t>Model answers with ‘exploded’ text;</a:t>
            </a:r>
          </a:p>
          <a:p>
            <a:r>
              <a:rPr lang="en-GB" dirty="0" smtClean="0"/>
              <a:t>Statement banks;</a:t>
            </a:r>
          </a:p>
          <a:p>
            <a:r>
              <a:rPr lang="en-GB" dirty="0" smtClean="0"/>
              <a:t>Various kinds of Computer-Assisted Assessment to help with all of these approaches;</a:t>
            </a:r>
          </a:p>
          <a:p>
            <a:r>
              <a:rPr lang="en-GB" dirty="0" smtClean="0"/>
              <a:t>Assignment return sheets.</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80161"/>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smtClean="0"/>
              <a:t>Engagement with the HEA project: A marked improvement</a:t>
            </a:r>
            <a:endParaRPr lang="en-GB" dirty="0"/>
          </a:p>
        </p:txBody>
      </p:sp>
      <p:sp>
        <p:nvSpPr>
          <p:cNvPr id="3" name="Content Placeholder 2"/>
          <p:cNvSpPr>
            <a:spLocks noGrp="1"/>
          </p:cNvSpPr>
          <p:nvPr>
            <p:ph idx="1"/>
          </p:nvPr>
        </p:nvSpPr>
        <p:spPr/>
        <p:txBody>
          <a:bodyPr/>
          <a:lstStyle/>
          <a:p>
            <a:r>
              <a:rPr lang="en-GB" dirty="0" smtClean="0"/>
              <a:t>It is designed to transform assessment in higher education;</a:t>
            </a:r>
          </a:p>
          <a:p>
            <a:r>
              <a:rPr lang="en-GB" dirty="0" smtClean="0"/>
              <a:t>The Oxford Brookes CETL ASKe produced the Weston Manor Manifesto which provides a framework for A Marked Improvement;</a:t>
            </a:r>
          </a:p>
          <a:p>
            <a:r>
              <a:rPr lang="en-GB" dirty="0" smtClean="0"/>
              <a:t>The publication provides a rationale and groundwork for transformation, together with templates enabling institutions to review their own practices and implement change at a university level;</a:t>
            </a:r>
          </a:p>
          <a:p>
            <a:r>
              <a:rPr lang="en-GB" dirty="0" smtClean="0"/>
              <a:t>The HEA team and internal consultants have worked with the institutional teams through core and targeted forums.</a:t>
            </a:r>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 thereby making a marked improvement.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Bloxham,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manifesto for change concentrates on six tenets:</a:t>
            </a:r>
            <a:endParaRPr lang="en-GB" dirty="0"/>
          </a:p>
        </p:txBody>
      </p:sp>
      <p:sp>
        <p:nvSpPr>
          <p:cNvPr id="3" name="Content Placeholder 2"/>
          <p:cNvSpPr>
            <a:spLocks noGrp="1"/>
          </p:cNvSpPr>
          <p:nvPr>
            <p:ph idx="1"/>
          </p:nvPr>
        </p:nvSpPr>
        <p:spPr/>
        <p:txBody>
          <a:bodyPr/>
          <a:lstStyle/>
          <a:p>
            <a:pPr marL="457200" indent="-457200">
              <a:buFont typeface="+mj-lt"/>
              <a:buAutoNum type="arabicPeriod"/>
            </a:pPr>
            <a:r>
              <a:rPr lang="en-GB" dirty="0" smtClean="0"/>
              <a:t>Assessment for learning;</a:t>
            </a:r>
          </a:p>
          <a:p>
            <a:pPr marL="457200" indent="-457200">
              <a:buFont typeface="+mj-lt"/>
              <a:buAutoNum type="arabicPeriod"/>
            </a:pPr>
            <a:r>
              <a:rPr lang="en-GB" dirty="0" smtClean="0"/>
              <a:t>Ensuring assessment is fit for purpose;</a:t>
            </a:r>
          </a:p>
          <a:p>
            <a:pPr marL="457200" indent="-457200">
              <a:buFont typeface="+mj-lt"/>
              <a:buAutoNum type="arabicPeriod"/>
            </a:pPr>
            <a:r>
              <a:rPr lang="en-GB" dirty="0" smtClean="0"/>
              <a:t>Recognition of the imprecision of many assessment practices;</a:t>
            </a:r>
          </a:p>
          <a:p>
            <a:pPr marL="457200" indent="-457200">
              <a:buFont typeface="+mj-lt"/>
              <a:buAutoNum type="arabicPeriod"/>
            </a:pPr>
            <a:r>
              <a:rPr lang="en-GB" dirty="0" smtClean="0"/>
              <a:t>Constructing standards in assessment communities;</a:t>
            </a:r>
          </a:p>
          <a:p>
            <a:pPr marL="457200" indent="-457200">
              <a:buFont typeface="+mj-lt"/>
              <a:buAutoNum type="arabicPeriod"/>
            </a:pPr>
            <a:r>
              <a:rPr lang="en-GB" dirty="0" smtClean="0"/>
              <a:t>Integrating assessment literacy into course design;</a:t>
            </a:r>
          </a:p>
          <a:p>
            <a:pPr marL="457200" indent="-457200">
              <a:buFont typeface="+mj-lt"/>
              <a:buAutoNum type="arabicPeriod"/>
            </a:pPr>
            <a:r>
              <a:rPr lang="en-GB" dirty="0" smtClean="0"/>
              <a:t>Ensuring professional judgments are reliable.</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Assessment in context</a:t>
            </a:r>
            <a:endParaRPr lang="en-GB" dirty="0"/>
          </a:p>
        </p:txBody>
      </p:sp>
      <p:sp>
        <p:nvSpPr>
          <p:cNvPr id="7" name="Content Placeholder 6"/>
          <p:cNvSpPr>
            <a:spLocks noGrp="1"/>
          </p:cNvSpPr>
          <p:nvPr>
            <p:ph idx="1"/>
          </p:nvPr>
        </p:nvSpPr>
        <p:spPr/>
        <p:txBody>
          <a:bodyPr/>
          <a:lstStyle/>
          <a:p>
            <a:r>
              <a:rPr lang="en-US" dirty="0" smtClean="0"/>
              <a:t>If we want to improve students’ engagement with learning, a key locus of enhancement can be refreshing our approaches to assessment; </a:t>
            </a:r>
          </a:p>
          <a:p>
            <a:r>
              <a:rPr lang="en-US" dirty="0" smtClean="0"/>
              <a:t>Sometimes we need to take a fresh look at our current practice to make sure assessment is </a:t>
            </a:r>
            <a:r>
              <a:rPr lang="en-US" i="1" dirty="0" smtClean="0"/>
              <a:t>for</a:t>
            </a:r>
            <a:r>
              <a:rPr lang="en-US" dirty="0" smtClean="0"/>
              <a:t> rather than just </a:t>
            </a:r>
            <a:r>
              <a:rPr lang="en-US" i="1" dirty="0" smtClean="0"/>
              <a:t>of</a:t>
            </a:r>
            <a:r>
              <a:rPr lang="en-US" dirty="0" smtClean="0"/>
              <a:t> learning;</a:t>
            </a:r>
          </a:p>
          <a:p>
            <a:r>
              <a:rPr lang="en-US" dirty="0" smtClean="0"/>
              <a:t>Assessment is a complex, nuanced and highly important process; </a:t>
            </a:r>
          </a:p>
          <a:p>
            <a:r>
              <a:rPr lang="en-US" dirty="0" smtClean="0"/>
              <a:t>We provide explicit and implicit messages to students and indeed all other stakeholders by how we assess. </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1600" y="838200"/>
            <a:ext cx="7639000" cy="2762250"/>
          </a:xfrm>
        </p:spPr>
        <p:txBody>
          <a:bodyPr>
            <a:normAutofit/>
          </a:bodyPr>
          <a:lstStyle/>
          <a:p>
            <a:r>
              <a:rPr lang="en-GB" b="1" dirty="0" smtClean="0"/>
              <a:t>UK Quality Code for Higher Education</a:t>
            </a:r>
            <a:r>
              <a:rPr lang="en-GB" dirty="0" smtClean="0"/>
              <a:t/>
            </a:r>
            <a:br>
              <a:rPr lang="en-GB" dirty="0" smtClean="0"/>
            </a:br>
            <a:r>
              <a:rPr lang="en-GB" b="1" dirty="0" smtClean="0"/>
              <a:t>Part B: Assuring and enhancing academic quality</a:t>
            </a:r>
            <a:r>
              <a:rPr lang="en-GB" dirty="0" smtClean="0"/>
              <a:t/>
            </a:r>
            <a:br>
              <a:rPr lang="en-GB" dirty="0" smtClean="0"/>
            </a:br>
            <a:endParaRPr lang="en-GB" dirty="0"/>
          </a:p>
        </p:txBody>
      </p:sp>
      <p:sp>
        <p:nvSpPr>
          <p:cNvPr id="3" name="Subtitle 2"/>
          <p:cNvSpPr>
            <a:spLocks noGrp="1"/>
          </p:cNvSpPr>
          <p:nvPr>
            <p:ph type="subTitle" idx="4294967295"/>
          </p:nvPr>
        </p:nvSpPr>
        <p:spPr>
          <a:xfrm>
            <a:off x="1331640" y="3356992"/>
            <a:ext cx="5972204" cy="2428892"/>
          </a:xfrm>
        </p:spPr>
        <p:txBody>
          <a:bodyPr>
            <a:normAutofit fontScale="85000" lnSpcReduction="10000"/>
          </a:bodyPr>
          <a:lstStyle/>
          <a:p>
            <a:pPr marL="514350" indent="-514350">
              <a:lnSpc>
                <a:spcPct val="115000"/>
              </a:lnSpc>
              <a:spcAft>
                <a:spcPts val="0"/>
              </a:spcAft>
              <a:buNone/>
            </a:pPr>
            <a:r>
              <a:rPr lang="en-GB" b="1" dirty="0" smtClean="0">
                <a:solidFill>
                  <a:schemeClr val="tx1"/>
                </a:solidFill>
                <a:ea typeface="Calibri"/>
                <a:cs typeface="StoneSans-Semibold"/>
              </a:rPr>
              <a:t>Chapter B6: Assessment of students and the recognition of prior learning</a:t>
            </a:r>
            <a:endParaRPr lang="en-GB" sz="2800" b="1" dirty="0" smtClean="0">
              <a:solidFill>
                <a:schemeClr val="tx1"/>
              </a:solidFill>
              <a:ea typeface="Calibri"/>
              <a:cs typeface="Times New Roman"/>
            </a:endParaRPr>
          </a:p>
          <a:p>
            <a:pPr marL="514350" indent="-514350">
              <a:buNone/>
            </a:pPr>
            <a:endParaRPr lang="en-GB" b="1" dirty="0" smtClean="0">
              <a:solidFill>
                <a:schemeClr val="tx1"/>
              </a:solidFill>
            </a:endParaRPr>
          </a:p>
          <a:p>
            <a:pPr marL="514350" indent="-514350">
              <a:buNone/>
            </a:pPr>
            <a:r>
              <a:rPr lang="en-GB" b="1" dirty="0" smtClean="0">
                <a:solidFill>
                  <a:schemeClr val="tx1"/>
                </a:solidFill>
              </a:rPr>
              <a:t>The Indicators of Sound Practice: these provide an important agenda for action</a:t>
            </a:r>
          </a:p>
          <a:p>
            <a:pPr marL="457200" indent="-457200">
              <a:buNone/>
            </a:pPr>
            <a:endParaRPr lang="en-GB" sz="2400" b="1" dirty="0" smtClean="0">
              <a:solidFill>
                <a:schemeClr val="tx1"/>
              </a:solidFill>
            </a:endParaRPr>
          </a:p>
          <a:p>
            <a:pPr marL="457200" indent="-457200">
              <a:buNone/>
            </a:pPr>
            <a:endParaRPr lang="en-GB" sz="2400"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3768</Words>
  <Application>Microsoft Office PowerPoint</Application>
  <PresentationFormat>On-screen Show (4:3)</PresentationFormat>
  <Paragraphs>317</Paragraphs>
  <Slides>47</Slides>
  <Notes>47</Notes>
  <HiddenSlides>0</HiddenSlides>
  <MMClips>0</MMClips>
  <ScaleCrop>false</ScaleCrop>
  <HeadingPairs>
    <vt:vector size="4" baseType="variant">
      <vt:variant>
        <vt:lpstr>Theme</vt:lpstr>
      </vt:variant>
      <vt:variant>
        <vt:i4>2</vt:i4>
      </vt:variant>
      <vt:variant>
        <vt:lpstr>Slide Titles</vt:lpstr>
      </vt:variant>
      <vt:variant>
        <vt:i4>47</vt:i4>
      </vt:variant>
    </vt:vector>
  </HeadingPairs>
  <TitlesOfParts>
    <vt:vector size="49" baseType="lpstr">
      <vt:lpstr>LeedsMet template</vt:lpstr>
      <vt:lpstr>101_Custom Design</vt:lpstr>
      <vt:lpstr>Making a marked improvement: using assessment to promote engagement</vt:lpstr>
      <vt:lpstr>Transforming Assessment: a Marked Improvement</vt:lpstr>
      <vt:lpstr>Two major current UK initiatives on assessment to consider</vt:lpstr>
      <vt:lpstr>Engagement with the HEA project: A marked improvement</vt:lpstr>
      <vt:lpstr>The manifesto for change concentrates on six tenets:</vt:lpstr>
      <vt:lpstr>Slide 6</vt:lpstr>
      <vt:lpstr>What does assessment for? What can it do? How much does it matter?</vt:lpstr>
      <vt:lpstr>Assessment in context</vt:lpstr>
      <vt:lpstr>UK Quality Code for Higher Education Part B: Assuring and enhancing academic quality </vt:lpstr>
      <vt:lpstr>Slide 10</vt:lpstr>
      <vt:lpstr>The basis for effective assessment (2) </vt:lpstr>
      <vt:lpstr>Slide 12</vt:lpstr>
      <vt:lpstr>Slide 13</vt:lpstr>
      <vt:lpstr>Slide 14</vt:lpstr>
      <vt:lpstr>Slide 15</vt:lpstr>
      <vt:lpstr>Slide 16</vt:lpstr>
      <vt:lpstr>Slide 17</vt:lpstr>
      <vt:lpstr>Some thoughts on assessment and feedback</vt:lpstr>
      <vt:lpstr>Good feedback practice: </vt:lpstr>
      <vt:lpstr>Encouraging students to take assessment  more seriously</vt:lpstr>
      <vt:lpstr>Sadler, the most cited author on formative assessment argues:</vt:lpstr>
      <vt:lpstr>Sadler continues…</vt:lpstr>
      <vt:lpstr>Why does assessment matter so much?</vt:lpstr>
      <vt:lpstr>Ensuring assessment promotes engagement means including reference to assessment</vt:lpstr>
      <vt:lpstr>To improve assessment we should realign it by:</vt:lpstr>
      <vt:lpstr>Leading assessment for learning in universities</vt:lpstr>
      <vt:lpstr>Slide 27</vt:lpstr>
      <vt:lpstr>Assessment for learning</vt:lpstr>
      <vt:lpstr>Assessment for learning</vt:lpstr>
      <vt:lpstr>Boud et al 2010: ‘Assessment 2020’:</vt:lpstr>
      <vt:lpstr>Assessment linked to learning</vt:lpstr>
      <vt:lpstr>Slide 32</vt:lpstr>
      <vt:lpstr>Formative and summative assessment</vt:lpstr>
      <vt:lpstr>What really impacts on learning?</vt:lpstr>
      <vt:lpstr>Assessment literacy: students do better if they can: </vt:lpstr>
      <vt:lpstr>The importance of dialogic assessment</vt:lpstr>
      <vt:lpstr>Sound and frequent assessment </vt:lpstr>
      <vt:lpstr>Giving feedback effectively and efficiently. We can use:</vt:lpstr>
      <vt:lpstr>Sample assignment return proforma</vt:lpstr>
      <vt:lpstr>Efficient assessment; we need to:</vt:lpstr>
      <vt:lpstr>Putting this in to practice. We need to:</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2014-01-15T08:44:19Z</dcterms:modified>
</cp:coreProperties>
</file>