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50"/>
  </p:notesMasterIdLst>
  <p:handoutMasterIdLst>
    <p:handoutMasterId r:id="rId51"/>
  </p:handoutMasterIdLst>
  <p:sldIdLst>
    <p:sldId id="420" r:id="rId3"/>
    <p:sldId id="453" r:id="rId4"/>
    <p:sldId id="456" r:id="rId5"/>
    <p:sldId id="468" r:id="rId6"/>
    <p:sldId id="470" r:id="rId7"/>
    <p:sldId id="471" r:id="rId8"/>
    <p:sldId id="454" r:id="rId9"/>
    <p:sldId id="455" r:id="rId10"/>
    <p:sldId id="458" r:id="rId11"/>
    <p:sldId id="459" r:id="rId12"/>
    <p:sldId id="460" r:id="rId13"/>
    <p:sldId id="461" r:id="rId14"/>
    <p:sldId id="462" r:id="rId15"/>
    <p:sldId id="463" r:id="rId16"/>
    <p:sldId id="464" r:id="rId17"/>
    <p:sldId id="465" r:id="rId18"/>
    <p:sldId id="466" r:id="rId19"/>
    <p:sldId id="422" r:id="rId20"/>
    <p:sldId id="472" r:id="rId21"/>
    <p:sldId id="473" r:id="rId22"/>
    <p:sldId id="474" r:id="rId23"/>
    <p:sldId id="475" r:id="rId24"/>
    <p:sldId id="319" r:id="rId25"/>
    <p:sldId id="444" r:id="rId26"/>
    <p:sldId id="426" r:id="rId27"/>
    <p:sldId id="476" r:id="rId28"/>
    <p:sldId id="416" r:id="rId29"/>
    <p:sldId id="424" r:id="rId30"/>
    <p:sldId id="425" r:id="rId31"/>
    <p:sldId id="367" r:id="rId32"/>
    <p:sldId id="428" r:id="rId33"/>
    <p:sldId id="450" r:id="rId34"/>
    <p:sldId id="429" r:id="rId35"/>
    <p:sldId id="430" r:id="rId36"/>
    <p:sldId id="448" r:id="rId37"/>
    <p:sldId id="427" r:id="rId38"/>
    <p:sldId id="442" r:id="rId39"/>
    <p:sldId id="445" r:id="rId40"/>
    <p:sldId id="447" r:id="rId41"/>
    <p:sldId id="441" r:id="rId42"/>
    <p:sldId id="440" r:id="rId43"/>
    <p:sldId id="443" r:id="rId44"/>
    <p:sldId id="382" r:id="rId45"/>
    <p:sldId id="270" r:id="rId46"/>
    <p:sldId id="271" r:id="rId47"/>
    <p:sldId id="272" r:id="rId48"/>
    <p:sldId id="317" r:id="rId49"/>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030A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99" autoAdjust="0"/>
    <p:restoredTop sz="97500" autoAdjust="0"/>
  </p:normalViewPr>
  <p:slideViewPr>
    <p:cSldViewPr>
      <p:cViewPr varScale="1">
        <p:scale>
          <a:sx n="73" d="100"/>
          <a:sy n="73" d="100"/>
        </p:scale>
        <p:origin x="-990" y="-96"/>
      </p:cViewPr>
      <p:guideLst>
        <p:guide orient="horz" pos="2160"/>
        <p:guide pos="2880"/>
      </p:guideLst>
    </p:cSldViewPr>
  </p:slideViewPr>
  <p:outlineViewPr>
    <p:cViewPr>
      <p:scale>
        <a:sx n="33" d="100"/>
        <a:sy n="33" d="100"/>
      </p:scale>
      <p:origin x="0" y="8689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handoutMaster" Target="handoutMasters/handoutMaster1.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10</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11</a:t>
            </a:fld>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12</a:t>
            </a:fld>
            <a:endParaRPr lang="en-GB"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13</a:t>
            </a:fld>
            <a:endParaRPr lang="en-GB"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14</a:t>
            </a:fld>
            <a:endParaRPr lang="en-GB"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15</a:t>
            </a:fld>
            <a:endParaRPr lang="en-GB"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16</a:t>
            </a:fld>
            <a:endParaRPr lang="en-GB"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17</a:t>
            </a:fld>
            <a:endParaRPr lang="en-GB"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dirty="0" smtClean="0"/>
          </a:p>
        </p:txBody>
      </p:sp>
      <p:sp>
        <p:nvSpPr>
          <p:cNvPr id="82948" name="Slide Number Placeholder 3"/>
          <p:cNvSpPr>
            <a:spLocks noGrp="1"/>
          </p:cNvSpPr>
          <p:nvPr>
            <p:ph type="sldNum" sz="quarter" idx="5"/>
          </p:nvPr>
        </p:nvSpPr>
        <p:spPr>
          <a:noFill/>
        </p:spPr>
        <p:txBody>
          <a:bodyPr/>
          <a:lstStyle/>
          <a:p>
            <a:fld id="{D1E68E61-4586-4D56-9299-A3854F081829}" type="slidenum">
              <a:rPr lang="en-US" smtClean="0"/>
              <a:pPr/>
              <a:t>20</a:t>
            </a:fld>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F0D96D1-55E9-4CE5-AF86-FC2F071F13BE}" type="slidenum">
              <a:rPr lang="en-US" smtClean="0"/>
              <a:pPr/>
              <a:t>23</a:t>
            </a:fld>
            <a:endParaRPr lang="en-US" dirty="0"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A3E9E4A1-324D-41E0-86BB-6935E13CF786}" type="slidenum">
              <a:rPr lang="en-US" smtClean="0"/>
              <a:pPr/>
              <a:t>25</a:t>
            </a:fld>
            <a:endParaRPr lang="en-US" dirty="0"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smtClean="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28</a:t>
            </a:fld>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smtClean="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29</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dirty="0" smtClean="0"/>
          </a:p>
        </p:txBody>
      </p:sp>
      <p:sp>
        <p:nvSpPr>
          <p:cNvPr id="74756" name="Slide Number Placeholder 3"/>
          <p:cNvSpPr>
            <a:spLocks noGrp="1"/>
          </p:cNvSpPr>
          <p:nvPr>
            <p:ph type="sldNum" sz="quarter" idx="5"/>
          </p:nvPr>
        </p:nvSpPr>
        <p:spPr>
          <a:noFill/>
        </p:spPr>
        <p:txBody>
          <a:bodyPr/>
          <a:lstStyle/>
          <a:p>
            <a:fld id="{AB2FAB48-9EC9-4E6B-82F1-C9E948DE7D61}" type="slidenum">
              <a:rPr lang="en-US" smtClean="0"/>
              <a:pPr/>
              <a:t>30</a:t>
            </a:fld>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5A63CB7-DE31-4194-83E9-4FF067756F45}" type="slidenum">
              <a:rPr lang="en-US" smtClean="0"/>
              <a:pPr/>
              <a:t>31</a:t>
            </a:fld>
            <a:endParaRPr lang="en-US" dirty="0"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33</a:t>
            </a:fld>
            <a:endParaRPr lang="en-US" dirty="0"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758076A8-CE3B-47EA-ACA3-6C9CCF0AB4F1}" type="slidenum">
              <a:rPr lang="en-US" smtClean="0"/>
              <a:pPr/>
              <a:t>37</a:t>
            </a:fld>
            <a:endParaRPr lang="en-US" dirty="0"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38</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40</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dirty="0" smtClean="0"/>
          </a:p>
        </p:txBody>
      </p:sp>
      <p:sp>
        <p:nvSpPr>
          <p:cNvPr id="64516" name="Slide Number Placeholder 3"/>
          <p:cNvSpPr>
            <a:spLocks noGrp="1"/>
          </p:cNvSpPr>
          <p:nvPr>
            <p:ph type="sldNum" sz="quarter" idx="5"/>
          </p:nvPr>
        </p:nvSpPr>
        <p:spPr>
          <a:noFill/>
        </p:spPr>
        <p:txBody>
          <a:bodyPr/>
          <a:lstStyle/>
          <a:p>
            <a:fld id="{B5110CAC-9BDA-418C-86D4-CB1AFFCA47F0}" type="slidenum">
              <a:rPr lang="en-US" smtClean="0"/>
              <a:pPr/>
              <a:t>41</a:t>
            </a:fld>
            <a:endParaRPr lang="en-US" dirty="0"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smtClean="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42</a:t>
            </a:fld>
            <a:endParaRPr lang="en-US" dirty="0"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43</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FB56F1-60F1-488B-A081-8D7FD241E705}" type="slidenum">
              <a:rPr lang="en-GB" smtClean="0"/>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15/01/2014</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15/01/2014</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15/01/2014</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15/01/2014</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15/01/2014</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15/01/2014</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15/01/2014</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15/01/2014</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15/01/2014</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15/01/2014</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15/01/2014</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15/01/2014</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en-GB" sz="4400" b="0" dirty="0" smtClean="0"/>
              <a:t>Making a marked improvement: using assessment to promote engagement</a:t>
            </a:r>
            <a:endParaRPr lang="en-GB" sz="4000" b="0" dirty="0" smtClean="0"/>
          </a:p>
        </p:txBody>
      </p:sp>
      <p:sp>
        <p:nvSpPr>
          <p:cNvPr id="3075" name="Rectangle 3"/>
          <p:cNvSpPr>
            <a:spLocks noGrp="1" noChangeArrowheads="1"/>
          </p:cNvSpPr>
          <p:nvPr>
            <p:ph type="subTitle" idx="1"/>
          </p:nvPr>
        </p:nvSpPr>
        <p:spPr>
          <a:xfrm>
            <a:off x="827088" y="3143250"/>
            <a:ext cx="6248400" cy="3214688"/>
          </a:xfrm>
        </p:spPr>
        <p:txBody>
          <a:bodyPr/>
          <a:lstStyle/>
          <a:p>
            <a:pPr algn="ctr" eaLnBrk="1" hangingPunct="1">
              <a:defRPr/>
            </a:pPr>
            <a:r>
              <a:rPr lang="en-GB" dirty="0" smtClean="0">
                <a:solidFill>
                  <a:schemeClr val="tx2">
                    <a:lumMod val="60000"/>
                    <a:lumOff val="40000"/>
                  </a:schemeClr>
                </a:solidFill>
              </a:rPr>
              <a:t>Keele University</a:t>
            </a:r>
          </a:p>
          <a:p>
            <a:pPr algn="ctr" eaLnBrk="1" hangingPunct="1">
              <a:defRPr/>
            </a:pPr>
            <a:r>
              <a:rPr lang="en-GB" sz="2400" dirty="0" smtClean="0"/>
              <a:t>January 2014</a:t>
            </a:r>
          </a:p>
          <a:p>
            <a:pPr algn="ctr" eaLnBrk="1" hangingPunct="1">
              <a:defRPr/>
            </a:pPr>
            <a:r>
              <a:rPr lang="en-GB" sz="2400" b="1" dirty="0" smtClean="0"/>
              <a:t>Sally Brown</a:t>
            </a:r>
          </a:p>
          <a:p>
            <a:pPr algn="ctr" eaLnBrk="1" hangingPunct="1">
              <a:defRPr/>
            </a:pPr>
            <a:r>
              <a:rPr lang="en-GB" sz="1800" dirty="0" smtClean="0"/>
              <a:t>Emerita Professor, Leeds Metropolitan University</a:t>
            </a:r>
          </a:p>
          <a:p>
            <a:pPr algn="ctr" eaLnBrk="1" hangingPunct="1">
              <a:defRPr/>
            </a:pPr>
            <a:r>
              <a:rPr lang="en-GB" sz="1800" dirty="0" smtClean="0"/>
              <a:t>Adjunct Professor, University of the Sunshine Coast, University of Central Queensland and James Cook University, Queensland</a:t>
            </a:r>
          </a:p>
          <a:p>
            <a:pPr algn="ctr" eaLnBrk="1" hangingPunct="1">
              <a:defRPr/>
            </a:pPr>
            <a:r>
              <a:rPr lang="en-GB" sz="1800" dirty="0" smtClean="0"/>
              <a:t>Visiting Professor University of Plymouth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51520" y="0"/>
            <a:ext cx="8435280" cy="914400"/>
          </a:xfrm>
          <a:prstGeom prst="rect">
            <a:avLst/>
          </a:prstGeom>
        </p:spPr>
        <p:txBody>
          <a:bodyPr>
            <a:normAutofit/>
          </a:bodyPr>
          <a:lstStyle/>
          <a:p>
            <a:pPr lvl="0">
              <a:spcBef>
                <a:spcPct val="0"/>
              </a:spcBef>
            </a:pPr>
            <a:r>
              <a:rPr lang="en-GB" sz="3200" b="1" dirty="0" smtClean="0">
                <a:solidFill>
                  <a:srgbClr val="0070C0"/>
                </a:solidFill>
              </a:rPr>
              <a:t>The basis for effective assessment (1) </a:t>
            </a:r>
            <a:endParaRPr kumimoji="0" lang="en-GB" sz="3200" b="0" i="0" u="none" strike="noStrike" kern="1200" cap="none" spc="0" normalizeH="0" baseline="0" noProof="0" dirty="0">
              <a:ln>
                <a:noFill/>
              </a:ln>
              <a:solidFill>
                <a:srgbClr val="0070C0"/>
              </a:solidFill>
              <a:effectLst/>
              <a:uLnTx/>
              <a:uFillTx/>
              <a:latin typeface="+mj-lt"/>
              <a:ea typeface="+mj-ea"/>
              <a:cs typeface="+mj-cs"/>
            </a:endParaRPr>
          </a:p>
        </p:txBody>
      </p:sp>
      <p:sp>
        <p:nvSpPr>
          <p:cNvPr id="5" name="Content Placeholder 2"/>
          <p:cNvSpPr txBox="1">
            <a:spLocks/>
          </p:cNvSpPr>
          <p:nvPr/>
        </p:nvSpPr>
        <p:spPr>
          <a:xfrm>
            <a:off x="228600" y="609600"/>
            <a:ext cx="8610600" cy="6248400"/>
          </a:xfrm>
          <a:prstGeom prst="rect">
            <a:avLst/>
          </a:prstGeom>
        </p:spPr>
        <p:txBody>
          <a:bodyPr>
            <a:noAutofit/>
          </a:bodyPr>
          <a:lstStyle/>
          <a:p>
            <a:r>
              <a:rPr lang="en-GB" sz="2400" b="1" dirty="0" smtClean="0"/>
              <a:t>Indicator 1 </a:t>
            </a:r>
            <a:endParaRPr lang="en-GB" sz="2400" dirty="0" smtClean="0"/>
          </a:p>
          <a:p>
            <a:r>
              <a:rPr lang="en-GB" sz="2400" dirty="0" smtClean="0"/>
              <a:t>Higher education providers operate effective policies, regulations and processes which ensure that the academic </a:t>
            </a:r>
            <a:r>
              <a:rPr lang="en-GB" sz="2400" dirty="0" smtClean="0">
                <a:solidFill>
                  <a:srgbClr val="7030A0"/>
                </a:solidFill>
              </a:rPr>
              <a:t>standard</a:t>
            </a:r>
            <a:r>
              <a:rPr lang="en-GB" sz="2400" dirty="0" smtClean="0"/>
              <a:t> for each award of credit or a qualification is </a:t>
            </a:r>
            <a:r>
              <a:rPr lang="en-GB" sz="2400" dirty="0" smtClean="0">
                <a:solidFill>
                  <a:srgbClr val="7030A0"/>
                </a:solidFill>
              </a:rPr>
              <a:t>rigorously set and maintained </a:t>
            </a:r>
            <a:r>
              <a:rPr lang="en-GB" sz="2400" dirty="0" smtClean="0"/>
              <a:t>at the appropriate level, and that student performance is </a:t>
            </a:r>
            <a:r>
              <a:rPr lang="en-GB" sz="2400" dirty="0" smtClean="0">
                <a:solidFill>
                  <a:srgbClr val="7030A0"/>
                </a:solidFill>
              </a:rPr>
              <a:t>equitably judged </a:t>
            </a:r>
            <a:r>
              <a:rPr lang="en-GB" sz="2400" dirty="0" smtClean="0"/>
              <a:t>against this standard.</a:t>
            </a:r>
          </a:p>
          <a:p>
            <a:r>
              <a:rPr lang="en-GB" sz="2400" b="1" dirty="0" smtClean="0"/>
              <a:t>Indicator 2 </a:t>
            </a:r>
            <a:endParaRPr lang="en-GB" sz="2400" dirty="0" smtClean="0"/>
          </a:p>
          <a:p>
            <a:r>
              <a:rPr lang="en-GB" sz="2400" dirty="0" smtClean="0"/>
              <a:t>Assessment policies, regulations and processes, including those for the recognition of prior learning, are </a:t>
            </a:r>
            <a:r>
              <a:rPr lang="en-GB" sz="2400" dirty="0" smtClean="0">
                <a:solidFill>
                  <a:srgbClr val="7030A0"/>
                </a:solidFill>
              </a:rPr>
              <a:t>explicit</a:t>
            </a:r>
            <a:r>
              <a:rPr lang="en-GB" sz="2400" dirty="0" smtClean="0"/>
              <a:t>, </a:t>
            </a:r>
            <a:r>
              <a:rPr lang="en-GB" sz="2400" dirty="0" smtClean="0">
                <a:solidFill>
                  <a:srgbClr val="7030A0"/>
                </a:solidFill>
              </a:rPr>
              <a:t>transparent</a:t>
            </a:r>
            <a:r>
              <a:rPr lang="en-GB" sz="2400" dirty="0" smtClean="0"/>
              <a:t> and </a:t>
            </a:r>
            <a:r>
              <a:rPr lang="en-GB" sz="2400" dirty="0" smtClean="0">
                <a:solidFill>
                  <a:srgbClr val="7030A0"/>
                </a:solidFill>
              </a:rPr>
              <a:t>accessible</a:t>
            </a:r>
            <a:r>
              <a:rPr lang="en-GB" sz="2400" dirty="0" smtClean="0"/>
              <a:t> to all intended audiences.</a:t>
            </a:r>
          </a:p>
          <a:p>
            <a:r>
              <a:rPr lang="en-GB" sz="2400" b="1" dirty="0" smtClean="0"/>
              <a:t>Indicator 3 </a:t>
            </a:r>
            <a:endParaRPr lang="en-GB" sz="2400" dirty="0" smtClean="0"/>
          </a:p>
          <a:p>
            <a:r>
              <a:rPr lang="en-GB" sz="2400" dirty="0" smtClean="0"/>
              <a:t>Those who might be eligible for the recognition of prior learning are made </a:t>
            </a:r>
            <a:r>
              <a:rPr lang="en-GB" sz="2400" dirty="0" smtClean="0">
                <a:solidFill>
                  <a:srgbClr val="7030A0"/>
                </a:solidFill>
              </a:rPr>
              <a:t>aware</a:t>
            </a:r>
            <a:r>
              <a:rPr lang="en-GB" sz="2400" dirty="0" smtClean="0"/>
              <a:t> of the opportunities available, and are supported throughout the process of application and assessment for recognition.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20688"/>
          </a:xfrm>
        </p:spPr>
        <p:txBody>
          <a:bodyPr>
            <a:normAutofit/>
          </a:bodyPr>
          <a:lstStyle/>
          <a:p>
            <a:r>
              <a:rPr lang="en-GB" sz="3200" kern="1200" dirty="0" smtClean="0">
                <a:solidFill>
                  <a:srgbClr val="0070C0"/>
                </a:solidFill>
                <a:latin typeface="Arial" charset="0"/>
                <a:ea typeface="+mn-ea"/>
                <a:cs typeface="+mn-cs"/>
              </a:rPr>
              <a:t>The basis for effective assessment (2) </a:t>
            </a:r>
            <a:endParaRPr lang="en-GB" sz="3200" kern="1200" dirty="0">
              <a:solidFill>
                <a:srgbClr val="0070C0"/>
              </a:solidFill>
              <a:latin typeface="Arial" charset="0"/>
              <a:ea typeface="+mn-ea"/>
              <a:cs typeface="+mn-cs"/>
            </a:endParaRPr>
          </a:p>
        </p:txBody>
      </p:sp>
      <p:sp>
        <p:nvSpPr>
          <p:cNvPr id="3" name="Content Placeholder 2"/>
          <p:cNvSpPr>
            <a:spLocks noGrp="1"/>
          </p:cNvSpPr>
          <p:nvPr>
            <p:ph idx="1"/>
          </p:nvPr>
        </p:nvSpPr>
        <p:spPr>
          <a:xfrm>
            <a:off x="228600" y="762000"/>
            <a:ext cx="8610600" cy="6096000"/>
          </a:xfrm>
        </p:spPr>
        <p:txBody>
          <a:bodyPr>
            <a:noAutofit/>
          </a:bodyPr>
          <a:lstStyle/>
          <a:p>
            <a:pPr>
              <a:buNone/>
            </a:pPr>
            <a:r>
              <a:rPr lang="en-GB" sz="2400" b="1" dirty="0" smtClean="0"/>
              <a:t>Indicator 4 </a:t>
            </a:r>
            <a:endParaRPr lang="en-GB" sz="2400" dirty="0" smtClean="0"/>
          </a:p>
          <a:p>
            <a:pPr marL="0" indent="0">
              <a:buNone/>
            </a:pPr>
            <a:r>
              <a:rPr lang="en-GB" sz="2400" b="0" dirty="0" smtClean="0"/>
              <a:t>Higher education providers assure themselves that everyone involved in the assessment of student work, including prior learning, and associated assessment processes is </a:t>
            </a:r>
            <a:r>
              <a:rPr lang="en-GB" sz="2400" b="0" dirty="0" smtClean="0">
                <a:solidFill>
                  <a:srgbClr val="7030A0"/>
                </a:solidFill>
              </a:rPr>
              <a:t>competent</a:t>
            </a:r>
            <a:r>
              <a:rPr lang="en-GB" sz="2400" b="0" dirty="0" smtClean="0"/>
              <a:t> to undertake their roles and responsibilities.</a:t>
            </a:r>
          </a:p>
          <a:p>
            <a:pPr marL="0" indent="0">
              <a:buNone/>
            </a:pPr>
            <a:r>
              <a:rPr lang="en-GB" sz="2400" dirty="0" smtClean="0"/>
              <a:t> </a:t>
            </a:r>
          </a:p>
          <a:p>
            <a:pPr marL="0" indent="0">
              <a:buNone/>
            </a:pPr>
            <a:r>
              <a:rPr lang="en-GB" sz="2400" b="1" dirty="0" smtClean="0"/>
              <a:t>Indicator 5 </a:t>
            </a:r>
            <a:endParaRPr lang="en-GB" sz="2400" dirty="0" smtClean="0"/>
          </a:p>
          <a:p>
            <a:pPr marL="0" indent="0">
              <a:buNone/>
            </a:pPr>
            <a:r>
              <a:rPr lang="en-GB" sz="2400" b="0" dirty="0" smtClean="0"/>
              <a:t>Assessment and feedback practices are </a:t>
            </a:r>
            <a:r>
              <a:rPr lang="en-GB" sz="2400" b="0" dirty="0" smtClean="0">
                <a:solidFill>
                  <a:srgbClr val="7030A0"/>
                </a:solidFill>
              </a:rPr>
              <a:t>informed</a:t>
            </a:r>
            <a:r>
              <a:rPr lang="en-GB" sz="2400" b="0" dirty="0" smtClean="0"/>
              <a:t> by reflection, consideration of professional practice, and subject-specific and educational scholarship.</a:t>
            </a:r>
          </a:p>
          <a:p>
            <a:pPr>
              <a:buNone/>
            </a:pPr>
            <a:endParaRPr lang="en-GB" sz="20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0"/>
            <a:ext cx="8229600" cy="914400"/>
          </a:xfrm>
          <a:prstGeom prst="rect">
            <a:avLst/>
          </a:prstGeom>
        </p:spPr>
        <p:txBody>
          <a:bodyPr>
            <a:normAutofit/>
          </a:bodyPr>
          <a:lstStyle/>
          <a:p>
            <a:r>
              <a:rPr lang="en-GB" sz="3200" b="1" dirty="0" smtClean="0">
                <a:solidFill>
                  <a:srgbClr val="0070C0"/>
                </a:solidFill>
              </a:rPr>
              <a:t>Developing</a:t>
            </a:r>
            <a:r>
              <a:rPr lang="en-GB" sz="3200" b="1" dirty="0" smtClean="0"/>
              <a:t> </a:t>
            </a:r>
            <a:r>
              <a:rPr lang="en-GB" sz="3200" b="1" dirty="0" smtClean="0">
                <a:solidFill>
                  <a:srgbClr val="0070C0"/>
                </a:solidFill>
              </a:rPr>
              <a:t>assessment</a:t>
            </a:r>
            <a:r>
              <a:rPr lang="en-GB" sz="3200" b="1" dirty="0" smtClean="0"/>
              <a:t> </a:t>
            </a:r>
            <a:r>
              <a:rPr lang="en-GB" sz="3200" b="1" dirty="0" smtClean="0">
                <a:solidFill>
                  <a:srgbClr val="0070C0"/>
                </a:solidFill>
              </a:rPr>
              <a:t>literacy</a:t>
            </a:r>
            <a:r>
              <a:rPr lang="en-GB" sz="3200" b="1" dirty="0" smtClean="0"/>
              <a:t> </a:t>
            </a:r>
            <a:endParaRPr lang="en-GB" sz="3200" dirty="0"/>
          </a:p>
        </p:txBody>
      </p:sp>
      <p:sp>
        <p:nvSpPr>
          <p:cNvPr id="5" name="Content Placeholder 2"/>
          <p:cNvSpPr txBox="1">
            <a:spLocks/>
          </p:cNvSpPr>
          <p:nvPr/>
        </p:nvSpPr>
        <p:spPr>
          <a:xfrm>
            <a:off x="228600" y="762000"/>
            <a:ext cx="8610600" cy="6096000"/>
          </a:xfrm>
          <a:prstGeom prst="rect">
            <a:avLst/>
          </a:prstGeom>
        </p:spPr>
        <p:txBody>
          <a:bodyPr>
            <a:noAutofit/>
          </a:bodyPr>
          <a:lstStyle/>
          <a:p>
            <a:r>
              <a:rPr lang="en-GB" sz="2400" b="1" dirty="0" smtClean="0"/>
              <a:t>Indicator 6 </a:t>
            </a:r>
            <a:endParaRPr lang="en-GB" sz="2400" dirty="0" smtClean="0"/>
          </a:p>
          <a:p>
            <a:r>
              <a:rPr lang="en-GB" sz="2400" dirty="0" smtClean="0"/>
              <a:t>Staff and students engage in dialogue to promote a </a:t>
            </a:r>
            <a:r>
              <a:rPr lang="en-GB" sz="2400" dirty="0" smtClean="0">
                <a:solidFill>
                  <a:srgbClr val="7030A0"/>
                </a:solidFill>
              </a:rPr>
              <a:t>shared understanding</a:t>
            </a:r>
            <a:r>
              <a:rPr lang="en-GB" sz="2400" dirty="0" smtClean="0"/>
              <a:t> of the basis on which academic judgements are made.</a:t>
            </a:r>
          </a:p>
          <a:p>
            <a:r>
              <a:rPr lang="en-GB" sz="2400" dirty="0" smtClean="0"/>
              <a:t> </a:t>
            </a:r>
          </a:p>
          <a:p>
            <a:r>
              <a:rPr lang="en-GB" sz="2400" b="1" dirty="0" smtClean="0"/>
              <a:t>Indicator 6 </a:t>
            </a:r>
            <a:endParaRPr lang="en-GB" sz="2400" dirty="0" smtClean="0"/>
          </a:p>
          <a:p>
            <a:r>
              <a:rPr lang="en-GB" sz="2400" dirty="0" smtClean="0"/>
              <a:t>Staff and students engage in </a:t>
            </a:r>
            <a:r>
              <a:rPr lang="en-GB" sz="2400" dirty="0" smtClean="0">
                <a:solidFill>
                  <a:srgbClr val="7030A0"/>
                </a:solidFill>
              </a:rPr>
              <a:t>dialogue</a:t>
            </a:r>
            <a:r>
              <a:rPr lang="en-GB" sz="2400" dirty="0" smtClean="0"/>
              <a:t> to promote a shared understanding of the basis on which academic judgements are made.</a:t>
            </a:r>
          </a:p>
          <a:p>
            <a:r>
              <a:rPr lang="en-GB" sz="2400" dirty="0" smtClean="0"/>
              <a:t> </a:t>
            </a:r>
          </a:p>
          <a:p>
            <a:r>
              <a:rPr lang="en-GB" sz="2400" b="1" dirty="0" smtClean="0"/>
              <a:t>Indicator 7 </a:t>
            </a:r>
            <a:endParaRPr lang="en-GB" sz="2400" dirty="0" smtClean="0"/>
          </a:p>
          <a:p>
            <a:r>
              <a:rPr lang="en-GB" sz="2400" dirty="0" smtClean="0"/>
              <a:t>Students are provided with opportunities to develop an understanding of, and the necessary skills to demonstrate, </a:t>
            </a:r>
            <a:r>
              <a:rPr lang="en-GB" sz="2400" dirty="0" smtClean="0">
                <a:solidFill>
                  <a:srgbClr val="7030A0"/>
                </a:solidFill>
              </a:rPr>
              <a:t>good academic </a:t>
            </a:r>
            <a:r>
              <a:rPr lang="en-GB" sz="2400" dirty="0" smtClean="0"/>
              <a:t>practice.</a:t>
            </a:r>
          </a:p>
          <a:p>
            <a:pPr marL="365125" marR="0" lvl="0" indent="-365125" algn="l" defTabSz="914400" rtl="0" eaLnBrk="1" fontAlgn="auto" latinLnBrk="0" hangingPunct="1">
              <a:lnSpc>
                <a:spcPct val="100000"/>
              </a:lnSpc>
              <a:spcBef>
                <a:spcPts val="600"/>
              </a:spcBef>
              <a:spcAft>
                <a:spcPts val="0"/>
              </a:spcAft>
              <a:buClrTx/>
              <a:buSzTx/>
              <a:buFont typeface="Arial" pitchFamily="34" charset="0"/>
              <a:buNone/>
              <a:tabLst/>
              <a:defRPr/>
            </a:pPr>
            <a:endParaRPr kumimoji="0" lang="en-GB"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0"/>
            <a:ext cx="8229600" cy="914400"/>
          </a:xfrm>
          <a:prstGeom prst="rect">
            <a:avLst/>
          </a:prstGeom>
        </p:spPr>
        <p:txBody>
          <a:bodyPr>
            <a:normAutofit/>
          </a:bodyPr>
          <a:lstStyle/>
          <a:p>
            <a:r>
              <a:rPr lang="en-GB" sz="3200" b="1" dirty="0" smtClean="0">
                <a:solidFill>
                  <a:srgbClr val="0070C0"/>
                </a:solidFill>
              </a:rPr>
              <a:t>Designing</a:t>
            </a:r>
            <a:r>
              <a:rPr lang="en-GB" sz="3200" b="1" dirty="0" smtClean="0"/>
              <a:t> </a:t>
            </a:r>
            <a:r>
              <a:rPr lang="en-GB" sz="3200" b="1" dirty="0" smtClean="0">
                <a:solidFill>
                  <a:srgbClr val="0070C0"/>
                </a:solidFill>
              </a:rPr>
              <a:t>assessment</a:t>
            </a:r>
            <a:r>
              <a:rPr lang="en-GB" sz="3200" b="1" dirty="0" smtClean="0"/>
              <a:t> </a:t>
            </a:r>
            <a:endParaRPr lang="en-GB" sz="3200" dirty="0"/>
          </a:p>
        </p:txBody>
      </p:sp>
      <p:sp>
        <p:nvSpPr>
          <p:cNvPr id="3" name="Content Placeholder 2"/>
          <p:cNvSpPr txBox="1">
            <a:spLocks/>
          </p:cNvSpPr>
          <p:nvPr/>
        </p:nvSpPr>
        <p:spPr>
          <a:xfrm>
            <a:off x="228600" y="762000"/>
            <a:ext cx="8610600" cy="6096000"/>
          </a:xfrm>
          <a:prstGeom prst="rect">
            <a:avLst/>
          </a:prstGeom>
        </p:spPr>
        <p:txBody>
          <a:bodyPr>
            <a:noAutofit/>
          </a:bodyPr>
          <a:lstStyle/>
          <a:p>
            <a:r>
              <a:rPr lang="en-GB" sz="2400" b="1" dirty="0" smtClean="0"/>
              <a:t>Indicator 8 </a:t>
            </a:r>
            <a:endParaRPr lang="en-GB" sz="2400" dirty="0" smtClean="0"/>
          </a:p>
          <a:p>
            <a:r>
              <a:rPr lang="en-GB" sz="2400" dirty="0" smtClean="0"/>
              <a:t>The </a:t>
            </a:r>
            <a:r>
              <a:rPr lang="en-GB" sz="2400" dirty="0" smtClean="0">
                <a:solidFill>
                  <a:srgbClr val="7030A0"/>
                </a:solidFill>
              </a:rPr>
              <a:t>volum</a:t>
            </a:r>
            <a:r>
              <a:rPr lang="en-GB" sz="2400" dirty="0" smtClean="0"/>
              <a:t>e, </a:t>
            </a:r>
            <a:r>
              <a:rPr lang="en-GB" sz="2400" dirty="0" smtClean="0">
                <a:solidFill>
                  <a:srgbClr val="7030A0"/>
                </a:solidFill>
              </a:rPr>
              <a:t>timing</a:t>
            </a:r>
            <a:r>
              <a:rPr lang="en-GB" sz="2400" dirty="0" smtClean="0"/>
              <a:t> and </a:t>
            </a:r>
            <a:r>
              <a:rPr lang="en-GB" sz="2400" dirty="0" smtClean="0">
                <a:solidFill>
                  <a:srgbClr val="7030A0"/>
                </a:solidFill>
              </a:rPr>
              <a:t>nature </a:t>
            </a:r>
            <a:r>
              <a:rPr lang="en-GB" sz="2400" dirty="0" smtClean="0"/>
              <a:t>of assessment enable students to demonstrate the extent to which they have </a:t>
            </a:r>
            <a:r>
              <a:rPr lang="en-GB" sz="2400" dirty="0" smtClean="0">
                <a:solidFill>
                  <a:srgbClr val="7030A0"/>
                </a:solidFill>
              </a:rPr>
              <a:t>achieved</a:t>
            </a:r>
            <a:r>
              <a:rPr lang="en-GB" sz="2400" dirty="0" smtClean="0"/>
              <a:t> the intended learning outcomes.</a:t>
            </a:r>
          </a:p>
          <a:p>
            <a:r>
              <a:rPr lang="en-GB" sz="2400" dirty="0" smtClean="0"/>
              <a:t> </a:t>
            </a:r>
          </a:p>
          <a:p>
            <a:r>
              <a:rPr lang="en-GB" sz="2400" b="1" dirty="0" smtClean="0"/>
              <a:t>Indicator 9 </a:t>
            </a:r>
            <a:endParaRPr lang="en-GB" sz="2400" dirty="0" smtClean="0"/>
          </a:p>
          <a:p>
            <a:r>
              <a:rPr lang="en-GB" sz="2400" dirty="0" smtClean="0"/>
              <a:t>Feedback on assessment is </a:t>
            </a:r>
            <a:r>
              <a:rPr lang="en-GB" sz="2400" dirty="0" smtClean="0">
                <a:solidFill>
                  <a:srgbClr val="7030A0"/>
                </a:solidFill>
              </a:rPr>
              <a:t>timely, constructive and developmental.</a:t>
            </a:r>
          </a:p>
          <a:p>
            <a:r>
              <a:rPr lang="en-GB" sz="2400" dirty="0" smtClean="0"/>
              <a:t> </a:t>
            </a:r>
          </a:p>
          <a:p>
            <a:r>
              <a:rPr lang="en-GB" sz="2400" b="1" dirty="0" smtClean="0"/>
              <a:t>Indicator 10 </a:t>
            </a:r>
            <a:endParaRPr lang="en-GB" sz="2400" dirty="0" smtClean="0"/>
          </a:p>
          <a:p>
            <a:r>
              <a:rPr lang="en-GB" sz="2400" dirty="0" smtClean="0"/>
              <a:t>Through </a:t>
            </a:r>
            <a:r>
              <a:rPr lang="en-GB" sz="2400" dirty="0" smtClean="0">
                <a:solidFill>
                  <a:srgbClr val="7030A0"/>
                </a:solidFill>
              </a:rPr>
              <a:t>inclusive</a:t>
            </a:r>
            <a:r>
              <a:rPr lang="en-GB" sz="2400" dirty="0" smtClean="0"/>
              <a:t> design wherever possible, and through individual reasonable adjustments wherever required, assessment tasks provide every student with an </a:t>
            </a:r>
            <a:r>
              <a:rPr lang="en-GB" sz="2400" dirty="0" smtClean="0">
                <a:solidFill>
                  <a:srgbClr val="7030A0"/>
                </a:solidFill>
              </a:rPr>
              <a:t>equal opportunity</a:t>
            </a:r>
            <a:r>
              <a:rPr lang="en-GB" sz="2400" dirty="0" smtClean="0"/>
              <a:t> to demonstrate their achievement.</a:t>
            </a:r>
            <a:endParaRPr lang="en-GB"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0"/>
            <a:ext cx="8229600" cy="914400"/>
          </a:xfrm>
          <a:prstGeom prst="rect">
            <a:avLst/>
          </a:prstGeom>
        </p:spPr>
        <p:txBody>
          <a:bodyPr>
            <a:normAutofit/>
          </a:bodyPr>
          <a:lstStyle/>
          <a:p>
            <a:r>
              <a:rPr lang="en-GB" sz="3200" b="1" dirty="0" smtClean="0">
                <a:solidFill>
                  <a:srgbClr val="0070C0"/>
                </a:solidFill>
              </a:rPr>
              <a:t>Conducting</a:t>
            </a:r>
            <a:r>
              <a:rPr lang="en-GB" sz="3200" b="1" dirty="0" smtClean="0"/>
              <a:t> </a:t>
            </a:r>
            <a:r>
              <a:rPr lang="en-GB" sz="3200" b="1" dirty="0" smtClean="0">
                <a:solidFill>
                  <a:srgbClr val="0070C0"/>
                </a:solidFill>
              </a:rPr>
              <a:t>assessment</a:t>
            </a:r>
            <a:r>
              <a:rPr lang="en-GB" sz="3200" b="1" dirty="0" smtClean="0"/>
              <a:t> </a:t>
            </a:r>
            <a:endParaRPr lang="en-GB" sz="3200" dirty="0"/>
          </a:p>
        </p:txBody>
      </p:sp>
      <p:sp>
        <p:nvSpPr>
          <p:cNvPr id="3" name="Content Placeholder 2"/>
          <p:cNvSpPr txBox="1">
            <a:spLocks/>
          </p:cNvSpPr>
          <p:nvPr/>
        </p:nvSpPr>
        <p:spPr>
          <a:xfrm>
            <a:off x="228600" y="762000"/>
            <a:ext cx="8610600" cy="6096000"/>
          </a:xfrm>
          <a:prstGeom prst="rect">
            <a:avLst/>
          </a:prstGeom>
        </p:spPr>
        <p:txBody>
          <a:bodyPr>
            <a:noAutofit/>
          </a:bodyPr>
          <a:lstStyle/>
          <a:p>
            <a:r>
              <a:rPr lang="en-GB" sz="2400" b="1" dirty="0" smtClean="0"/>
              <a:t>Indicator 11 </a:t>
            </a:r>
            <a:endParaRPr lang="en-GB" sz="2400" dirty="0" smtClean="0"/>
          </a:p>
          <a:p>
            <a:r>
              <a:rPr lang="en-GB" sz="2400" dirty="0" smtClean="0"/>
              <a:t>Assessment is carried out </a:t>
            </a:r>
            <a:r>
              <a:rPr lang="en-GB" sz="2400" dirty="0" smtClean="0">
                <a:solidFill>
                  <a:srgbClr val="7030A0"/>
                </a:solidFill>
              </a:rPr>
              <a:t>securely</a:t>
            </a:r>
            <a:r>
              <a:rPr lang="en-GB" sz="2400" dirty="0" smtClean="0"/>
              <a:t>.</a:t>
            </a:r>
          </a:p>
          <a:p>
            <a:r>
              <a:rPr lang="en-GB" sz="2400" dirty="0" smtClean="0"/>
              <a:t> </a:t>
            </a:r>
          </a:p>
          <a:p>
            <a:r>
              <a:rPr lang="en-GB" sz="2400" b="1" dirty="0" smtClean="0"/>
              <a:t>Indicator 12 </a:t>
            </a:r>
            <a:endParaRPr lang="en-GB" sz="2400" dirty="0" smtClean="0"/>
          </a:p>
          <a:p>
            <a:r>
              <a:rPr lang="en-GB" sz="2400" dirty="0" smtClean="0"/>
              <a:t>Degree-awarding bodies assure themselves that the standards of their awards are not compromised as a result of conducting assessment </a:t>
            </a:r>
            <a:r>
              <a:rPr lang="en-GB" sz="2400" dirty="0" smtClean="0">
                <a:solidFill>
                  <a:srgbClr val="7030A0"/>
                </a:solidFill>
              </a:rPr>
              <a:t>in a language other than English</a:t>
            </a:r>
            <a:r>
              <a:rPr lang="en-GB" sz="2400" dirty="0" smtClean="0"/>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0"/>
            <a:ext cx="8229600" cy="914400"/>
          </a:xfrm>
          <a:prstGeom prst="rect">
            <a:avLst/>
          </a:prstGeom>
        </p:spPr>
        <p:txBody>
          <a:bodyPr>
            <a:normAutofit/>
          </a:bodyPr>
          <a:lstStyle/>
          <a:p>
            <a:pPr lvl="0">
              <a:spcBef>
                <a:spcPct val="0"/>
              </a:spcBef>
            </a:pPr>
            <a:r>
              <a:rPr lang="en-GB" sz="3200" b="1" dirty="0" smtClean="0">
                <a:solidFill>
                  <a:srgbClr val="0070C0"/>
                </a:solidFill>
              </a:rPr>
              <a:t>Marking</a:t>
            </a:r>
            <a:r>
              <a:rPr lang="en-GB" sz="3200" b="1" dirty="0" smtClean="0"/>
              <a:t> </a:t>
            </a:r>
            <a:r>
              <a:rPr lang="en-GB" sz="3200" b="1" dirty="0" smtClean="0">
                <a:solidFill>
                  <a:srgbClr val="0070C0"/>
                </a:solidFill>
              </a:rPr>
              <a:t>and</a:t>
            </a:r>
            <a:r>
              <a:rPr lang="en-GB" sz="3200" b="1" dirty="0" smtClean="0"/>
              <a:t> </a:t>
            </a:r>
            <a:r>
              <a:rPr lang="en-GB" sz="3200" b="1" dirty="0" smtClean="0">
                <a:solidFill>
                  <a:srgbClr val="0070C0"/>
                </a:solidFill>
              </a:rPr>
              <a:t>moderation</a:t>
            </a:r>
            <a:r>
              <a:rPr lang="en-GB" sz="3200" b="1" dirty="0" smtClean="0"/>
              <a:t> </a:t>
            </a:r>
            <a:endParaRPr kumimoji="0" lang="en-GB"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Content Placeholder 2"/>
          <p:cNvSpPr txBox="1">
            <a:spLocks/>
          </p:cNvSpPr>
          <p:nvPr/>
        </p:nvSpPr>
        <p:spPr>
          <a:xfrm>
            <a:off x="228600" y="762000"/>
            <a:ext cx="8610600" cy="6096000"/>
          </a:xfrm>
          <a:prstGeom prst="rect">
            <a:avLst/>
          </a:prstGeom>
        </p:spPr>
        <p:txBody>
          <a:bodyPr>
            <a:noAutofit/>
          </a:bodyPr>
          <a:lstStyle/>
          <a:p>
            <a:r>
              <a:rPr lang="en-GB" sz="2400" b="1" dirty="0" smtClean="0"/>
              <a:t>Indicator 13 </a:t>
            </a:r>
            <a:endParaRPr lang="en-GB" sz="2400" dirty="0" smtClean="0"/>
          </a:p>
          <a:p>
            <a:r>
              <a:rPr lang="en-GB" sz="2400" dirty="0" smtClean="0"/>
              <a:t>Processes for marking assessments and for moderating marks are </a:t>
            </a:r>
            <a:r>
              <a:rPr lang="en-GB" sz="2400" dirty="0" smtClean="0">
                <a:solidFill>
                  <a:srgbClr val="7030A0"/>
                </a:solidFill>
              </a:rPr>
              <a:t>clearly articulated and consistently operated </a:t>
            </a:r>
            <a:r>
              <a:rPr lang="en-GB" sz="2400" dirty="0" smtClean="0"/>
              <a:t>by those involved in the assessment process.</a:t>
            </a:r>
          </a:p>
          <a:p>
            <a:r>
              <a:rPr lang="en-GB" sz="2400" dirty="0" smtClean="0"/>
              <a:t> </a:t>
            </a:r>
          </a:p>
          <a:p>
            <a:r>
              <a:rPr lang="en-GB" sz="2400" b="1" dirty="0" smtClean="0"/>
              <a:t>Indicator 14 </a:t>
            </a:r>
            <a:endParaRPr lang="en-GB" sz="2400" dirty="0" smtClean="0"/>
          </a:p>
          <a:p>
            <a:r>
              <a:rPr lang="en-GB" sz="2400" dirty="0" smtClean="0"/>
              <a:t>Higher education providers operate processes for preventing, identifying, investigating and responding to </a:t>
            </a:r>
            <a:r>
              <a:rPr lang="en-GB" sz="2400" dirty="0" smtClean="0">
                <a:solidFill>
                  <a:srgbClr val="7030A0"/>
                </a:solidFill>
              </a:rPr>
              <a:t>unacceptable academic practice</a:t>
            </a:r>
            <a:r>
              <a:rPr lang="en-GB" sz="2400" dirty="0" smtClean="0"/>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0"/>
            <a:ext cx="8686800" cy="914400"/>
          </a:xfrm>
          <a:prstGeom prst="rect">
            <a:avLst/>
          </a:prstGeom>
        </p:spPr>
        <p:txBody>
          <a:bodyPr>
            <a:noAutofit/>
          </a:bodyPr>
          <a:lstStyle/>
          <a:p>
            <a:r>
              <a:rPr lang="en-GB" sz="3200" b="1" dirty="0" smtClean="0">
                <a:solidFill>
                  <a:srgbClr val="0070C0"/>
                </a:solidFill>
              </a:rPr>
              <a:t>Examination</a:t>
            </a:r>
            <a:r>
              <a:rPr lang="en-GB" sz="3200" b="1" dirty="0" smtClean="0"/>
              <a:t> </a:t>
            </a:r>
            <a:r>
              <a:rPr lang="en-GB" sz="3200" b="1" dirty="0" smtClean="0">
                <a:solidFill>
                  <a:srgbClr val="0070C0"/>
                </a:solidFill>
              </a:rPr>
              <a:t>boards</a:t>
            </a:r>
            <a:r>
              <a:rPr lang="en-GB" sz="3200" b="1" dirty="0" smtClean="0"/>
              <a:t> </a:t>
            </a:r>
            <a:r>
              <a:rPr lang="en-GB" sz="3200" b="1" dirty="0" smtClean="0">
                <a:solidFill>
                  <a:srgbClr val="0070C0"/>
                </a:solidFill>
              </a:rPr>
              <a:t>and</a:t>
            </a:r>
            <a:r>
              <a:rPr lang="en-GB" sz="3200" b="1" dirty="0" smtClean="0"/>
              <a:t> </a:t>
            </a:r>
            <a:r>
              <a:rPr lang="en-GB" sz="3200" b="1" dirty="0" smtClean="0">
                <a:solidFill>
                  <a:srgbClr val="0070C0"/>
                </a:solidFill>
              </a:rPr>
              <a:t>assessment</a:t>
            </a:r>
            <a:r>
              <a:rPr lang="en-GB" sz="3200" b="1" dirty="0" smtClean="0"/>
              <a:t> </a:t>
            </a:r>
            <a:r>
              <a:rPr lang="en-GB" sz="3200" b="1" dirty="0" smtClean="0">
                <a:solidFill>
                  <a:srgbClr val="0070C0"/>
                </a:solidFill>
              </a:rPr>
              <a:t>panels</a:t>
            </a:r>
            <a:r>
              <a:rPr lang="en-GB" sz="3200" b="1" dirty="0" smtClean="0"/>
              <a:t> </a:t>
            </a:r>
            <a:endParaRPr lang="en-GB" sz="3200" dirty="0"/>
          </a:p>
        </p:txBody>
      </p:sp>
      <p:sp>
        <p:nvSpPr>
          <p:cNvPr id="3" name="Content Placeholder 2"/>
          <p:cNvSpPr txBox="1">
            <a:spLocks/>
          </p:cNvSpPr>
          <p:nvPr/>
        </p:nvSpPr>
        <p:spPr>
          <a:xfrm>
            <a:off x="228600" y="1071546"/>
            <a:ext cx="8610600" cy="5786454"/>
          </a:xfrm>
          <a:prstGeom prst="rect">
            <a:avLst/>
          </a:prstGeom>
        </p:spPr>
        <p:txBody>
          <a:bodyPr>
            <a:noAutofit/>
          </a:bodyPr>
          <a:lstStyle/>
          <a:p>
            <a:r>
              <a:rPr lang="en-GB" sz="2400" b="1" dirty="0" smtClean="0"/>
              <a:t>Indicator 15 </a:t>
            </a:r>
            <a:endParaRPr lang="en-GB" sz="2400" dirty="0" smtClean="0"/>
          </a:p>
          <a:p>
            <a:r>
              <a:rPr lang="en-GB" sz="2400" dirty="0" smtClean="0"/>
              <a:t>Degree-awarding bodies specify clearly the membership, procedures, powers and accountability of examination boards and assessment panels, including those dealing with the recognition of prior learning; this information is available to all members of such boards.</a:t>
            </a:r>
          </a:p>
          <a:p>
            <a:r>
              <a:rPr lang="en-GB" sz="2400" b="1" dirty="0" smtClean="0"/>
              <a:t>Indicator 16 </a:t>
            </a:r>
            <a:endParaRPr lang="en-GB" sz="2400" dirty="0" smtClean="0"/>
          </a:p>
          <a:p>
            <a:r>
              <a:rPr lang="en-GB" sz="2400" dirty="0" smtClean="0"/>
              <a:t>Boards of examiners/assessment panels apply </a:t>
            </a:r>
            <a:r>
              <a:rPr lang="en-GB" sz="2400" dirty="0" smtClean="0">
                <a:solidFill>
                  <a:srgbClr val="7030A0"/>
                </a:solidFill>
              </a:rPr>
              <a:t>fairly and consistently</a:t>
            </a:r>
            <a:r>
              <a:rPr lang="en-GB" sz="2400" dirty="0" smtClean="0"/>
              <a:t> regulations for progression within, and transfer between, programmes and for the award of credits and qualifications.</a:t>
            </a:r>
          </a:p>
          <a:p>
            <a:r>
              <a:rPr lang="en-GB" sz="2400" b="1" dirty="0" smtClean="0"/>
              <a:t>Indicator 17 </a:t>
            </a:r>
            <a:endParaRPr lang="en-GB" sz="2400" dirty="0" smtClean="0"/>
          </a:p>
          <a:p>
            <a:r>
              <a:rPr lang="en-GB" sz="2400" dirty="0" smtClean="0"/>
              <a:t>The decisions of examination boards and assessment panels are recorded </a:t>
            </a:r>
            <a:r>
              <a:rPr lang="en-GB" sz="2400" dirty="0" smtClean="0">
                <a:solidFill>
                  <a:srgbClr val="7030A0"/>
                </a:solidFill>
              </a:rPr>
              <a:t>accurately</a:t>
            </a:r>
            <a:r>
              <a:rPr lang="en-GB" sz="2400" dirty="0" smtClean="0"/>
              <a:t>, and communicated to students </a:t>
            </a:r>
            <a:r>
              <a:rPr lang="en-GB" sz="2400" dirty="0" smtClean="0">
                <a:solidFill>
                  <a:srgbClr val="7030A0"/>
                </a:solidFill>
              </a:rPr>
              <a:t>promptly</a:t>
            </a:r>
            <a:r>
              <a:rPr lang="en-GB" sz="2400" dirty="0" smtClean="0"/>
              <a:t> and in accordance with stated timescales.</a:t>
            </a:r>
          </a:p>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0"/>
            <a:ext cx="8229600" cy="1124744"/>
          </a:xfrm>
          <a:prstGeom prst="rect">
            <a:avLst/>
          </a:prstGeom>
        </p:spPr>
        <p:txBody>
          <a:bodyPr>
            <a:normAutofit/>
          </a:bodyPr>
          <a:lstStyle/>
          <a:p>
            <a:pPr lvl="0">
              <a:spcBef>
                <a:spcPct val="0"/>
              </a:spcBef>
            </a:pPr>
            <a:r>
              <a:rPr lang="en-GB" sz="3200" b="1" dirty="0" smtClean="0">
                <a:solidFill>
                  <a:srgbClr val="0070C0"/>
                </a:solidFill>
              </a:rPr>
              <a:t>Enhancement</a:t>
            </a:r>
            <a:r>
              <a:rPr lang="en-GB" sz="3200" b="1" dirty="0" smtClean="0"/>
              <a:t> </a:t>
            </a:r>
            <a:r>
              <a:rPr lang="en-GB" sz="3200" b="1" dirty="0" smtClean="0">
                <a:solidFill>
                  <a:srgbClr val="0070C0"/>
                </a:solidFill>
              </a:rPr>
              <a:t>of</a:t>
            </a:r>
            <a:r>
              <a:rPr lang="en-GB" sz="3200" b="1" dirty="0" smtClean="0"/>
              <a:t> </a:t>
            </a:r>
            <a:r>
              <a:rPr lang="en-GB" sz="3200" b="1" dirty="0" smtClean="0">
                <a:solidFill>
                  <a:srgbClr val="0070C0"/>
                </a:solidFill>
              </a:rPr>
              <a:t>assessment</a:t>
            </a:r>
            <a:r>
              <a:rPr lang="en-GB" sz="3200" b="1" dirty="0" smtClean="0"/>
              <a:t> </a:t>
            </a:r>
          </a:p>
          <a:p>
            <a:pPr lvl="0">
              <a:spcBef>
                <a:spcPct val="0"/>
              </a:spcBef>
            </a:pPr>
            <a:r>
              <a:rPr lang="en-GB" sz="3200" b="1" dirty="0" smtClean="0">
                <a:solidFill>
                  <a:srgbClr val="0070C0"/>
                </a:solidFill>
              </a:rPr>
              <a:t>processes</a:t>
            </a:r>
            <a:endParaRPr lang="en-GB" sz="3200" b="1" dirty="0">
              <a:solidFill>
                <a:srgbClr val="0070C0"/>
              </a:solidFill>
            </a:endParaRPr>
          </a:p>
        </p:txBody>
      </p:sp>
      <p:sp>
        <p:nvSpPr>
          <p:cNvPr id="3" name="Content Placeholder 2"/>
          <p:cNvSpPr txBox="1">
            <a:spLocks/>
          </p:cNvSpPr>
          <p:nvPr/>
        </p:nvSpPr>
        <p:spPr>
          <a:xfrm>
            <a:off x="251520" y="762000"/>
            <a:ext cx="8610600" cy="6096000"/>
          </a:xfrm>
          <a:prstGeom prst="rect">
            <a:avLst/>
          </a:prstGeom>
        </p:spPr>
        <p:txBody>
          <a:bodyPr>
            <a:noAutofit/>
          </a:bodyPr>
          <a:lstStyle/>
          <a:p>
            <a:endParaRPr lang="en-GB" sz="2400" b="1" dirty="0" smtClean="0"/>
          </a:p>
          <a:p>
            <a:endParaRPr lang="en-GB" sz="2400" b="1" dirty="0" smtClean="0"/>
          </a:p>
          <a:p>
            <a:r>
              <a:rPr lang="en-GB" sz="2400" b="1" dirty="0" smtClean="0"/>
              <a:t>Indicator 18 </a:t>
            </a:r>
            <a:endParaRPr lang="en-GB" sz="2400" dirty="0" smtClean="0"/>
          </a:p>
          <a:p>
            <a:r>
              <a:rPr lang="en-GB" sz="2400" dirty="0" smtClean="0"/>
              <a:t>Degree-awarding bodies systematically </a:t>
            </a:r>
            <a:r>
              <a:rPr lang="en-GB" sz="2400" dirty="0" smtClean="0">
                <a:solidFill>
                  <a:srgbClr val="7030A0"/>
                </a:solidFill>
              </a:rPr>
              <a:t>evaluate and enhance </a:t>
            </a:r>
            <a:r>
              <a:rPr lang="en-GB" sz="2400" dirty="0" smtClean="0"/>
              <a:t>their assessment policies, regulations and processes. </a:t>
            </a:r>
            <a:endParaRPr lang="en-GB"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thoughts on assessment and feedback</a:t>
            </a:r>
            <a:endParaRPr lang="en-GB" dirty="0"/>
          </a:p>
        </p:txBody>
      </p:sp>
      <p:sp>
        <p:nvSpPr>
          <p:cNvPr id="3" name="Content Placeholder 2"/>
          <p:cNvSpPr>
            <a:spLocks noGrp="1"/>
          </p:cNvSpPr>
          <p:nvPr>
            <p:ph idx="1"/>
          </p:nvPr>
        </p:nvSpPr>
        <p:spPr/>
        <p:txBody>
          <a:bodyPr/>
          <a:lstStyle/>
          <a:p>
            <a:pPr eaLnBrk="1" fontAlgn="t" hangingPunct="1"/>
            <a:r>
              <a:rPr lang="en-US" dirty="0" smtClean="0"/>
              <a:t>Academic staff frequently use a fairly limited range of assessment and feedback methods for individuals and groups, but international pedagogic research suggests that diversity benefits students greatly. </a:t>
            </a:r>
            <a:endParaRPr lang="en-GB" dirty="0" smtClean="0"/>
          </a:p>
          <a:p>
            <a:pPr eaLnBrk="1" fontAlgn="auto" hangingPunct="1"/>
            <a:r>
              <a:rPr lang="en-US" dirty="0" smtClean="0"/>
              <a:t>To maximise the benefits of formative feedback, a range of streamlined approaches including statement banks and computer based assessments can supplement traditional forms.</a:t>
            </a:r>
          </a:p>
          <a:p>
            <a:pPr eaLnBrk="1" fontAlgn="auto" hangingPunct="1"/>
            <a:r>
              <a:rPr lang="en-US" dirty="0" smtClean="0"/>
              <a:t>Students do not always recognize or use feedback well, but assessment dialogues can enhance learning</a:t>
            </a:r>
            <a:r>
              <a:rPr lang="en-US" b="0" dirty="0" smtClean="0"/>
              <a:t>.</a:t>
            </a:r>
            <a:endParaRPr lang="en-GB" b="0" dirty="0" smtClean="0"/>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r>
              <a:rPr lang="en-GB" sz="3100" dirty="0" smtClean="0"/>
              <a:t>Good feedback practice</a:t>
            </a:r>
            <a:r>
              <a:rPr lang="en-GB" sz="3500" dirty="0" smtClean="0"/>
              <a:t>:</a:t>
            </a:r>
            <a:br>
              <a:rPr lang="en-GB" sz="3500" dirty="0" smtClean="0"/>
            </a:br>
            <a:endParaRPr lang="en-US" sz="3500" dirty="0" smtClean="0"/>
          </a:p>
        </p:txBody>
      </p:sp>
      <p:sp>
        <p:nvSpPr>
          <p:cNvPr id="16387" name="Rectangle 3"/>
          <p:cNvSpPr>
            <a:spLocks noGrp="1" noChangeArrowheads="1"/>
          </p:cNvSpPr>
          <p:nvPr>
            <p:ph type="body" idx="4294967295"/>
          </p:nvPr>
        </p:nvSpPr>
        <p:spPr>
          <a:xfrm>
            <a:off x="468313" y="1412875"/>
            <a:ext cx="8229600" cy="5111750"/>
          </a:xfrm>
        </p:spPr>
        <p:txBody>
          <a:bodyPr/>
          <a:lstStyle/>
          <a:p>
            <a:pPr marL="361950" indent="-361950">
              <a:lnSpc>
                <a:spcPct val="80000"/>
              </a:lnSpc>
              <a:buFont typeface="Wingdings" pitchFamily="2" charset="2"/>
              <a:buNone/>
            </a:pPr>
            <a:r>
              <a:rPr lang="en-US" sz="2400" dirty="0" smtClean="0"/>
              <a:t>1. Helps clarify what good performance is (goals, criteria, expected standards);</a:t>
            </a:r>
          </a:p>
          <a:p>
            <a:pPr marL="361950" indent="-361950">
              <a:spcBef>
                <a:spcPct val="0"/>
              </a:spcBef>
              <a:buFont typeface="Wingdings" pitchFamily="2" charset="2"/>
              <a:buNone/>
            </a:pPr>
            <a:r>
              <a:rPr lang="en-US" sz="2400" dirty="0" smtClean="0"/>
              <a:t>2. Facilitates the development of self-assessment (reflection) in learning;</a:t>
            </a:r>
          </a:p>
          <a:p>
            <a:pPr marL="361950" indent="-361950">
              <a:spcBef>
                <a:spcPct val="0"/>
              </a:spcBef>
              <a:buFont typeface="Wingdings" pitchFamily="2" charset="2"/>
              <a:buNone/>
            </a:pPr>
            <a:r>
              <a:rPr lang="en-US" sz="2400" dirty="0" smtClean="0"/>
              <a:t>3. Delivers high quality information to students about their learning;</a:t>
            </a:r>
          </a:p>
          <a:p>
            <a:pPr marL="361950" indent="-361950">
              <a:spcBef>
                <a:spcPct val="0"/>
              </a:spcBef>
              <a:buFont typeface="Wingdings" pitchFamily="2" charset="2"/>
              <a:buNone/>
            </a:pPr>
            <a:r>
              <a:rPr lang="en-US" sz="2400" dirty="0" smtClean="0"/>
              <a:t>4. Encourages teacher and peer dialogue around learning;</a:t>
            </a:r>
          </a:p>
          <a:p>
            <a:pPr marL="361950" indent="-361950">
              <a:spcBef>
                <a:spcPct val="0"/>
              </a:spcBef>
              <a:buFont typeface="Wingdings" pitchFamily="2" charset="2"/>
              <a:buNone/>
            </a:pPr>
            <a:r>
              <a:rPr lang="en-US" sz="2400" dirty="0" smtClean="0"/>
              <a:t>5. Encourages positive motivational beliefs and self-esteem;</a:t>
            </a:r>
          </a:p>
          <a:p>
            <a:pPr marL="361950" indent="-361950">
              <a:spcBef>
                <a:spcPct val="0"/>
              </a:spcBef>
              <a:buFont typeface="Wingdings" pitchFamily="2" charset="2"/>
              <a:buNone/>
            </a:pPr>
            <a:r>
              <a:rPr lang="en-US" sz="2400" dirty="0" smtClean="0"/>
              <a:t>6. Provides opportunities to close the gap between current and desired performance;</a:t>
            </a:r>
          </a:p>
          <a:p>
            <a:pPr marL="361950" indent="-361950">
              <a:spcBef>
                <a:spcPct val="0"/>
              </a:spcBef>
              <a:buFont typeface="Wingdings" pitchFamily="2" charset="2"/>
              <a:buNone/>
            </a:pPr>
            <a:r>
              <a:rPr lang="en-US" sz="2400" dirty="0" smtClean="0"/>
              <a:t>7. Provides information to teachers that can be used to help shape the teaching.</a:t>
            </a:r>
            <a:endParaRPr lang="en-GB" sz="2400" dirty="0" smtClean="0"/>
          </a:p>
          <a:p>
            <a:pPr marL="361950" indent="-361950">
              <a:lnSpc>
                <a:spcPct val="80000"/>
              </a:lnSpc>
            </a:pPr>
            <a:endParaRPr lang="en-US" sz="19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Transforming Assessment: a Marked Improvement</a:t>
            </a:r>
            <a:endParaRPr lang="en-GB" dirty="0"/>
          </a:p>
        </p:txBody>
      </p:sp>
      <p:sp>
        <p:nvSpPr>
          <p:cNvPr id="3" name="Content Placeholder 2"/>
          <p:cNvSpPr>
            <a:spLocks noGrp="1"/>
          </p:cNvSpPr>
          <p:nvPr>
            <p:ph idx="1"/>
          </p:nvPr>
        </p:nvSpPr>
        <p:spPr/>
        <p:txBody>
          <a:bodyPr/>
          <a:lstStyle/>
          <a:p>
            <a:r>
              <a:rPr lang="en-GB" dirty="0" smtClean="0"/>
              <a:t>Keele is one of eight universities within a national HEA-supported initiative working to transform assessment and feedback;</a:t>
            </a:r>
          </a:p>
          <a:p>
            <a:r>
              <a:rPr lang="en-GB" dirty="0" smtClean="0"/>
              <a:t>This event is designed both to showcase initiatives within Keele and to look to national imperatives on assessment, including the new B6 section of the QAA code of practice, JISC initiatives and other current developments;</a:t>
            </a:r>
          </a:p>
          <a:p>
            <a:r>
              <a:rPr lang="en-GB" dirty="0" smtClean="0"/>
              <a:t>Together we are seeking to make assessment contribute to student achievement, engagement and retention by being fit-for-purpose and fully integrated into the learning process </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8600" y="274638"/>
            <a:ext cx="8610600" cy="1143000"/>
          </a:xfrm>
        </p:spPr>
        <p:txBody>
          <a:bodyPr/>
          <a:lstStyle/>
          <a:p>
            <a:pPr eaLnBrk="1" hangingPunct="1"/>
            <a:r>
              <a:rPr lang="en-GB" dirty="0" smtClean="0"/>
              <a:t>Encouraging students to take assessment </a:t>
            </a:r>
            <a:br>
              <a:rPr lang="en-GB" dirty="0" smtClean="0"/>
            </a:br>
            <a:r>
              <a:rPr lang="en-GB" dirty="0" smtClean="0"/>
              <a:t>more seriously</a:t>
            </a:r>
          </a:p>
        </p:txBody>
      </p:sp>
      <p:sp>
        <p:nvSpPr>
          <p:cNvPr id="41987" name="Rectangle 3"/>
          <p:cNvSpPr>
            <a:spLocks noGrp="1" noChangeArrowheads="1"/>
          </p:cNvSpPr>
          <p:nvPr>
            <p:ph type="body" idx="1"/>
          </p:nvPr>
        </p:nvSpPr>
        <p:spPr/>
        <p:txBody>
          <a:bodyPr/>
          <a:lstStyle/>
          <a:p>
            <a:pPr eaLnBrk="1" hangingPunct="1"/>
            <a:r>
              <a:rPr lang="en-GB" dirty="0" smtClean="0"/>
              <a:t>All assessment needs to be seen to be fair, consistent, reliable, valid and manageable;</a:t>
            </a:r>
          </a:p>
          <a:p>
            <a:pPr eaLnBrk="1" hangingPunct="1"/>
            <a:r>
              <a:rPr lang="en-GB" dirty="0" smtClean="0"/>
              <a:t>Many assessment systems fail to clarify for students the purposes of different kinds of assessment activity;</a:t>
            </a:r>
          </a:p>
          <a:p>
            <a:pPr eaLnBrk="1" hangingPunct="1"/>
            <a:r>
              <a:rPr lang="en-GB" dirty="0" smtClean="0"/>
              <a:t>Low-stakes early formative assessment helps students, especially those from disadvantaged backgrounds, understand the rules of the game.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2800" dirty="0" smtClean="0">
                <a:solidFill>
                  <a:schemeClr val="tx1"/>
                </a:solidFill>
              </a:rPr>
              <a:t>Sadler, the most cited author on formative assessment argues:</a:t>
            </a:r>
            <a:endParaRPr lang="en-GB" sz="2800" dirty="0">
              <a:solidFill>
                <a:schemeClr val="tx1"/>
              </a:solidFill>
            </a:endParaRPr>
          </a:p>
        </p:txBody>
      </p:sp>
      <p:sp>
        <p:nvSpPr>
          <p:cNvPr id="3" name="Content Placeholder 2"/>
          <p:cNvSpPr>
            <a:spLocks noGrp="1"/>
          </p:cNvSpPr>
          <p:nvPr>
            <p:ph idx="1"/>
          </p:nvPr>
        </p:nvSpPr>
        <p:spPr/>
        <p:txBody>
          <a:bodyPr/>
          <a:lstStyle/>
          <a:p>
            <a:pPr marL="0">
              <a:lnSpc>
                <a:spcPct val="100000"/>
              </a:lnSpc>
              <a:spcBef>
                <a:spcPts val="0"/>
              </a:spcBef>
              <a:buNone/>
            </a:pPr>
            <a:r>
              <a:rPr lang="en-GB" sz="2200" dirty="0" smtClean="0"/>
              <a:t>“Students need to be exposed to, and gain experience in making judgements about, </a:t>
            </a:r>
            <a:r>
              <a:rPr lang="en-GB" sz="2200" dirty="0" smtClean="0">
                <a:solidFill>
                  <a:srgbClr val="7030A0"/>
                </a:solidFill>
              </a:rPr>
              <a:t>a variety of works of different quality</a:t>
            </a:r>
            <a:r>
              <a:rPr lang="en-GB" sz="2200" dirty="0" smtClean="0"/>
              <a:t>... They need planned rather than random exposure to exemplars, and experience in </a:t>
            </a:r>
            <a:r>
              <a:rPr lang="en-GB" sz="2200" dirty="0" smtClean="0">
                <a:solidFill>
                  <a:srgbClr val="7030A0"/>
                </a:solidFill>
              </a:rPr>
              <a:t>making judgements </a:t>
            </a:r>
            <a:r>
              <a:rPr lang="en-GB" sz="2200" dirty="0" smtClean="0"/>
              <a:t>about quality. They need to create </a:t>
            </a:r>
            <a:r>
              <a:rPr lang="en-GB" sz="2200" dirty="0" smtClean="0">
                <a:solidFill>
                  <a:srgbClr val="7030A0"/>
                </a:solidFill>
              </a:rPr>
              <a:t>verbalised</a:t>
            </a:r>
            <a:r>
              <a:rPr lang="en-GB" sz="2200" dirty="0" smtClean="0"/>
              <a:t> rationales and accounts of how various works could have been done better. Finally, they need to engage in evaluative </a:t>
            </a:r>
            <a:r>
              <a:rPr lang="en-GB" sz="2200" dirty="0" smtClean="0">
                <a:solidFill>
                  <a:srgbClr val="7030A0"/>
                </a:solidFill>
              </a:rPr>
              <a:t>conversations</a:t>
            </a:r>
            <a:r>
              <a:rPr lang="en-GB" sz="2200" dirty="0" smtClean="0"/>
              <a:t> with teachers and other students.” </a:t>
            </a:r>
          </a:p>
          <a:p>
            <a:pPr marL="0">
              <a:lnSpc>
                <a:spcPct val="100000"/>
              </a:lnSpc>
              <a:spcBef>
                <a:spcPts val="0"/>
              </a:spcBef>
              <a:buNone/>
            </a:pPr>
            <a:endParaRPr lang="en-GB" sz="2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Sadler continues…</a:t>
            </a:r>
            <a:endParaRPr lang="en-GB" dirty="0"/>
          </a:p>
        </p:txBody>
      </p:sp>
      <p:sp>
        <p:nvSpPr>
          <p:cNvPr id="3" name="Content Placeholder 2"/>
          <p:cNvSpPr>
            <a:spLocks noGrp="1"/>
          </p:cNvSpPr>
          <p:nvPr>
            <p:ph idx="1"/>
          </p:nvPr>
        </p:nvSpPr>
        <p:spPr/>
        <p:txBody>
          <a:bodyPr/>
          <a:lstStyle/>
          <a:p>
            <a:r>
              <a:rPr lang="en-GB" dirty="0" smtClean="0"/>
              <a:t>Together, these three provide the means by which students can develop a </a:t>
            </a:r>
            <a:r>
              <a:rPr lang="en-GB" dirty="0" smtClean="0">
                <a:solidFill>
                  <a:srgbClr val="7030A0"/>
                </a:solidFill>
              </a:rPr>
              <a:t>concept of quality </a:t>
            </a:r>
            <a:r>
              <a:rPr lang="en-GB" dirty="0" smtClean="0"/>
              <a:t>that is similar in essence to that which the teacher possesses, and in particular to understand what makes for high quality. Although providing these experiences for students may appear to add more layers to the task of teaching, it is possible to organise this approach to </a:t>
            </a:r>
            <a:r>
              <a:rPr lang="en-GB" dirty="0" smtClean="0">
                <a:solidFill>
                  <a:srgbClr val="7030A0"/>
                </a:solidFill>
              </a:rPr>
              <a:t>peer assessment </a:t>
            </a:r>
            <a:r>
              <a:rPr lang="en-GB" dirty="0" smtClean="0"/>
              <a:t>so that it becomes a powerful strategy for higher education teaching.</a:t>
            </a:r>
          </a:p>
          <a:p>
            <a:pPr>
              <a:buNone/>
            </a:pPr>
            <a:r>
              <a:rPr lang="en-GB" sz="1800" dirty="0" smtClean="0"/>
              <a:t>Sadler, D. Royce (2010)</a:t>
            </a:r>
            <a:endParaRPr lang="en-GB" sz="1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22239"/>
            <a:ext cx="7543800" cy="858490"/>
          </a:xfrm>
        </p:spPr>
        <p:txBody>
          <a:bodyPr/>
          <a:lstStyle/>
          <a:p>
            <a:r>
              <a:rPr lang="en-GB" dirty="0" smtClean="0"/>
              <a:t>Why does assessment matter so much?</a:t>
            </a:r>
          </a:p>
        </p:txBody>
      </p:sp>
      <p:sp>
        <p:nvSpPr>
          <p:cNvPr id="13315" name="Rectangle 3"/>
          <p:cNvSpPr>
            <a:spLocks noGrp="1" noChangeArrowheads="1"/>
          </p:cNvSpPr>
          <p:nvPr>
            <p:ph type="body" idx="1"/>
          </p:nvPr>
        </p:nvSpPr>
        <p:spPr/>
        <p:txBody>
          <a:bodyPr/>
          <a:lstStyle/>
          <a:p>
            <a:pPr>
              <a:buFont typeface="Wingdings" pitchFamily="2" charset="2"/>
              <a:buNone/>
            </a:pPr>
            <a:r>
              <a:rPr lang="en-US" dirty="0" smtClean="0"/>
              <a:t>“Assessment methods and requirements probably have a greater influence on how and what students learn than any other single factor. This influence may well be of greater importance than the impact of teaching materials” (Boud 1988)</a:t>
            </a:r>
            <a:endParaRPr lang="en-GB"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sz="2400" dirty="0" smtClean="0"/>
              <a:t>Ensuring assessment promotes engagement means including reference to assessment</a:t>
            </a:r>
            <a:endParaRPr lang="en-GB" sz="2400" dirty="0"/>
          </a:p>
        </p:txBody>
      </p:sp>
      <p:sp>
        <p:nvSpPr>
          <p:cNvPr id="4" name="Content Placeholder 3"/>
          <p:cNvSpPr>
            <a:spLocks noGrp="1"/>
          </p:cNvSpPr>
          <p:nvPr>
            <p:ph idx="1"/>
          </p:nvPr>
        </p:nvSpPr>
        <p:spPr/>
        <p:txBody>
          <a:bodyPr/>
          <a:lstStyle/>
          <a:p>
            <a:pPr lvl="0"/>
            <a:r>
              <a:rPr lang="en-US" sz="1800" dirty="0" smtClean="0"/>
              <a:t>methodologies: which methods and approaches are most appropriate and efficient for the arts and design context?</a:t>
            </a:r>
            <a:endParaRPr lang="en-GB" sz="1800" dirty="0" smtClean="0"/>
          </a:p>
          <a:p>
            <a:pPr lvl="0"/>
            <a:r>
              <a:rPr lang="en-US" sz="1800" dirty="0" smtClean="0"/>
              <a:t>agency: who should be undertaking assessment? Tutors, peers, students themselves, employers and clients can all participate in student assessment to good effect, but which is right for particular assessment activities?</a:t>
            </a:r>
            <a:endParaRPr lang="en-GB" sz="1800" dirty="0" smtClean="0"/>
          </a:p>
          <a:p>
            <a:pPr lvl="0"/>
            <a:r>
              <a:rPr lang="en-US" sz="1800" dirty="0" smtClean="0"/>
              <a:t>timing: end point and continuous assessment can both be valuable, when should we assess students to maximise impact on student learning? </a:t>
            </a:r>
            <a:endParaRPr lang="en-GB" sz="1800" dirty="0" smtClean="0"/>
          </a:p>
          <a:p>
            <a:pPr lvl="0"/>
            <a:r>
              <a:rPr lang="en-US" sz="1800" dirty="0" smtClean="0"/>
              <a:t>orientation: to what extent in each task would we wish to focus particularly on process or outcomes, or both?</a:t>
            </a:r>
            <a:endParaRPr lang="en-GB" sz="1800" dirty="0" smtClean="0"/>
          </a:p>
          <a:p>
            <a:pPr lvl="0"/>
            <a:r>
              <a:rPr lang="en-US" sz="1800" dirty="0" smtClean="0"/>
              <a:t>inclusivity: how can we enable all students to achieve their highest personal potential?</a:t>
            </a:r>
            <a:endParaRPr lang="en-GB" sz="1800" dirty="0" smtClean="0"/>
          </a:p>
          <a:p>
            <a:r>
              <a:rPr lang="en-US" sz="1800" dirty="0" smtClean="0"/>
              <a:t>efficiency: what can we do to make assessment fully embedded in learning for students?</a:t>
            </a:r>
            <a:endParaRPr lang="en-GB" sz="1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dirty="0" smtClean="0"/>
              <a:t>To improve assessment we should realign it by:</a:t>
            </a:r>
          </a:p>
        </p:txBody>
      </p:sp>
      <p:sp>
        <p:nvSpPr>
          <p:cNvPr id="14339" name="Rectangle 3"/>
          <p:cNvSpPr>
            <a:spLocks noGrp="1" noChangeArrowheads="1"/>
          </p:cNvSpPr>
          <p:nvPr>
            <p:ph type="body" idx="1"/>
          </p:nvPr>
        </p:nvSpPr>
        <p:spPr/>
        <p:txBody>
          <a:bodyPr/>
          <a:lstStyle/>
          <a:p>
            <a:r>
              <a:rPr lang="en-GB" dirty="0" smtClean="0"/>
              <a:t>Exploring ways in which assessment can engage students and be integral to learning;</a:t>
            </a:r>
          </a:p>
          <a:p>
            <a:r>
              <a:rPr lang="en-GB" dirty="0" smtClean="0"/>
              <a:t>Constructively aligning (Biggs 2003) assignments with planned learning outcomes and the curriculum taught;</a:t>
            </a:r>
          </a:p>
          <a:p>
            <a:r>
              <a:rPr lang="en-GB" dirty="0" smtClean="0"/>
              <a:t>Providing realistic tasks: students are likely to put more energy into assignments they see as authentic and worth bothering with;</a:t>
            </a:r>
          </a:p>
          <a:p>
            <a:r>
              <a:rPr lang="en-GB" dirty="0" smtClean="0"/>
              <a:t>Maximise the dialogic opportunities of student feedback.</a:t>
            </a:r>
          </a:p>
          <a:p>
            <a:endParaRPr lang="en-GB"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Leading assessment for learning in universities</a:t>
            </a:r>
            <a:endParaRPr lang="en-GB" sz="3200" dirty="0"/>
          </a:p>
        </p:txBody>
      </p:sp>
      <p:sp>
        <p:nvSpPr>
          <p:cNvPr id="3" name="Content Placeholder 2"/>
          <p:cNvSpPr>
            <a:spLocks noGrp="1"/>
          </p:cNvSpPr>
          <p:nvPr>
            <p:ph idx="1"/>
          </p:nvPr>
        </p:nvSpPr>
        <p:spPr/>
        <p:txBody>
          <a:bodyPr>
            <a:normAutofit/>
          </a:bodyPr>
          <a:lstStyle/>
          <a:p>
            <a:pPr>
              <a:buNone/>
            </a:pPr>
            <a:r>
              <a:rPr lang="en-GB" dirty="0" smtClean="0"/>
              <a:t>Leaders can impact on the assessment context by</a:t>
            </a:r>
          </a:p>
          <a:p>
            <a:r>
              <a:rPr lang="en-GB" dirty="0" smtClean="0"/>
              <a:t>Reviewing student experiences of assessment and feedback, seeking opportunities for enhancement;</a:t>
            </a:r>
          </a:p>
          <a:p>
            <a:r>
              <a:rPr lang="en-GB" dirty="0" smtClean="0"/>
              <a:t>Establishing some clear and consistent ground rules (for example, that assessed work must be returned within 3 weeks working for continuing students);</a:t>
            </a:r>
          </a:p>
          <a:p>
            <a:r>
              <a:rPr lang="en-GB" dirty="0" smtClean="0"/>
              <a:t>Monitoring compliance with ground rules and following up when good practice is not being achieved;</a:t>
            </a:r>
          </a:p>
          <a:p>
            <a:r>
              <a:rPr lang="en-GB" dirty="0" smtClean="0"/>
              <a:t>Providing opportunities for colleagues to share their own good practice together with staff development on innovations. </a:t>
            </a:r>
            <a:endParaRPr lang="en-GB" dirty="0">
              <a:solidFill>
                <a:srgbClr val="FF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574675" y="188913"/>
            <a:ext cx="8569325" cy="6107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0">
                <a:solidFill>
                  <a:srgbClr val="000000"/>
                </a:solidFill>
                <a:miter lim="800000"/>
                <a:headEnd/>
                <a:tailEnd/>
              </a14:hiddenLine>
            </a:ext>
          </a:extLst>
        </p:spPr>
        <p:txBody>
          <a:bodyPr/>
          <a:lstStyle/>
          <a:p>
            <a:endParaRPr lang="en-GB" dirty="0"/>
          </a:p>
        </p:txBody>
      </p:sp>
      <p:grpSp>
        <p:nvGrpSpPr>
          <p:cNvPr id="2" name="Group 3"/>
          <p:cNvGrpSpPr>
            <a:grpSpLocks/>
          </p:cNvGrpSpPr>
          <p:nvPr/>
        </p:nvGrpSpPr>
        <p:grpSpPr bwMode="auto">
          <a:xfrm>
            <a:off x="4633913" y="549275"/>
            <a:ext cx="2654300" cy="2725738"/>
            <a:chOff x="2937" y="346"/>
            <a:chExt cx="1672" cy="1717"/>
          </a:xfrm>
          <a:solidFill>
            <a:srgbClr val="00B050"/>
          </a:solidFill>
        </p:grpSpPr>
        <p:sp>
          <p:nvSpPr>
            <p:cNvPr id="48132" name="Freeform 4"/>
            <p:cNvSpPr>
              <a:spLocks/>
            </p:cNvSpPr>
            <p:nvPr/>
          </p:nvSpPr>
          <p:spPr bwMode="auto">
            <a:xfrm>
              <a:off x="2937" y="346"/>
              <a:ext cx="1672" cy="1717"/>
            </a:xfrm>
            <a:custGeom>
              <a:avLst/>
              <a:gdLst>
                <a:gd name="T0" fmla="*/ 75 w 75"/>
                <a:gd name="T1" fmla="*/ 42 h 87"/>
                <a:gd name="T2" fmla="*/ 0 w 75"/>
                <a:gd name="T3" fmla="*/ 0 h 87"/>
                <a:gd name="T4" fmla="*/ 0 w 75"/>
                <a:gd name="T5" fmla="*/ 87 h 87"/>
                <a:gd name="T6" fmla="*/ 75 w 75"/>
                <a:gd name="T7" fmla="*/ 42 h 87"/>
              </a:gdLst>
              <a:ahLst/>
              <a:cxnLst>
                <a:cxn ang="0">
                  <a:pos x="T0" y="T1"/>
                </a:cxn>
                <a:cxn ang="0">
                  <a:pos x="T2" y="T3"/>
                </a:cxn>
                <a:cxn ang="0">
                  <a:pos x="T4" y="T5"/>
                </a:cxn>
                <a:cxn ang="0">
                  <a:pos x="T6" y="T7"/>
                </a:cxn>
              </a:cxnLst>
              <a:rect l="0" t="0" r="r" b="b"/>
              <a:pathLst>
                <a:path w="75" h="87">
                  <a:moveTo>
                    <a:pt x="75" y="42"/>
                  </a:moveTo>
                  <a:cubicBezTo>
                    <a:pt x="59" y="16"/>
                    <a:pt x="30" y="0"/>
                    <a:pt x="0" y="0"/>
                  </a:cubicBezTo>
                  <a:lnTo>
                    <a:pt x="0" y="87"/>
                  </a:lnTo>
                  <a:lnTo>
                    <a:pt x="75" y="42"/>
                  </a:lnTo>
                  <a:close/>
                </a:path>
              </a:pathLst>
            </a:custGeom>
            <a:grpFill/>
            <a:ln w="25400">
              <a:solidFill>
                <a:srgbClr val="000000"/>
              </a:solidFill>
              <a:prstDash val="solid"/>
              <a:round/>
              <a:headEnd/>
              <a:tailEnd/>
            </a:ln>
          </p:spPr>
          <p:txBody>
            <a:bodyPr/>
            <a:lstStyle/>
            <a:p>
              <a:endParaRPr lang="en-GB" dirty="0"/>
            </a:p>
          </p:txBody>
        </p:sp>
        <p:sp>
          <p:nvSpPr>
            <p:cNvPr id="48133" name="Text Box 5"/>
            <p:cNvSpPr txBox="1">
              <a:spLocks noChangeArrowheads="1"/>
            </p:cNvSpPr>
            <p:nvPr/>
          </p:nvSpPr>
          <p:spPr bwMode="auto">
            <a:xfrm>
              <a:off x="3152" y="618"/>
              <a:ext cx="771" cy="633"/>
            </a:xfrm>
            <a:prstGeom prst="rect">
              <a:avLst/>
            </a:prstGeom>
            <a:grp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GB" sz="1200" b="1" dirty="0">
                  <a:latin typeface="Comic Sans MS" pitchFamily="66" charset="0"/>
                </a:rPr>
                <a:t>Emphasises authentic &amp; complex assessment tasks</a:t>
              </a:r>
              <a:endParaRPr lang="en-US" sz="1200" b="1" dirty="0">
                <a:latin typeface="Comic Sans MS" pitchFamily="66" charset="0"/>
              </a:endParaRPr>
            </a:p>
          </p:txBody>
        </p:sp>
      </p:grpSp>
      <p:grpSp>
        <p:nvGrpSpPr>
          <p:cNvPr id="3" name="Group 6"/>
          <p:cNvGrpSpPr>
            <a:grpSpLocks/>
          </p:cNvGrpSpPr>
          <p:nvPr/>
        </p:nvGrpSpPr>
        <p:grpSpPr bwMode="auto">
          <a:xfrm>
            <a:off x="1962150" y="547688"/>
            <a:ext cx="2687638" cy="2693987"/>
            <a:chOff x="1244" y="346"/>
            <a:chExt cx="1693" cy="1697"/>
          </a:xfrm>
        </p:grpSpPr>
        <p:sp>
          <p:nvSpPr>
            <p:cNvPr id="48135" name="Freeform 7"/>
            <p:cNvSpPr>
              <a:spLocks/>
            </p:cNvSpPr>
            <p:nvPr/>
          </p:nvSpPr>
          <p:spPr bwMode="auto">
            <a:xfrm>
              <a:off x="1244" y="346"/>
              <a:ext cx="1693" cy="1697"/>
            </a:xfrm>
            <a:custGeom>
              <a:avLst/>
              <a:gdLst>
                <a:gd name="T0" fmla="*/ 75 w 76"/>
                <a:gd name="T1" fmla="*/ 0 h 87"/>
                <a:gd name="T2" fmla="*/ 0 w 76"/>
                <a:gd name="T3" fmla="*/ 42 h 87"/>
                <a:gd name="T4" fmla="*/ 76 w 76"/>
                <a:gd name="T5" fmla="*/ 87 h 87"/>
                <a:gd name="T6" fmla="*/ 75 w 76"/>
                <a:gd name="T7" fmla="*/ 0 h 87"/>
              </a:gdLst>
              <a:ahLst/>
              <a:cxnLst>
                <a:cxn ang="0">
                  <a:pos x="T0" y="T1"/>
                </a:cxn>
                <a:cxn ang="0">
                  <a:pos x="T2" y="T3"/>
                </a:cxn>
                <a:cxn ang="0">
                  <a:pos x="T4" y="T5"/>
                </a:cxn>
                <a:cxn ang="0">
                  <a:pos x="T6" y="T7"/>
                </a:cxn>
              </a:cxnLst>
              <a:rect l="0" t="0" r="r" b="b"/>
              <a:pathLst>
                <a:path w="76" h="87">
                  <a:moveTo>
                    <a:pt x="75" y="0"/>
                  </a:moveTo>
                  <a:cubicBezTo>
                    <a:pt x="45" y="0"/>
                    <a:pt x="16" y="16"/>
                    <a:pt x="0" y="42"/>
                  </a:cubicBezTo>
                  <a:lnTo>
                    <a:pt x="76" y="87"/>
                  </a:lnTo>
                  <a:lnTo>
                    <a:pt x="75" y="0"/>
                  </a:lnTo>
                  <a:close/>
                </a:path>
              </a:pathLst>
            </a:custGeom>
            <a:solidFill>
              <a:srgbClr val="6699FF"/>
            </a:solidFill>
            <a:ln w="25400">
              <a:solidFill>
                <a:srgbClr val="000000"/>
              </a:solidFill>
              <a:prstDash val="solid"/>
              <a:round/>
              <a:headEnd/>
              <a:tailEnd/>
            </a:ln>
          </p:spPr>
          <p:txBody>
            <a:bodyPr/>
            <a:lstStyle/>
            <a:p>
              <a:endParaRPr lang="en-GB" dirty="0"/>
            </a:p>
          </p:txBody>
        </p:sp>
        <p:sp>
          <p:nvSpPr>
            <p:cNvPr id="48136" name="Text Box 8"/>
            <p:cNvSpPr txBox="1">
              <a:spLocks noChangeArrowheads="1"/>
            </p:cNvSpPr>
            <p:nvPr/>
          </p:nvSpPr>
          <p:spPr bwMode="auto">
            <a:xfrm>
              <a:off x="1791" y="733"/>
              <a:ext cx="1021" cy="6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Develops students’ abilities to evaluate own progress, direct own learning</a:t>
              </a:r>
              <a:endParaRPr lang="en-US" sz="1200" b="1" dirty="0">
                <a:latin typeface="Comic Sans MS" pitchFamily="66" charset="0"/>
              </a:endParaRPr>
            </a:p>
          </p:txBody>
        </p:sp>
      </p:grpSp>
      <p:grpSp>
        <p:nvGrpSpPr>
          <p:cNvPr id="4" name="Group 9"/>
          <p:cNvGrpSpPr>
            <a:grpSpLocks/>
          </p:cNvGrpSpPr>
          <p:nvPr/>
        </p:nvGrpSpPr>
        <p:grpSpPr bwMode="auto">
          <a:xfrm>
            <a:off x="1531938" y="1839913"/>
            <a:ext cx="3114675" cy="2755900"/>
            <a:chOff x="975" y="1175"/>
            <a:chExt cx="1962" cy="1736"/>
          </a:xfrm>
          <a:solidFill>
            <a:schemeClr val="accent6">
              <a:lumMod val="40000"/>
              <a:lumOff val="60000"/>
            </a:schemeClr>
          </a:solidFill>
        </p:grpSpPr>
        <p:sp>
          <p:nvSpPr>
            <p:cNvPr id="48138" name="Freeform 10"/>
            <p:cNvSpPr>
              <a:spLocks/>
            </p:cNvSpPr>
            <p:nvPr/>
          </p:nvSpPr>
          <p:spPr bwMode="auto">
            <a:xfrm>
              <a:off x="975" y="1175"/>
              <a:ext cx="1962" cy="1736"/>
            </a:xfrm>
            <a:custGeom>
              <a:avLst/>
              <a:gdLst>
                <a:gd name="T0" fmla="*/ 12 w 88"/>
                <a:gd name="T1" fmla="*/ 0 h 89"/>
                <a:gd name="T2" fmla="*/ 1 w 88"/>
                <a:gd name="T3" fmla="*/ 44 h 89"/>
                <a:gd name="T4" fmla="*/ 12 w 88"/>
                <a:gd name="T5" fmla="*/ 89 h 89"/>
                <a:gd name="T6" fmla="*/ 88 w 88"/>
                <a:gd name="T7" fmla="*/ 45 h 89"/>
                <a:gd name="T8" fmla="*/ 12 w 88"/>
                <a:gd name="T9" fmla="*/ 0 h 89"/>
              </a:gdLst>
              <a:ahLst/>
              <a:cxnLst>
                <a:cxn ang="0">
                  <a:pos x="T0" y="T1"/>
                </a:cxn>
                <a:cxn ang="0">
                  <a:pos x="T2" y="T3"/>
                </a:cxn>
                <a:cxn ang="0">
                  <a:pos x="T4" y="T5"/>
                </a:cxn>
                <a:cxn ang="0">
                  <a:pos x="T6" y="T7"/>
                </a:cxn>
                <a:cxn ang="0">
                  <a:pos x="T8" y="T9"/>
                </a:cxn>
              </a:cxnLst>
              <a:rect l="0" t="0" r="r" b="b"/>
              <a:pathLst>
                <a:path w="88" h="89">
                  <a:moveTo>
                    <a:pt x="12" y="0"/>
                  </a:moveTo>
                  <a:cubicBezTo>
                    <a:pt x="5" y="14"/>
                    <a:pt x="1" y="29"/>
                    <a:pt x="1" y="44"/>
                  </a:cubicBezTo>
                  <a:cubicBezTo>
                    <a:pt x="0" y="60"/>
                    <a:pt x="5" y="75"/>
                    <a:pt x="12" y="89"/>
                  </a:cubicBezTo>
                  <a:lnTo>
                    <a:pt x="88" y="45"/>
                  </a:lnTo>
                  <a:lnTo>
                    <a:pt x="12" y="0"/>
                  </a:lnTo>
                  <a:close/>
                </a:path>
              </a:pathLst>
            </a:custGeom>
            <a:grpFill/>
            <a:ln w="25400">
              <a:solidFill>
                <a:srgbClr val="000000"/>
              </a:solidFill>
              <a:prstDash val="solid"/>
              <a:round/>
              <a:headEnd/>
              <a:tailEnd/>
            </a:ln>
          </p:spPr>
          <p:txBody>
            <a:bodyPr/>
            <a:lstStyle/>
            <a:p>
              <a:endParaRPr lang="en-GB" dirty="0"/>
            </a:p>
          </p:txBody>
        </p:sp>
        <p:sp>
          <p:nvSpPr>
            <p:cNvPr id="48139" name="Text Box 11"/>
            <p:cNvSpPr txBox="1">
              <a:spLocks noChangeArrowheads="1"/>
            </p:cNvSpPr>
            <p:nvPr/>
          </p:nvSpPr>
          <p:spPr bwMode="auto">
            <a:xfrm>
              <a:off x="1186" y="1774"/>
              <a:ext cx="1082" cy="748"/>
            </a:xfrm>
            <a:prstGeom prst="rect">
              <a:avLst/>
            </a:prstGeom>
            <a:grp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informal feedback (e.g. peer review of draft writing, collaborative project work)</a:t>
              </a:r>
              <a:endParaRPr lang="en-US" sz="1200" b="1" dirty="0">
                <a:latin typeface="Comic Sans MS" pitchFamily="66" charset="0"/>
              </a:endParaRPr>
            </a:p>
          </p:txBody>
        </p:sp>
      </p:grpSp>
      <p:grpSp>
        <p:nvGrpSpPr>
          <p:cNvPr id="5" name="Group 12"/>
          <p:cNvGrpSpPr>
            <a:grpSpLocks/>
          </p:cNvGrpSpPr>
          <p:nvPr/>
        </p:nvGrpSpPr>
        <p:grpSpPr bwMode="auto">
          <a:xfrm>
            <a:off x="1960563" y="3235325"/>
            <a:ext cx="2687637" cy="2659063"/>
            <a:chOff x="1244" y="2073"/>
            <a:chExt cx="1693" cy="1675"/>
          </a:xfrm>
        </p:grpSpPr>
        <p:sp>
          <p:nvSpPr>
            <p:cNvPr id="48141" name="Freeform 13"/>
            <p:cNvSpPr>
              <a:spLocks/>
            </p:cNvSpPr>
            <p:nvPr/>
          </p:nvSpPr>
          <p:spPr bwMode="auto">
            <a:xfrm>
              <a:off x="1244" y="2073"/>
              <a:ext cx="1693" cy="1675"/>
            </a:xfrm>
            <a:custGeom>
              <a:avLst/>
              <a:gdLst>
                <a:gd name="T0" fmla="*/ 0 w 76"/>
                <a:gd name="T1" fmla="*/ 44 h 86"/>
                <a:gd name="T2" fmla="*/ 76 w 76"/>
                <a:gd name="T3" fmla="*/ 86 h 86"/>
                <a:gd name="T4" fmla="*/ 76 w 76"/>
                <a:gd name="T5" fmla="*/ 0 h 86"/>
                <a:gd name="T6" fmla="*/ 0 w 76"/>
                <a:gd name="T7" fmla="*/ 44 h 86"/>
              </a:gdLst>
              <a:ahLst/>
              <a:cxnLst>
                <a:cxn ang="0">
                  <a:pos x="T0" y="T1"/>
                </a:cxn>
                <a:cxn ang="0">
                  <a:pos x="T2" y="T3"/>
                </a:cxn>
                <a:cxn ang="0">
                  <a:pos x="T4" y="T5"/>
                </a:cxn>
                <a:cxn ang="0">
                  <a:pos x="T6" y="T7"/>
                </a:cxn>
              </a:cxnLst>
              <a:rect l="0" t="0" r="r" b="b"/>
              <a:pathLst>
                <a:path w="76" h="86">
                  <a:moveTo>
                    <a:pt x="0" y="44"/>
                  </a:moveTo>
                  <a:cubicBezTo>
                    <a:pt x="16" y="70"/>
                    <a:pt x="45" y="86"/>
                    <a:pt x="76" y="86"/>
                  </a:cubicBezTo>
                  <a:lnTo>
                    <a:pt x="76" y="0"/>
                  </a:lnTo>
                  <a:lnTo>
                    <a:pt x="0" y="44"/>
                  </a:lnTo>
                  <a:close/>
                </a:path>
              </a:pathLst>
            </a:custGeom>
            <a:solidFill>
              <a:srgbClr val="FF0000"/>
            </a:solidFill>
            <a:ln w="25400">
              <a:solidFill>
                <a:srgbClr val="000000"/>
              </a:solidFill>
              <a:prstDash val="solid"/>
              <a:round/>
              <a:headEnd/>
              <a:tailEnd/>
            </a:ln>
          </p:spPr>
          <p:txBody>
            <a:bodyPr/>
            <a:lstStyle/>
            <a:p>
              <a:endParaRPr lang="en-GB" dirty="0"/>
            </a:p>
          </p:txBody>
        </p:sp>
        <p:sp>
          <p:nvSpPr>
            <p:cNvPr id="48142" name="Text Box 14"/>
            <p:cNvSpPr txBox="1">
              <a:spLocks noChangeArrowheads="1"/>
            </p:cNvSpPr>
            <p:nvPr/>
          </p:nvSpPr>
          <p:spPr bwMode="auto">
            <a:xfrm>
              <a:off x="1620" y="2742"/>
              <a:ext cx="1192" cy="5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formal feedback (e.g. tutor comment, self-review logs)</a:t>
              </a:r>
              <a:endParaRPr lang="en-US" sz="1200" b="1" dirty="0">
                <a:latin typeface="Comic Sans MS" pitchFamily="66" charset="0"/>
              </a:endParaRPr>
            </a:p>
          </p:txBody>
        </p:sp>
      </p:grpSp>
      <p:grpSp>
        <p:nvGrpSpPr>
          <p:cNvPr id="6" name="Group 15"/>
          <p:cNvGrpSpPr>
            <a:grpSpLocks/>
          </p:cNvGrpSpPr>
          <p:nvPr/>
        </p:nvGrpSpPr>
        <p:grpSpPr bwMode="auto">
          <a:xfrm>
            <a:off x="4646613" y="3235325"/>
            <a:ext cx="2625725" cy="2659063"/>
            <a:chOff x="2920" y="2056"/>
            <a:chExt cx="1672" cy="1675"/>
          </a:xfrm>
        </p:grpSpPr>
        <p:sp>
          <p:nvSpPr>
            <p:cNvPr id="48144" name="Freeform 16"/>
            <p:cNvSpPr>
              <a:spLocks/>
            </p:cNvSpPr>
            <p:nvPr/>
          </p:nvSpPr>
          <p:spPr bwMode="auto">
            <a:xfrm>
              <a:off x="2920" y="2056"/>
              <a:ext cx="1672" cy="1675"/>
            </a:xfrm>
            <a:custGeom>
              <a:avLst/>
              <a:gdLst>
                <a:gd name="T0" fmla="*/ 0 w 75"/>
                <a:gd name="T1" fmla="*/ 86 h 86"/>
                <a:gd name="T2" fmla="*/ 75 w 75"/>
                <a:gd name="T3" fmla="*/ 44 h 86"/>
                <a:gd name="T4" fmla="*/ 0 w 75"/>
                <a:gd name="T5" fmla="*/ 0 h 86"/>
                <a:gd name="T6" fmla="*/ 0 w 75"/>
                <a:gd name="T7" fmla="*/ 86 h 86"/>
              </a:gdLst>
              <a:ahLst/>
              <a:cxnLst>
                <a:cxn ang="0">
                  <a:pos x="T0" y="T1"/>
                </a:cxn>
                <a:cxn ang="0">
                  <a:pos x="T2" y="T3"/>
                </a:cxn>
                <a:cxn ang="0">
                  <a:pos x="T4" y="T5"/>
                </a:cxn>
                <a:cxn ang="0">
                  <a:pos x="T6" y="T7"/>
                </a:cxn>
              </a:cxnLst>
              <a:rect l="0" t="0" r="r" b="b"/>
              <a:pathLst>
                <a:path w="75" h="86">
                  <a:moveTo>
                    <a:pt x="0" y="86"/>
                  </a:moveTo>
                  <a:cubicBezTo>
                    <a:pt x="30" y="86"/>
                    <a:pt x="59" y="70"/>
                    <a:pt x="75" y="44"/>
                  </a:cubicBezTo>
                  <a:lnTo>
                    <a:pt x="0" y="0"/>
                  </a:lnTo>
                  <a:lnTo>
                    <a:pt x="0" y="86"/>
                  </a:lnTo>
                  <a:close/>
                </a:path>
              </a:pathLst>
            </a:custGeom>
            <a:solidFill>
              <a:srgbClr val="AA9330"/>
            </a:solidFill>
            <a:ln w="25400">
              <a:solidFill>
                <a:srgbClr val="000000"/>
              </a:solidFill>
              <a:prstDash val="solid"/>
              <a:round/>
              <a:headEnd/>
              <a:tailEnd/>
            </a:ln>
          </p:spPr>
          <p:txBody>
            <a:bodyPr/>
            <a:lstStyle/>
            <a:p>
              <a:endParaRPr lang="en-GB" dirty="0"/>
            </a:p>
          </p:txBody>
        </p:sp>
        <p:sp>
          <p:nvSpPr>
            <p:cNvPr id="48145" name="Text Box 17"/>
            <p:cNvSpPr txBox="1">
              <a:spLocks noChangeArrowheads="1"/>
            </p:cNvSpPr>
            <p:nvPr/>
          </p:nvSpPr>
          <p:spPr bwMode="auto">
            <a:xfrm>
              <a:off x="2984" y="2573"/>
              <a:ext cx="1056" cy="6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Offers extensive ‘low stakes’ confidence building opportunities and practice</a:t>
              </a:r>
              <a:endParaRPr lang="en-US" sz="1200" b="1" dirty="0">
                <a:latin typeface="Comic Sans MS" pitchFamily="66" charset="0"/>
              </a:endParaRPr>
            </a:p>
          </p:txBody>
        </p:sp>
      </p:grpSp>
      <p:grpSp>
        <p:nvGrpSpPr>
          <p:cNvPr id="7" name="Group 18"/>
          <p:cNvGrpSpPr>
            <a:grpSpLocks/>
          </p:cNvGrpSpPr>
          <p:nvPr/>
        </p:nvGrpSpPr>
        <p:grpSpPr bwMode="auto">
          <a:xfrm>
            <a:off x="4633913" y="1852613"/>
            <a:ext cx="3078162" cy="2755900"/>
            <a:chOff x="2937" y="1175"/>
            <a:chExt cx="1939" cy="1736"/>
          </a:xfrm>
        </p:grpSpPr>
        <p:sp>
          <p:nvSpPr>
            <p:cNvPr id="48147" name="Freeform 19"/>
            <p:cNvSpPr>
              <a:spLocks/>
            </p:cNvSpPr>
            <p:nvPr/>
          </p:nvSpPr>
          <p:spPr bwMode="auto">
            <a:xfrm>
              <a:off x="2937" y="1175"/>
              <a:ext cx="1939" cy="1736"/>
            </a:xfrm>
            <a:custGeom>
              <a:avLst/>
              <a:gdLst>
                <a:gd name="T0" fmla="*/ 75 w 87"/>
                <a:gd name="T1" fmla="*/ 89 h 89"/>
                <a:gd name="T2" fmla="*/ 87 w 87"/>
                <a:gd name="T3" fmla="*/ 45 h 89"/>
                <a:gd name="T4" fmla="*/ 75 w 87"/>
                <a:gd name="T5" fmla="*/ 0 h 89"/>
                <a:gd name="T6" fmla="*/ 0 w 87"/>
                <a:gd name="T7" fmla="*/ 45 h 89"/>
                <a:gd name="T8" fmla="*/ 75 w 87"/>
                <a:gd name="T9" fmla="*/ 89 h 89"/>
              </a:gdLst>
              <a:ahLst/>
              <a:cxnLst>
                <a:cxn ang="0">
                  <a:pos x="T0" y="T1"/>
                </a:cxn>
                <a:cxn ang="0">
                  <a:pos x="T2" y="T3"/>
                </a:cxn>
                <a:cxn ang="0">
                  <a:pos x="T4" y="T5"/>
                </a:cxn>
                <a:cxn ang="0">
                  <a:pos x="T6" y="T7"/>
                </a:cxn>
                <a:cxn ang="0">
                  <a:pos x="T8" y="T9"/>
                </a:cxn>
              </a:cxnLst>
              <a:rect l="0" t="0" r="r" b="b"/>
              <a:pathLst>
                <a:path w="87" h="89">
                  <a:moveTo>
                    <a:pt x="75" y="89"/>
                  </a:moveTo>
                  <a:cubicBezTo>
                    <a:pt x="82" y="75"/>
                    <a:pt x="87" y="60"/>
                    <a:pt x="87" y="45"/>
                  </a:cubicBezTo>
                  <a:cubicBezTo>
                    <a:pt x="87" y="29"/>
                    <a:pt x="82" y="14"/>
                    <a:pt x="75" y="0"/>
                  </a:cubicBezTo>
                  <a:lnTo>
                    <a:pt x="0" y="45"/>
                  </a:lnTo>
                  <a:lnTo>
                    <a:pt x="75" y="89"/>
                  </a:lnTo>
                  <a:close/>
                </a:path>
              </a:pathLst>
            </a:custGeom>
            <a:solidFill>
              <a:schemeClr val="bg1">
                <a:lumMod val="85000"/>
              </a:schemeClr>
            </a:solidFill>
            <a:ln w="25400">
              <a:solidFill>
                <a:srgbClr val="000000"/>
              </a:solidFill>
              <a:prstDash val="solid"/>
              <a:round/>
              <a:headEnd/>
              <a:tailEnd/>
            </a:ln>
          </p:spPr>
          <p:txBody>
            <a:bodyPr/>
            <a:lstStyle/>
            <a:p>
              <a:endParaRPr lang="en-GB" dirty="0"/>
            </a:p>
          </p:txBody>
        </p:sp>
        <p:sp>
          <p:nvSpPr>
            <p:cNvPr id="48148" name="Text Box 20"/>
            <p:cNvSpPr txBox="1">
              <a:spLocks noChangeArrowheads="1"/>
            </p:cNvSpPr>
            <p:nvPr/>
          </p:nvSpPr>
          <p:spPr bwMode="auto">
            <a:xfrm>
              <a:off x="3619" y="1686"/>
              <a:ext cx="1031" cy="633"/>
            </a:xfrm>
            <a:prstGeom prst="rect">
              <a:avLst/>
            </a:prstGeom>
            <a:solidFill>
              <a:schemeClr val="bg1">
                <a:lumMod val="85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Uses high stakes summative assessment rigorously but sparingly</a:t>
              </a:r>
              <a:endParaRPr lang="en-US" sz="1200" b="1" dirty="0">
                <a:latin typeface="Comic Sans MS" pitchFamily="66" charset="0"/>
              </a:endParaRPr>
            </a:p>
          </p:txBody>
        </p:sp>
      </p:grpSp>
      <p:sp>
        <p:nvSpPr>
          <p:cNvPr id="48149" name="Text Box 21"/>
          <p:cNvSpPr txBox="1">
            <a:spLocks noChangeArrowheads="1"/>
          </p:cNvSpPr>
          <p:nvPr/>
        </p:nvSpPr>
        <p:spPr bwMode="auto">
          <a:xfrm>
            <a:off x="274638" y="274638"/>
            <a:ext cx="3325812" cy="946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GB" sz="2800" b="1" dirty="0">
                <a:solidFill>
                  <a:srgbClr val="3366FF"/>
                </a:solidFill>
                <a:latin typeface="Tahoma" charset="0"/>
              </a:rPr>
              <a:t>Assessment for Learning</a:t>
            </a:r>
            <a:endParaRPr lang="en-GB" sz="2400" dirty="0">
              <a:solidFill>
                <a:srgbClr val="3366FF"/>
              </a:solidFill>
              <a:latin typeface="Tahoma" charset="0"/>
            </a:endParaRPr>
          </a:p>
        </p:txBody>
      </p:sp>
    </p:spTree>
    <p:extLst>
      <p:ext uri="{BB962C8B-B14F-4D97-AF65-F5344CB8AC3E}">
        <p14:creationId xmlns:p14="http://schemas.microsoft.com/office/powerpoint/2010/main" xmlns="" val="3446667685"/>
      </p:ext>
    </p:extLst>
  </p:cSld>
  <p:clrMapOvr>
    <a:masterClrMapping/>
  </p:clrMapOvr>
  <p:transition spd="slow" advTm="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22239"/>
            <a:ext cx="7543800" cy="642466"/>
          </a:xfrm>
        </p:spPr>
        <p:txBody>
          <a:bodyPr/>
          <a:lstStyle/>
          <a:p>
            <a:r>
              <a:rPr lang="en-GB" dirty="0" smtClean="0"/>
              <a:t>Assessment </a:t>
            </a:r>
            <a:r>
              <a:rPr lang="en-GB" i="1" dirty="0" smtClean="0"/>
              <a:t>for</a:t>
            </a:r>
            <a:r>
              <a:rPr lang="en-GB" dirty="0" smtClean="0"/>
              <a:t> learning</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000" dirty="0" smtClean="0"/>
              <a:t>1</a:t>
            </a:r>
            <a:r>
              <a:rPr lang="en-GB" dirty="0" smtClean="0"/>
              <a:t>. 	</a:t>
            </a:r>
            <a:r>
              <a:rPr lang="en-GB" sz="2000" dirty="0" smtClean="0"/>
              <a:t>Tasks should be </a:t>
            </a:r>
            <a:r>
              <a:rPr lang="en-GB" sz="2000" dirty="0" smtClean="0">
                <a:solidFill>
                  <a:schemeClr val="tx2">
                    <a:lumMod val="40000"/>
                    <a:lumOff val="60000"/>
                  </a:schemeClr>
                </a:solidFill>
              </a:rPr>
              <a:t>challenging</a:t>
            </a:r>
            <a:r>
              <a:rPr lang="en-GB" sz="2000" dirty="0" smtClean="0"/>
              <a:t>, demanding higher order learning and integration of knowledge learned in both the university and other contexts;</a:t>
            </a:r>
          </a:p>
          <a:p>
            <a:pPr marL="438150" indent="-438150" eaLnBrk="1" hangingPunct="1">
              <a:buFont typeface="Wingdings" pitchFamily="2" charset="2"/>
              <a:buNone/>
              <a:defRPr/>
            </a:pPr>
            <a:r>
              <a:rPr lang="en-GB" sz="2000" dirty="0" smtClean="0"/>
              <a:t>2. 	Learning and assessment should be </a:t>
            </a:r>
            <a:r>
              <a:rPr lang="en-GB" sz="2000" dirty="0" smtClean="0">
                <a:solidFill>
                  <a:srgbClr val="AD5CFF"/>
                </a:solidFill>
              </a:rPr>
              <a:t>integrated</a:t>
            </a:r>
            <a:r>
              <a:rPr lang="en-GB" sz="2000" dirty="0" smtClean="0"/>
              <a:t>, assessment should not come at the end of learning but should be part of the learning process;</a:t>
            </a:r>
          </a:p>
          <a:p>
            <a:pPr marL="438150" indent="-438150" eaLnBrk="1" hangingPunct="1">
              <a:buFont typeface="Wingdings" pitchFamily="2" charset="2"/>
              <a:buNone/>
              <a:defRPr/>
            </a:pPr>
            <a:r>
              <a:rPr lang="en-GB" sz="2000" dirty="0" smtClean="0"/>
              <a:t>3. 	Students are involved in self assessment and reflection on their learning, they are involved in </a:t>
            </a:r>
            <a:r>
              <a:rPr lang="en-GB" sz="2000" dirty="0" smtClean="0">
                <a:solidFill>
                  <a:srgbClr val="AD5CFF"/>
                </a:solidFill>
              </a:rPr>
              <a:t>judging performance</a:t>
            </a:r>
            <a:r>
              <a:rPr lang="en-GB" sz="2000" dirty="0" smtClean="0"/>
              <a:t>;</a:t>
            </a:r>
          </a:p>
          <a:p>
            <a:pPr marL="438150" indent="-438150" eaLnBrk="1" hangingPunct="1">
              <a:buFont typeface="Wingdings" pitchFamily="2" charset="2"/>
              <a:buNone/>
              <a:defRPr/>
            </a:pPr>
            <a:r>
              <a:rPr lang="en-GB" sz="2000" dirty="0" smtClean="0"/>
              <a:t>4. 	Assessment should encourage </a:t>
            </a:r>
            <a:r>
              <a:rPr lang="en-GB" sz="2000" dirty="0" smtClean="0">
                <a:solidFill>
                  <a:srgbClr val="AD5CFF"/>
                </a:solidFill>
              </a:rPr>
              <a:t>metacognition</a:t>
            </a:r>
            <a:r>
              <a:rPr lang="en-GB" sz="2000" dirty="0" smtClean="0"/>
              <a:t>, promoting thinking about the learning process not just the learning outcomes;</a:t>
            </a:r>
          </a:p>
          <a:p>
            <a:pPr marL="438150" indent="-438150" eaLnBrk="1" hangingPunct="1">
              <a:buFont typeface="Wingdings" pitchFamily="2" charset="2"/>
              <a:buNone/>
              <a:defRPr/>
            </a:pPr>
            <a:r>
              <a:rPr lang="en-GB" sz="2000" dirty="0" smtClean="0"/>
              <a:t>5. 	Assessment should have a </a:t>
            </a:r>
            <a:r>
              <a:rPr lang="en-GB" sz="2000" dirty="0" smtClean="0">
                <a:solidFill>
                  <a:srgbClr val="AD5CFF"/>
                </a:solidFill>
              </a:rPr>
              <a:t>formative </a:t>
            </a:r>
            <a:r>
              <a:rPr lang="en-GB" sz="2000" dirty="0" smtClean="0"/>
              <a:t>function, providing ‘feedforward’ for future learning which can be acted upon. There is opportunity and a safe context for students to expose problems with their study and get help; there should be an opportunity for dialogue about students’ work;</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p:spPr>
        <p:txBody>
          <a:bodyPr/>
          <a:lstStyle/>
          <a:p>
            <a:pPr eaLnBrk="1" hangingPunct="1"/>
            <a:r>
              <a:rPr lang="en-GB" dirty="0" smtClean="0"/>
              <a:t>Assessment for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000" dirty="0" smtClean="0"/>
              <a:t>6. 	Assessment expectations should be made </a:t>
            </a:r>
            <a:r>
              <a:rPr lang="en-GB" sz="2000" dirty="0" smtClean="0">
                <a:solidFill>
                  <a:schemeClr val="tx2">
                    <a:lumMod val="40000"/>
                    <a:lumOff val="60000"/>
                  </a:schemeClr>
                </a:solidFill>
              </a:rPr>
              <a:t>visible</a:t>
            </a:r>
            <a:r>
              <a:rPr lang="en-GB" sz="2000" dirty="0" smtClean="0">
                <a:solidFill>
                  <a:srgbClr val="7030A0"/>
                </a:solidFill>
              </a:rPr>
              <a:t> </a:t>
            </a:r>
            <a:r>
              <a:rPr lang="en-GB" sz="2000" dirty="0" smtClean="0"/>
              <a:t>to students as far as possible;</a:t>
            </a:r>
          </a:p>
          <a:p>
            <a:pPr marL="538163" indent="-538163" eaLnBrk="1" hangingPunct="1">
              <a:buFont typeface="Wingdings" pitchFamily="2" charset="2"/>
              <a:buNone/>
              <a:defRPr/>
            </a:pPr>
            <a:r>
              <a:rPr lang="en-GB" sz="2000" dirty="0" smtClean="0"/>
              <a:t>7. 	Tasks should involve the </a:t>
            </a:r>
            <a:r>
              <a:rPr lang="en-GB" sz="2000" dirty="0" smtClean="0">
                <a:solidFill>
                  <a:schemeClr val="tx2">
                    <a:lumMod val="40000"/>
                    <a:lumOff val="60000"/>
                  </a:schemeClr>
                </a:solidFill>
              </a:rPr>
              <a:t>active engagement </a:t>
            </a:r>
            <a:r>
              <a:rPr lang="en-GB" sz="2000" dirty="0" smtClean="0"/>
              <a:t>of students developing the capacity to find things out for themselves and learn independently;</a:t>
            </a:r>
          </a:p>
          <a:p>
            <a:pPr marL="538163" indent="-538163" eaLnBrk="1" hangingPunct="1">
              <a:buFont typeface="Wingdings" pitchFamily="2" charset="2"/>
              <a:buNone/>
              <a:defRPr/>
            </a:pPr>
            <a:r>
              <a:rPr lang="en-GB" sz="2000" dirty="0" smtClean="0"/>
              <a:t>8. 	Tasks should be </a:t>
            </a:r>
            <a:r>
              <a:rPr lang="en-GB" sz="2000" dirty="0" smtClean="0">
                <a:solidFill>
                  <a:schemeClr val="tx2">
                    <a:lumMod val="40000"/>
                    <a:lumOff val="60000"/>
                  </a:schemeClr>
                </a:solidFill>
              </a:rPr>
              <a:t>authentic</a:t>
            </a:r>
            <a:r>
              <a:rPr lang="en-GB" sz="2000" dirty="0" smtClean="0"/>
              <a:t>; worthwhile, relevant and offering students some level of control over their work;</a:t>
            </a:r>
          </a:p>
          <a:p>
            <a:pPr marL="538163" indent="-538163" eaLnBrk="1" hangingPunct="1">
              <a:buFont typeface="Wingdings" pitchFamily="2" charset="2"/>
              <a:buNone/>
              <a:defRPr/>
            </a:pPr>
            <a:r>
              <a:rPr lang="en-GB" sz="2000" dirty="0" smtClean="0"/>
              <a:t>9. 	Tasks are </a:t>
            </a:r>
            <a:r>
              <a:rPr lang="en-GB" sz="2000" dirty="0" smtClean="0">
                <a:solidFill>
                  <a:schemeClr val="tx2">
                    <a:lumMod val="40000"/>
                    <a:lumOff val="60000"/>
                  </a:schemeClr>
                </a:solidFill>
              </a:rPr>
              <a:t>fit for purpose </a:t>
            </a:r>
            <a:r>
              <a:rPr lang="en-GB" sz="2000" dirty="0" smtClean="0"/>
              <a:t>and align with important learning outcomes;</a:t>
            </a:r>
          </a:p>
          <a:p>
            <a:pPr marL="538163" indent="-538163" eaLnBrk="1" hangingPunct="1">
              <a:buFont typeface="Wingdings" pitchFamily="2" charset="2"/>
              <a:buNone/>
              <a:defRPr/>
            </a:pPr>
            <a:r>
              <a:rPr lang="en-GB" sz="2000" dirty="0" smtClean="0"/>
              <a:t>10. 	Assessment should be used to </a:t>
            </a:r>
            <a:r>
              <a:rPr lang="en-GB" sz="2000" dirty="0" smtClean="0">
                <a:solidFill>
                  <a:schemeClr val="tx2">
                    <a:lumMod val="40000"/>
                    <a:lumOff val="60000"/>
                  </a:schemeClr>
                </a:solidFill>
              </a:rPr>
              <a:t>evaluate teaching </a:t>
            </a:r>
            <a:r>
              <a:rPr lang="en-GB" sz="2000" dirty="0" smtClean="0"/>
              <a:t>as well as student learning.</a:t>
            </a:r>
          </a:p>
          <a:p>
            <a:pPr eaLnBrk="1" hangingPunct="1">
              <a:buFont typeface="Wingdings" pitchFamily="2" charset="2"/>
              <a:buNone/>
              <a:defRPr/>
            </a:pPr>
            <a:r>
              <a:rPr lang="en-GB" sz="2000" i="1" dirty="0" smtClean="0"/>
              <a:t>(Bloxham and Boyd)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Two major current UK initiatives on assessment to consider</a:t>
            </a:r>
            <a:endParaRPr lang="en-GB" dirty="0"/>
          </a:p>
        </p:txBody>
      </p:sp>
      <p:sp>
        <p:nvSpPr>
          <p:cNvPr id="3" name="Content Placeholder 2"/>
          <p:cNvSpPr>
            <a:spLocks noGrp="1"/>
          </p:cNvSpPr>
          <p:nvPr>
            <p:ph idx="1"/>
          </p:nvPr>
        </p:nvSpPr>
        <p:spPr>
          <a:xfrm>
            <a:off x="214282" y="1214422"/>
            <a:ext cx="8715436" cy="4987941"/>
          </a:xfrm>
        </p:spPr>
        <p:txBody>
          <a:bodyPr/>
          <a:lstStyle/>
          <a:p>
            <a:r>
              <a:rPr lang="en-GB" dirty="0" smtClean="0"/>
              <a:t>The UK Quality Assurance Agency (QAA) Code of practice B6 on Assessment and APL.</a:t>
            </a:r>
          </a:p>
          <a:p>
            <a:r>
              <a:rPr lang="en-GB" dirty="0" smtClean="0"/>
              <a:t>The Higher Education Academy ‘A marked improvement’ project on bringing about change to institutional strategies on assessment.</a:t>
            </a:r>
          </a:p>
          <a:p>
            <a:r>
              <a:rPr lang="en-GB" dirty="0" smtClean="0"/>
              <a:t>Both groups have overlapping membership and therefore aligned perspectives.</a:t>
            </a:r>
          </a:p>
          <a:p>
            <a:r>
              <a:rPr lang="en-GB" dirty="0" smtClean="0"/>
              <a:t>Both initiatives draw on the work of previous generations of thinkers on assessment, and particularly the two Centres for Excellence in Teaching and Learning (CETLs) that focused on assessment, Oxford Brookes’ Assessment Knowledge Exchange (ASKe) and Northumbria's Assessment for Learning (A4L).</a:t>
            </a:r>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122239"/>
            <a:ext cx="7543800" cy="642466"/>
          </a:xfrm>
        </p:spPr>
        <p:txBody>
          <a:bodyPr/>
          <a:lstStyle/>
          <a:p>
            <a:pPr eaLnBrk="1" hangingPunct="1"/>
            <a:r>
              <a:rPr lang="en-GB" sz="3200" dirty="0" smtClean="0"/>
              <a:t>Boud </a:t>
            </a:r>
            <a:r>
              <a:rPr lang="en-GB" sz="3200" i="1" dirty="0" smtClean="0"/>
              <a:t>et al </a:t>
            </a:r>
            <a:r>
              <a:rPr lang="en-GB" sz="3200" dirty="0" smtClean="0"/>
              <a:t>2010: ‘Assessment 2020’:</a:t>
            </a:r>
            <a:endParaRPr lang="en-US" sz="3200" dirty="0" smtClean="0"/>
          </a:p>
        </p:txBody>
      </p:sp>
      <p:sp>
        <p:nvSpPr>
          <p:cNvPr id="35844" name="Rectangle 3"/>
          <p:cNvSpPr>
            <a:spLocks noGrp="1" noChangeArrowheads="1"/>
          </p:cNvSpPr>
          <p:nvPr>
            <p:ph type="body" idx="1"/>
          </p:nvPr>
        </p:nvSpPr>
        <p:spPr>
          <a:xfrm>
            <a:off x="323528" y="764704"/>
            <a:ext cx="8496944" cy="5437659"/>
          </a:xfrm>
        </p:spPr>
        <p:txBody>
          <a:bodyPr/>
          <a:lstStyle/>
          <a:p>
            <a:pPr marL="533400" indent="-533400" eaLnBrk="1" hangingPunct="1">
              <a:buFont typeface="Wingdings" pitchFamily="2" charset="2"/>
              <a:buNone/>
              <a:defRPr/>
            </a:pPr>
            <a:r>
              <a:rPr lang="en-GB" sz="2300" dirty="0" smtClean="0"/>
              <a:t>Assessment has most effect when...:</a:t>
            </a:r>
          </a:p>
          <a:p>
            <a:pPr marL="533400" indent="-533400" eaLnBrk="1" hangingPunct="1">
              <a:buSzPct val="100000"/>
              <a:buFont typeface="+mj-lt"/>
              <a:buAutoNum type="arabicPeriod"/>
              <a:defRPr/>
            </a:pPr>
            <a:r>
              <a:rPr lang="en-GB" sz="2300" dirty="0" smtClean="0"/>
              <a:t>It is used to </a:t>
            </a:r>
            <a:r>
              <a:rPr lang="en-GB" sz="2300" dirty="0" smtClean="0">
                <a:solidFill>
                  <a:schemeClr val="tx2">
                    <a:lumMod val="40000"/>
                    <a:lumOff val="60000"/>
                  </a:schemeClr>
                </a:solidFill>
              </a:rPr>
              <a:t>engage</a:t>
            </a:r>
            <a:r>
              <a:rPr lang="en-GB" sz="2300" dirty="0" smtClean="0"/>
              <a:t> students in learning that is productive.</a:t>
            </a:r>
          </a:p>
          <a:p>
            <a:pPr marL="533400" indent="-533400" eaLnBrk="1" hangingPunct="1">
              <a:buSzPct val="100000"/>
              <a:buFont typeface="+mj-lt"/>
              <a:buAutoNum type="arabicPeriod"/>
              <a:defRPr/>
            </a:pPr>
            <a:r>
              <a:rPr lang="en-GB" sz="2300" dirty="0" smtClean="0"/>
              <a:t>Feedback is used to actively </a:t>
            </a:r>
            <a:r>
              <a:rPr lang="en-GB" sz="2300" dirty="0" smtClean="0">
                <a:solidFill>
                  <a:schemeClr val="tx2">
                    <a:lumMod val="40000"/>
                    <a:lumOff val="60000"/>
                  </a:schemeClr>
                </a:solidFill>
              </a:rPr>
              <a:t>improve </a:t>
            </a:r>
            <a:r>
              <a:rPr lang="en-GB" sz="2300" dirty="0" smtClean="0"/>
              <a:t>student learning.</a:t>
            </a:r>
          </a:p>
          <a:p>
            <a:pPr marL="533400" indent="-533400" eaLnBrk="1" hangingPunct="1">
              <a:buSzPct val="100000"/>
              <a:buFont typeface="+mj-lt"/>
              <a:buAutoNum type="arabicPeriod"/>
              <a:defRPr/>
            </a:pPr>
            <a:r>
              <a:rPr lang="en-US" sz="2300" dirty="0" smtClean="0"/>
              <a:t>Students and teachers become </a:t>
            </a:r>
            <a:r>
              <a:rPr lang="en-US" sz="2300" dirty="0" smtClean="0">
                <a:solidFill>
                  <a:schemeClr val="tx2">
                    <a:lumMod val="40000"/>
                    <a:lumOff val="60000"/>
                  </a:schemeClr>
                </a:solidFill>
              </a:rPr>
              <a:t>responsible partners </a:t>
            </a:r>
            <a:r>
              <a:rPr lang="en-US" sz="2300" dirty="0" smtClean="0"/>
              <a:t>in learning and assessment.</a:t>
            </a:r>
          </a:p>
          <a:p>
            <a:pPr marL="533400" indent="-533400" eaLnBrk="1" hangingPunct="1">
              <a:buSzPct val="100000"/>
              <a:buFont typeface="+mj-lt"/>
              <a:buAutoNum type="arabicPeriod"/>
              <a:defRPr/>
            </a:pPr>
            <a:r>
              <a:rPr lang="en-US" sz="2300" dirty="0" smtClean="0"/>
              <a:t>Students are </a:t>
            </a:r>
            <a:r>
              <a:rPr lang="en-US" sz="2300" dirty="0" smtClean="0">
                <a:solidFill>
                  <a:schemeClr val="tx2">
                    <a:lumMod val="40000"/>
                    <a:lumOff val="60000"/>
                  </a:schemeClr>
                </a:solidFill>
              </a:rPr>
              <a:t>inducted </a:t>
            </a:r>
            <a:r>
              <a:rPr lang="en-US" sz="2300" dirty="0" smtClean="0"/>
              <a:t>into the assessment practices and cultures of higher education.</a:t>
            </a:r>
          </a:p>
          <a:p>
            <a:pPr marL="533400" indent="-533400" eaLnBrk="1" hangingPunct="1">
              <a:buSzPct val="100000"/>
              <a:buFont typeface="+mj-lt"/>
              <a:buAutoNum type="arabicPeriod"/>
              <a:defRPr/>
            </a:pPr>
            <a:r>
              <a:rPr lang="en-US" sz="2300" dirty="0" smtClean="0"/>
              <a:t>Assessment </a:t>
            </a:r>
            <a:r>
              <a:rPr lang="en-US" sz="2300" i="1" dirty="0" smtClean="0"/>
              <a:t>for</a:t>
            </a:r>
            <a:r>
              <a:rPr lang="en-US" sz="2300" dirty="0" smtClean="0"/>
              <a:t> learning is placed at the </a:t>
            </a:r>
            <a:r>
              <a:rPr lang="en-US" sz="2300" dirty="0" smtClean="0">
                <a:solidFill>
                  <a:schemeClr val="tx2">
                    <a:lumMod val="40000"/>
                    <a:lumOff val="60000"/>
                  </a:schemeClr>
                </a:solidFill>
              </a:rPr>
              <a:t>centre</a:t>
            </a:r>
            <a:r>
              <a:rPr lang="en-US" sz="2300" dirty="0" smtClean="0"/>
              <a:t> of subject and program design.</a:t>
            </a:r>
          </a:p>
          <a:p>
            <a:pPr marL="533400" indent="-533400" eaLnBrk="1" hangingPunct="1">
              <a:buSzPct val="100000"/>
              <a:buFont typeface="+mj-lt"/>
              <a:buAutoNum type="arabicPeriod"/>
              <a:defRPr/>
            </a:pPr>
            <a:r>
              <a:rPr lang="en-US" sz="2300" dirty="0" smtClean="0"/>
              <a:t>Assessment for learning is a focus for staff and institutional </a:t>
            </a:r>
            <a:r>
              <a:rPr lang="en-US" sz="2300" dirty="0" smtClean="0">
                <a:solidFill>
                  <a:schemeClr val="tx2">
                    <a:lumMod val="40000"/>
                    <a:lumOff val="60000"/>
                  </a:schemeClr>
                </a:solidFill>
              </a:rPr>
              <a:t>development</a:t>
            </a:r>
            <a:r>
              <a:rPr lang="en-US" sz="2300" dirty="0" smtClean="0"/>
              <a:t>.</a:t>
            </a:r>
          </a:p>
          <a:p>
            <a:pPr marL="533400" indent="-533400" eaLnBrk="1" hangingPunct="1">
              <a:buSzPct val="100000"/>
              <a:buFont typeface="+mj-lt"/>
              <a:buAutoNum type="arabicPeriod"/>
              <a:defRPr/>
            </a:pPr>
            <a:r>
              <a:rPr lang="en-US" sz="2300" dirty="0" smtClean="0"/>
              <a:t>Assessment provides inclusive and trustworthy </a:t>
            </a:r>
            <a:r>
              <a:rPr lang="en-US" sz="2300" dirty="0" smtClean="0">
                <a:solidFill>
                  <a:schemeClr val="tx2">
                    <a:lumMod val="40000"/>
                    <a:lumOff val="60000"/>
                  </a:schemeClr>
                </a:solidFill>
              </a:rPr>
              <a:t>representation of student achievement</a:t>
            </a:r>
            <a:r>
              <a:rPr lang="en-US" sz="2300" dirty="0" smtClean="0"/>
              <a:t>.</a:t>
            </a:r>
          </a:p>
          <a:p>
            <a:pPr marL="533400" indent="-533400" eaLnBrk="1" hangingPunct="1">
              <a:defRPr/>
            </a:pPr>
            <a:endParaRPr lang="en-US" sz="2300"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dirty="0" smtClean="0"/>
              <a:t>Assessment linked to learning</a:t>
            </a:r>
          </a:p>
        </p:txBody>
      </p:sp>
      <p:sp>
        <p:nvSpPr>
          <p:cNvPr id="16387" name="Rectangle 3"/>
          <p:cNvSpPr>
            <a:spLocks noGrp="1" noChangeArrowheads="1"/>
          </p:cNvSpPr>
          <p:nvPr>
            <p:ph type="body" idx="1"/>
          </p:nvPr>
        </p:nvSpPr>
        <p:spPr>
          <a:xfrm>
            <a:off x="468313" y="1412875"/>
            <a:ext cx="8229600" cy="4857750"/>
          </a:xfrm>
        </p:spPr>
        <p:txBody>
          <a:bodyPr/>
          <a:lstStyle/>
          <a:p>
            <a:pPr marL="609600" indent="-609600"/>
            <a:r>
              <a:rPr lang="en-GB" sz="2400" dirty="0" smtClean="0"/>
              <a:t>Effective assessment significantly and positively impacts on student learning, (Boud, Mentkowski, Knight and Yorke and many others).</a:t>
            </a:r>
          </a:p>
          <a:p>
            <a:pPr marL="609600" indent="-609600"/>
            <a:r>
              <a:rPr lang="en-GB" sz="2400" dirty="0" smtClean="0"/>
              <a:t>Assessment shapes student behaviour (marks as money) and poor assessment encourages strategic behaviour (Kneale). Clever course developers utilise this tendency and design assessment tools that foster the behaviours we would wish to see (for example, logical sequencing, fluent writing, effective referencing and good time management) and discourage others (‘rummage-sale’ data sourcing, aimless cutting and pasting and plagiarism).</a:t>
            </a:r>
          </a:p>
          <a:p>
            <a:pPr marL="609600" indent="-609600">
              <a:buFont typeface="Wingdings" pitchFamily="2" charset="2"/>
              <a:buNone/>
            </a:pPr>
            <a:endParaRPr lang="en-GB" sz="2100"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exams in afghanistan.jpg"/>
          <p:cNvPicPr>
            <a:picLocks noChangeAspect="1"/>
          </p:cNvPicPr>
          <p:nvPr/>
        </p:nvPicPr>
        <p:blipFill>
          <a:blip r:embed="rId3" cstate="email">
            <a:lum contrast="40000"/>
          </a:blip>
          <a:srcRect/>
          <a:stretch>
            <a:fillRect/>
          </a:stretch>
        </p:blipFill>
        <p:spPr bwMode="auto">
          <a:xfrm>
            <a:off x="-409575" y="-214313"/>
            <a:ext cx="9553575" cy="6800851"/>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p:spPr>
        <p:txBody>
          <a:bodyPr/>
          <a:lstStyle/>
          <a:p>
            <a:r>
              <a:rPr lang="en-GB" sz="3200" dirty="0" smtClean="0">
                <a:solidFill>
                  <a:srgbClr val="002060"/>
                </a:solidFill>
              </a:rPr>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dirty="0" smtClean="0"/>
              <a:t>Formative assessment is primarily concerned with feedback aimed at prompting improvement, is often continuous and usually involves words.</a:t>
            </a:r>
          </a:p>
          <a:p>
            <a:r>
              <a:rPr lang="en-US" dirty="0" smtClean="0"/>
              <a:t>Summative assessment is concerned with making evaluative judgments, is often end point and involves numbers.</a:t>
            </a:r>
          </a:p>
          <a:p>
            <a:endParaRPr lang="en-GB"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22239"/>
            <a:ext cx="7543800" cy="642466"/>
          </a:xfrm>
        </p:spPr>
        <p:txBody>
          <a:bodyPr/>
          <a:lstStyle/>
          <a:p>
            <a:r>
              <a:rPr lang="en-GB" sz="3200" dirty="0" smtClean="0">
                <a:solidFill>
                  <a:srgbClr val="002060"/>
                </a:solidFill>
              </a:rPr>
              <a:t>What really impacts on learning?</a:t>
            </a:r>
            <a:endParaRPr lang="en-US" sz="3200" dirty="0" smtClean="0">
              <a:solidFill>
                <a:srgbClr val="002060"/>
              </a:solidFill>
            </a:endParaRPr>
          </a:p>
        </p:txBody>
      </p:sp>
      <p:sp>
        <p:nvSpPr>
          <p:cNvPr id="18435" name="Rectangle 3"/>
          <p:cNvSpPr>
            <a:spLocks noGrp="1" noChangeArrowheads="1"/>
          </p:cNvSpPr>
          <p:nvPr>
            <p:ph type="body" idx="1"/>
          </p:nvPr>
        </p:nvSpPr>
        <p:spPr>
          <a:xfrm>
            <a:off x="468313" y="980728"/>
            <a:ext cx="8229600" cy="5221635"/>
          </a:xfrm>
        </p:spPr>
        <p:txBody>
          <a:bodyPr/>
          <a:lstStyle/>
          <a:p>
            <a:r>
              <a:rPr lang="en-GB" sz="2600" dirty="0" smtClean="0"/>
              <a:t>Concentrating on giving students detailed and developmental formative feedback is the single most useful thing we can do for our students, particularly those from disadvantaged backgrounds. </a:t>
            </a:r>
          </a:p>
          <a:p>
            <a:r>
              <a:rPr lang="en-GB" sz="2600" dirty="0" smtClean="0"/>
              <a:t>Summative assessment may have to be rethought to make it fit for purpose;</a:t>
            </a:r>
          </a:p>
          <a:p>
            <a:r>
              <a:rPr lang="en-GB" sz="2600" dirty="0" smtClean="0"/>
              <a:t>To do these things may require considerable imagination and re-engineering, not just of our assessment processes but also of curriculum design as a whole if we are to move from considering delivering content the most important thing we do.</a:t>
            </a:r>
          </a:p>
          <a:p>
            <a:endParaRPr lang="en-US"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Assessment literacy: students do better if they can: </a:t>
            </a:r>
            <a:endParaRPr lang="en-GB" dirty="0"/>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dirty="0" smtClean="0"/>
              <a:t>Make sense of key terms such as criteria, weightings, and level;</a:t>
            </a:r>
          </a:p>
          <a:p>
            <a:r>
              <a:rPr lang="en-GB" dirty="0" smtClean="0"/>
              <a:t>Encounter a variety of assessment methods (e.g. presentations, portfolios, posters, assessed web participation, practicals, vivas etc) and get practice in using them;</a:t>
            </a:r>
          </a:p>
          <a:p>
            <a:r>
              <a:rPr lang="en-GB" dirty="0" smtClean="0"/>
              <a:t>Be strategic in their behaviours, putting more work into aspects of an assignment with high weightings, interrogating criteria to find out what is really required and so on;</a:t>
            </a:r>
          </a:p>
          <a:p>
            <a:r>
              <a:rPr lang="en-GB" dirty="0" smtClean="0"/>
              <a:t>Gain clarity on how the assessment regulations work in their HEI, including issues concerning submission, resubmission, pass marks, condonement etc.</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solidFill>
                  <a:schemeClr val="tx1"/>
                </a:solidFill>
              </a:rPr>
              <a:t>The importance of dialogic assessment</a:t>
            </a:r>
            <a:endParaRPr lang="en-GB" dirty="0">
              <a:solidFill>
                <a:schemeClr val="tx1"/>
              </a:solidFill>
            </a:endParaRPr>
          </a:p>
        </p:txBody>
      </p:sp>
      <p:sp>
        <p:nvSpPr>
          <p:cNvPr id="3" name="Content Placeholder 2"/>
          <p:cNvSpPr>
            <a:spLocks noGrp="1"/>
          </p:cNvSpPr>
          <p:nvPr>
            <p:ph idx="1"/>
          </p:nvPr>
        </p:nvSpPr>
        <p:spPr/>
        <p:txBody>
          <a:bodyPr/>
          <a:lstStyle/>
          <a:p>
            <a:pPr marL="0">
              <a:lnSpc>
                <a:spcPct val="100000"/>
              </a:lnSpc>
              <a:spcBef>
                <a:spcPts val="0"/>
              </a:spcBef>
              <a:buNone/>
            </a:pPr>
            <a:r>
              <a:rPr lang="en-GB" sz="2000" dirty="0" smtClean="0"/>
              <a:t>Students need to be exposed to, and gain experience in making judgements about, </a:t>
            </a:r>
            <a:r>
              <a:rPr lang="en-GB" sz="2000" dirty="0" smtClean="0">
                <a:solidFill>
                  <a:srgbClr val="7030A0"/>
                </a:solidFill>
              </a:rPr>
              <a:t>a variety of works of different quality</a:t>
            </a:r>
            <a:r>
              <a:rPr lang="en-GB" sz="2000" dirty="0" smtClean="0"/>
              <a:t>... They need planned rather than random exposure to exemplars, and experience in </a:t>
            </a:r>
            <a:r>
              <a:rPr lang="en-GB" sz="2000" dirty="0" smtClean="0">
                <a:solidFill>
                  <a:srgbClr val="7030A0"/>
                </a:solidFill>
              </a:rPr>
              <a:t>making judgements </a:t>
            </a:r>
            <a:r>
              <a:rPr lang="en-GB" sz="2000" dirty="0" smtClean="0"/>
              <a:t>about quality. They need to create </a:t>
            </a:r>
            <a:r>
              <a:rPr lang="en-GB" sz="2000" dirty="0" smtClean="0">
                <a:solidFill>
                  <a:srgbClr val="7030A0"/>
                </a:solidFill>
              </a:rPr>
              <a:t>verbalised </a:t>
            </a:r>
            <a:r>
              <a:rPr lang="en-GB" sz="2000" dirty="0" smtClean="0"/>
              <a:t>rationales and accounts of how various works could have been done better. Finally, they need to engage in evaluative </a:t>
            </a:r>
            <a:r>
              <a:rPr lang="en-GB" sz="2000" dirty="0" smtClean="0">
                <a:solidFill>
                  <a:srgbClr val="7030A0"/>
                </a:solidFill>
              </a:rPr>
              <a:t>conversations</a:t>
            </a:r>
            <a:r>
              <a:rPr lang="en-GB" sz="2000" dirty="0" smtClean="0"/>
              <a:t> with teachers and other students. Together, these three provide the means by which students can develop a </a:t>
            </a:r>
            <a:r>
              <a:rPr lang="en-GB" sz="2000" dirty="0" smtClean="0">
                <a:solidFill>
                  <a:srgbClr val="7030A0"/>
                </a:solidFill>
              </a:rPr>
              <a:t>concept of quality </a:t>
            </a:r>
            <a:r>
              <a:rPr lang="en-GB" sz="2000" dirty="0" smtClean="0"/>
              <a:t>that is similar in essence to that which the teacher possesses, and in particular to understand what makes for high quality. Although providing these experiences for students may appear to add more layers to the task of teaching, it is possible to organise this approach to </a:t>
            </a:r>
            <a:r>
              <a:rPr lang="en-GB" sz="2000" dirty="0" smtClean="0">
                <a:solidFill>
                  <a:srgbClr val="7030A0"/>
                </a:solidFill>
              </a:rPr>
              <a:t>peer assessment </a:t>
            </a:r>
            <a:r>
              <a:rPr lang="en-GB" sz="2000" dirty="0" smtClean="0"/>
              <a:t>so that it becomes a powerful strategy for higher education teaching. (Sadler 2010)</a:t>
            </a:r>
          </a:p>
          <a:p>
            <a:pPr marL="0">
              <a:lnSpc>
                <a:spcPct val="100000"/>
              </a:lnSpc>
              <a:spcBef>
                <a:spcPts val="0"/>
              </a:spcBef>
              <a:buNone/>
            </a:pPr>
            <a:endParaRPr lang="en-GB" sz="22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GB" dirty="0" smtClean="0"/>
              <a:t>Sound and frequent assessment </a:t>
            </a:r>
          </a:p>
        </p:txBody>
      </p:sp>
      <p:sp>
        <p:nvSpPr>
          <p:cNvPr id="38915" name="Rectangle 3"/>
          <p:cNvSpPr>
            <a:spLocks noGrp="1" noChangeArrowheads="1"/>
          </p:cNvSpPr>
          <p:nvPr>
            <p:ph type="body" idx="1"/>
          </p:nvPr>
        </p:nvSpPr>
        <p:spPr>
          <a:noFill/>
        </p:spPr>
        <p:txBody>
          <a:bodyPr/>
          <a:lstStyle/>
          <a:p>
            <a:pPr marL="609600" indent="-609600"/>
            <a:r>
              <a:rPr lang="en-GB" sz="2800" dirty="0" smtClean="0"/>
              <a:t>Good assessment is valid, reliable, practical, developmental, manageable, cost-effective, fit for purpose, relevant, authentic, inclusive, closely linked to learning outcomes and fair.</a:t>
            </a:r>
          </a:p>
          <a:p>
            <a:pPr marL="609600" indent="-609600"/>
            <a:r>
              <a:rPr lang="en-GB" sz="2800" dirty="0" smtClean="0"/>
              <a:t>Is it possible also to make it enjoyable for staff and students?</a:t>
            </a:r>
          </a:p>
          <a:p>
            <a:pPr marL="609600" indent="-609600"/>
            <a:r>
              <a:rPr lang="en-GB" sz="2800" dirty="0" smtClean="0"/>
              <a:t>Incremental assessment has more value in promoting student learning than end-point ‘sudden death’ approaches.</a:t>
            </a:r>
          </a:p>
          <a:p>
            <a:pPr marL="609600" indent="-609600"/>
            <a:endParaRPr lang="en-GB" sz="21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Giving feedback effectively and efficiently. We can use:</a:t>
            </a:r>
            <a:endParaRPr lang="en-GB" dirty="0"/>
          </a:p>
        </p:txBody>
      </p:sp>
      <p:sp>
        <p:nvSpPr>
          <p:cNvPr id="3" name="Content Placeholder 2"/>
          <p:cNvSpPr>
            <a:spLocks noGrp="1"/>
          </p:cNvSpPr>
          <p:nvPr>
            <p:ph idx="1"/>
          </p:nvPr>
        </p:nvSpPr>
        <p:spPr/>
        <p:txBody>
          <a:bodyPr/>
          <a:lstStyle/>
          <a:p>
            <a:r>
              <a:rPr lang="en-GB" dirty="0" smtClean="0"/>
              <a:t>Collective oral reports, with minimal in-script comments;</a:t>
            </a:r>
          </a:p>
          <a:p>
            <a:r>
              <a:rPr lang="en-GB" dirty="0" smtClean="0"/>
              <a:t>Collective written reports, with minimal in-script comments;</a:t>
            </a:r>
          </a:p>
          <a:p>
            <a:r>
              <a:rPr lang="en-GB" dirty="0" smtClean="0"/>
              <a:t>Model answers with ‘exploded’ text;</a:t>
            </a:r>
          </a:p>
          <a:p>
            <a:r>
              <a:rPr lang="en-GB" dirty="0" smtClean="0"/>
              <a:t>Statement banks;</a:t>
            </a:r>
          </a:p>
          <a:p>
            <a:r>
              <a:rPr lang="en-GB" dirty="0" smtClean="0"/>
              <a:t>Various kinds of Computer-Assisted Assessment to help with all of these approaches;</a:t>
            </a:r>
          </a:p>
          <a:p>
            <a:r>
              <a:rPr lang="en-GB" dirty="0" smtClean="0"/>
              <a:t>Assignment return sheets.</a:t>
            </a:r>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58" y="1124747"/>
          <a:ext cx="8262974" cy="5480161"/>
        </p:xfrm>
        <a:graphic>
          <a:graphicData uri="http://schemas.openxmlformats.org/drawingml/2006/table">
            <a:tbl>
              <a:tblPr/>
              <a:tblGrid>
                <a:gridCol w="571504"/>
                <a:gridCol w="1785950"/>
                <a:gridCol w="846710"/>
                <a:gridCol w="3518936"/>
                <a:gridCol w="1539874"/>
              </a:tblGrid>
              <a:tr h="840411">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Mark</a:t>
                      </a:r>
                    </a:p>
                    <a:p>
                      <a:pPr algn="ctr">
                        <a:lnSpc>
                          <a:spcPct val="115000"/>
                        </a:lnSpc>
                        <a:spcAft>
                          <a:spcPts val="0"/>
                        </a:spcAft>
                      </a:pPr>
                      <a:r>
                        <a:rPr lang="en-GB" sz="1400" b="1" dirty="0" smtClean="0">
                          <a:latin typeface="+mn-lt"/>
                          <a:ea typeface="Calibri"/>
                          <a:cs typeface="Times New Roman"/>
                        </a:rPr>
                        <a:t> (0-5</a:t>
                      </a:r>
                      <a:r>
                        <a:rPr lang="en-GB" sz="1400" b="1" baseline="0" dirty="0" smtClean="0">
                          <a:latin typeface="+mn-lt"/>
                          <a:ea typeface="Calibri"/>
                          <a:cs typeface="Times New Roman"/>
                        </a:rPr>
                        <a:t> marks)</a:t>
                      </a:r>
                      <a:endParaRPr lang="en-GB" sz="1400" b="1" dirty="0">
                        <a:latin typeface="+mn-lt"/>
                        <a:ea typeface="Calibri"/>
                        <a:cs typeface="Times New Roman"/>
                      </a:endParaRP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Tutor</a:t>
                      </a:r>
                      <a:r>
                        <a:rPr lang="en-GB" sz="1400" b="1" baseline="0" dirty="0" smtClean="0">
                          <a:latin typeface="+mn-lt"/>
                          <a:ea typeface="Calibri"/>
                          <a:cs typeface="Times New Roman"/>
                        </a:rPr>
                        <a:t> c</a:t>
                      </a:r>
                      <a:r>
                        <a:rPr lang="en-GB" sz="1400" b="1" dirty="0" smtClean="0">
                          <a:latin typeface="+mn-lt"/>
                          <a:ea typeface="Calibri"/>
                          <a:cs typeface="Times New Roman"/>
                        </a:rPr>
                        <a:t>omments and suggestions for further work</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Student response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8488">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a:t>
                      </a:r>
                      <a:r>
                        <a:rPr lang="en-GB" sz="1400" b="1" dirty="0">
                          <a:latin typeface="+mn-lt"/>
                          <a:ea typeface="Calibri"/>
                          <a:cs typeface="Times New Roman"/>
                        </a:rPr>
                        <a:t>to </a:t>
                      </a:r>
                      <a:r>
                        <a:rPr lang="en-GB" sz="1400" b="1" dirty="0" smtClean="0">
                          <a:latin typeface="+mn-lt"/>
                          <a:ea typeface="Calibri"/>
                          <a:cs typeface="Times New Roman"/>
                        </a:rPr>
                        <a:t>present information clearly logically, accurately and fluently</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This work is written reasonably fluently</a:t>
                      </a:r>
                      <a:r>
                        <a:rPr lang="en-GB" sz="1400" b="1" baseline="0" dirty="0" smtClean="0">
                          <a:latin typeface="+mn-lt"/>
                          <a:ea typeface="Calibri"/>
                          <a:cs typeface="Times New Roman"/>
                        </a:rPr>
                        <a:t> but there are some typos that would not slip in if spell checker used properly. Also note you don’t use the definite and indefinite articles (‘a’ and ‘the’ appropriately: please refer to the language guidance 17.3 on the VLE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This is something I’ve had problems with over the years but am still working on it</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0369">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a:t>
                      </a:r>
                      <a:r>
                        <a:rPr lang="en-GB" sz="1400" b="1" dirty="0" smtClean="0">
                          <a:latin typeface="+mn-lt"/>
                          <a:ea typeface="Calibri"/>
                          <a:cs typeface="Times New Roman"/>
                        </a:rPr>
                        <a:t>choose</a:t>
                      </a:r>
                      <a:r>
                        <a:rPr lang="en-GB" sz="1400" b="1" baseline="0" dirty="0" smtClean="0">
                          <a:latin typeface="+mn-lt"/>
                          <a:ea typeface="Calibri"/>
                          <a:cs typeface="Times New Roman"/>
                        </a:rPr>
                        <a:t> and use appropriate software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5</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Made excellent choices and used it well to suit the context of the problem being addressed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Thank you</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5382">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to use a range of reference materials and cite them appropriately </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1</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Cited only one reference and did</a:t>
                      </a:r>
                      <a:r>
                        <a:rPr lang="en-GB" sz="1400" b="1" baseline="0" dirty="0" smtClean="0">
                          <a:latin typeface="+mn-lt"/>
                          <a:ea typeface="Calibri"/>
                          <a:cs typeface="Times New Roman"/>
                        </a:rPr>
                        <a:t> so inaccurately</a:t>
                      </a:r>
                    </a:p>
                    <a:p>
                      <a:pPr>
                        <a:lnSpc>
                          <a:spcPct val="115000"/>
                        </a:lnSpc>
                        <a:spcAft>
                          <a:spcPts val="0"/>
                        </a:spcAft>
                      </a:pPr>
                      <a:r>
                        <a:rPr lang="en-GB" sz="1400" b="1" baseline="0" dirty="0" smtClean="0">
                          <a:latin typeface="+mn-lt"/>
                          <a:ea typeface="Calibri"/>
                          <a:cs typeface="Times New Roman"/>
                        </a:rPr>
                        <a:t>Please refer to the ifs referencing guide on the VLE and ensure that you provide all the information required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smtClean="0">
                          <a:latin typeface="Blackadder ITC" pitchFamily="82" charset="0"/>
                          <a:ea typeface="Batang" pitchFamily="18" charset="-127"/>
                          <a:cs typeface="Times New Roman"/>
                        </a:rPr>
                        <a:t>I've checked it out and see where I was going wrong</a:t>
                      </a:r>
                      <a:endParaRPr lang="en-GB" sz="1800" dirty="0">
                        <a:latin typeface="Blackadder ITC" pitchFamily="82" charset="0"/>
                        <a:ea typeface="Batang" pitchFamily="18" charset="-127"/>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6" name="Title 5"/>
          <p:cNvSpPr>
            <a:spLocks noGrp="1"/>
          </p:cNvSpPr>
          <p:nvPr>
            <p:ph type="title"/>
          </p:nvPr>
        </p:nvSpPr>
        <p:spPr>
          <a:xfrm>
            <a:off x="457200" y="249238"/>
            <a:ext cx="7543800" cy="659481"/>
          </a:xfrm>
          <a:noFill/>
          <a:ln>
            <a:noFill/>
          </a:ln>
        </p:spPr>
        <p:txBody>
          <a:bodyPr vert="horz" wrap="square" lIns="91440" tIns="45720" rIns="91440" bIns="45720" numCol="1" anchor="b" anchorCtr="0" compatLnSpc="1">
            <a:prstTxWarp prst="textNoShape">
              <a:avLst/>
            </a:prstTxWarp>
          </a:bodyPr>
          <a:lstStyle/>
          <a:p>
            <a:r>
              <a:rPr lang="en-GB" sz="3200" dirty="0" smtClean="0"/>
              <a:t>Sample assignment return proforma</a:t>
            </a:r>
            <a:endParaRPr lang="en-GB"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49238"/>
            <a:ext cx="7786718" cy="1074737"/>
          </a:xfrm>
        </p:spPr>
        <p:txBody>
          <a:bodyPr/>
          <a:lstStyle/>
          <a:p>
            <a:r>
              <a:rPr lang="en-GB" dirty="0" smtClean="0"/>
              <a:t>Engagement with the HEA project: A marked improvement</a:t>
            </a:r>
            <a:endParaRPr lang="en-GB" dirty="0"/>
          </a:p>
        </p:txBody>
      </p:sp>
      <p:sp>
        <p:nvSpPr>
          <p:cNvPr id="3" name="Content Placeholder 2"/>
          <p:cNvSpPr>
            <a:spLocks noGrp="1"/>
          </p:cNvSpPr>
          <p:nvPr>
            <p:ph idx="1"/>
          </p:nvPr>
        </p:nvSpPr>
        <p:spPr/>
        <p:txBody>
          <a:bodyPr/>
          <a:lstStyle/>
          <a:p>
            <a:r>
              <a:rPr lang="en-GB" dirty="0" smtClean="0"/>
              <a:t>It is designed to transform assessment in higher education;</a:t>
            </a:r>
          </a:p>
          <a:p>
            <a:r>
              <a:rPr lang="en-GB" dirty="0" smtClean="0"/>
              <a:t>The Oxford Brookes CETL ASKe produced the Weston Manor Manifesto which provides a framework for A Marked Improvement;</a:t>
            </a:r>
          </a:p>
          <a:p>
            <a:r>
              <a:rPr lang="en-GB" dirty="0" smtClean="0"/>
              <a:t>The publication provides a rationale and groundwork for transformation, together with templates enabling institutions to review their own practices and implement change at a university level;</a:t>
            </a:r>
          </a:p>
          <a:p>
            <a:r>
              <a:rPr lang="en-GB" dirty="0" smtClean="0"/>
              <a:t>The HEA team and internal consultants have worked with the institutional teams through core and targeted forums.</a:t>
            </a:r>
          </a:p>
          <a:p>
            <a:endParaRPr lang="en-GB"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Efficient assessment; we need to:</a:t>
            </a:r>
            <a:endParaRPr lang="en-GB" dirty="0"/>
          </a:p>
        </p:txBody>
      </p:sp>
      <p:sp>
        <p:nvSpPr>
          <p:cNvPr id="3" name="Content Placeholder 2"/>
          <p:cNvSpPr>
            <a:spLocks noGrp="1"/>
          </p:cNvSpPr>
          <p:nvPr>
            <p:ph idx="1"/>
          </p:nvPr>
        </p:nvSpPr>
        <p:spPr/>
        <p:txBody>
          <a:bodyPr/>
          <a:lstStyle/>
          <a:p>
            <a:r>
              <a:rPr lang="en-GB" dirty="0" smtClean="0"/>
              <a:t>Stop marking, start assessing! </a:t>
            </a:r>
          </a:p>
          <a:p>
            <a:r>
              <a:rPr lang="en-GB" dirty="0" smtClean="0"/>
              <a:t>Explore ways to maximise student ‘time on task’ (Gibbs) and minimise staff drudgery;</a:t>
            </a:r>
          </a:p>
          <a:p>
            <a:r>
              <a:rPr lang="en-GB" dirty="0" smtClean="0"/>
              <a:t>Remember that feedback is crucial to student learning but the most time-consuming aspect of assessment: we need to explore ways of giving feedback effectively and efficiently;</a:t>
            </a:r>
          </a:p>
          <a:p>
            <a:r>
              <a:rPr lang="en-GB" dirty="0" smtClean="0"/>
              <a:t>Note that Computer-supported assessment can include use of audio feedback via digital sound files, video commentaries and other means of using course Virtual Learning Environments.</a:t>
            </a:r>
            <a:endParaRPr lang="en-GB"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22238"/>
            <a:ext cx="7787208"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Putting this in to practice. We need to:</a:t>
            </a:r>
          </a:p>
        </p:txBody>
      </p:sp>
      <p:sp>
        <p:nvSpPr>
          <p:cNvPr id="19459" name="Rectangle 3"/>
          <p:cNvSpPr>
            <a:spLocks noGrp="1" noChangeArrowheads="1"/>
          </p:cNvSpPr>
          <p:nvPr>
            <p:ph type="body" idx="1"/>
          </p:nvPr>
        </p:nvSpPr>
        <p:spPr>
          <a:xfrm>
            <a:off x="179388" y="908050"/>
            <a:ext cx="8713787" cy="5400675"/>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endParaRPr lang="en-GB" sz="2600" dirty="0" smtClean="0"/>
          </a:p>
          <a:p>
            <a:pPr marL="360000">
              <a:lnSpc>
                <a:spcPct val="100000"/>
              </a:lnSpc>
              <a:spcBef>
                <a:spcPts val="600"/>
              </a:spcBef>
            </a:pPr>
            <a:r>
              <a:rPr lang="en-GB" sz="2600" dirty="0" smtClean="0"/>
              <a:t>design an assessment strategy that involves a diverse range of methods of assessment (as all forms of assessment disadvantage some students);</a:t>
            </a:r>
          </a:p>
          <a:p>
            <a:pPr marL="360000">
              <a:lnSpc>
                <a:spcPct val="100000"/>
              </a:lnSpc>
              <a:spcBef>
                <a:spcPts val="600"/>
              </a:spcBef>
            </a:pPr>
            <a:r>
              <a:rPr lang="en-GB" sz="2600" dirty="0" smtClean="0"/>
              <a:t>consider when designing assessment tasks how any students might be disadvantaged;</a:t>
            </a:r>
          </a:p>
          <a:p>
            <a:pPr marL="360000">
              <a:lnSpc>
                <a:spcPct val="100000"/>
              </a:lnSpc>
              <a:spcBef>
                <a:spcPts val="600"/>
              </a:spcBef>
            </a:pPr>
            <a:r>
              <a:rPr lang="en-GB" sz="2600" dirty="0" smtClean="0"/>
              <a:t>maximise the opportunities for each student to achieve at the highest possible level;</a:t>
            </a:r>
          </a:p>
          <a:p>
            <a:pPr marL="360000">
              <a:lnSpc>
                <a:spcPct val="100000"/>
              </a:lnSpc>
              <a:spcBef>
                <a:spcPts val="600"/>
              </a:spcBef>
            </a:pPr>
            <a:r>
              <a:rPr lang="en-GB" sz="2600" dirty="0" smtClean="0"/>
              <a:t>ensure the assurance of appropriate standards for all students.</a:t>
            </a:r>
            <a:br>
              <a:rPr lang="en-GB" sz="2600" dirty="0" smtClean="0"/>
            </a:br>
            <a:endParaRPr lang="en-GB" sz="2600"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p:spPr>
        <p:txBody>
          <a:bodyPr/>
          <a:lstStyle/>
          <a:p>
            <a:pPr eaLnBrk="1" hangingPunct="1"/>
            <a:r>
              <a:rPr lang="en-GB" sz="3200" dirty="0" smtClean="0"/>
              <a:t>Conclusions</a:t>
            </a:r>
          </a:p>
        </p:txBody>
      </p:sp>
      <p:sp>
        <p:nvSpPr>
          <p:cNvPr id="43011" name="Rectangle 3"/>
          <p:cNvSpPr>
            <a:spLocks noGrp="1" noChangeArrowheads="1"/>
          </p:cNvSpPr>
          <p:nvPr>
            <p:ph type="body" idx="1"/>
          </p:nvPr>
        </p:nvSpPr>
        <p:spPr>
          <a:xfrm>
            <a:off x="457200" y="764704"/>
            <a:ext cx="8458200" cy="5361459"/>
          </a:xfrm>
        </p:spPr>
        <p:txBody>
          <a:bodyPr/>
          <a:lstStyle/>
          <a:p>
            <a:pPr eaLnBrk="1" hangingPunct="1"/>
            <a:r>
              <a:rPr lang="en-US" dirty="0" smtClean="0"/>
              <a:t>Assessment strategies are often under-designed;</a:t>
            </a:r>
          </a:p>
          <a:p>
            <a:pPr eaLnBrk="1" hangingPunct="1"/>
            <a:r>
              <a:rPr lang="en-US" dirty="0" smtClean="0"/>
              <a:t>We need to consider the fitness for purpose of each element of the assessment programme;</a:t>
            </a:r>
          </a:p>
          <a:p>
            <a:pPr eaLnBrk="1" hangingPunct="1"/>
            <a:r>
              <a:rPr lang="en-US" dirty="0" smtClean="0"/>
              <a:t>This will include the assignment questions/tasks themselves, the briefings, the marking criteria, the moderation process and the feedback;</a:t>
            </a:r>
          </a:p>
          <a:p>
            <a:pPr eaLnBrk="1" hangingPunct="1"/>
            <a:r>
              <a:rPr lang="en-US" dirty="0" smtClean="0"/>
              <a:t> We also need to scrutinise how the assignments align with one another, whether we are over or under-assessing, whether we are creating log-jams for students and markers, whether we are assessing authentically, and whether our processes are fair and sensible.</a:t>
            </a:r>
          </a:p>
          <a:p>
            <a:pPr eaLnBrk="1" hangingPunct="1"/>
            <a:r>
              <a:rPr lang="en-US" dirty="0" smtClean="0"/>
              <a:t>If we do this, assessment can contribute to improving student learning, thereby making a marked improvement.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p:spPr>
        <p:txBody>
          <a:bodyPr anchor="ctr"/>
          <a:lstStyle/>
          <a:p>
            <a:pPr eaLnBrk="1" hangingPunct="1"/>
            <a:r>
              <a:rPr lang="en-GB" sz="3200"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1800" dirty="0" smtClean="0"/>
              <a:t>Assessment Reform Group (1999) </a:t>
            </a:r>
            <a:r>
              <a:rPr lang="en-GB" sz="1800" i="1" dirty="0" smtClean="0"/>
              <a:t>Assessment for Learning : Beyond the black box, </a:t>
            </a:r>
            <a:r>
              <a:rPr lang="en-GB" sz="1800" dirty="0" smtClean="0"/>
              <a:t>Cambridge UK, University of Cambridge School of Education.</a:t>
            </a:r>
            <a:r>
              <a:rPr lang="en-GB" sz="1800" dirty="0" smtClean="0">
                <a:cs typeface="Times New Roman" pitchFamily="18" charset="0"/>
              </a:rPr>
              <a:t> </a:t>
            </a:r>
          </a:p>
          <a:p>
            <a:pPr marL="609600" indent="-609600" eaLnBrk="1" hangingPunct="1">
              <a:buFont typeface="Wingdings" pitchFamily="2" charset="2"/>
              <a:buNone/>
              <a:defRPr/>
            </a:pPr>
            <a:r>
              <a:rPr lang="en-GB" sz="1800" dirty="0" smtClean="0">
                <a:cs typeface="Times New Roman" pitchFamily="18" charset="0"/>
              </a:rPr>
              <a:t>Biggs, J. and Tang, C. (2007) </a:t>
            </a:r>
            <a:r>
              <a:rPr lang="en-GB" sz="1800" i="1" dirty="0" smtClean="0">
                <a:cs typeface="Times New Roman" pitchFamily="18" charset="0"/>
              </a:rPr>
              <a:t>Teaching for Quality Learning at University, </a:t>
            </a:r>
            <a:r>
              <a:rPr lang="en-GB" sz="1800" dirty="0" smtClean="0">
                <a:cs typeface="Times New Roman" pitchFamily="18" charset="0"/>
              </a:rPr>
              <a:t>Maidenhead: Open University Press.</a:t>
            </a:r>
          </a:p>
          <a:p>
            <a:pPr marL="609600" indent="-609600" eaLnBrk="1" hangingPunct="1">
              <a:buFont typeface="Wingdings" pitchFamily="2" charset="2"/>
              <a:buNone/>
              <a:defRPr/>
            </a:pPr>
            <a:r>
              <a:rPr lang="en-GB" sz="1800" dirty="0" smtClean="0">
                <a:cs typeface="Times New Roman" pitchFamily="18" charset="0"/>
              </a:rPr>
              <a:t>Bloxham, S. and Boyd, P. (2007) </a:t>
            </a:r>
            <a:r>
              <a:rPr lang="en-GB" sz="1800" i="1" dirty="0" smtClean="0">
                <a:cs typeface="Times New Roman" pitchFamily="18" charset="0"/>
              </a:rPr>
              <a:t>Developing effective assessment in higher education: a practical guide</a:t>
            </a:r>
            <a:r>
              <a:rPr lang="en-GB" sz="1800" dirty="0" smtClean="0">
                <a:cs typeface="Times New Roman" pitchFamily="18" charset="0"/>
              </a:rPr>
              <a:t>, Maidenhead, Open University Press.</a:t>
            </a:r>
          </a:p>
          <a:p>
            <a:pPr marL="609600" indent="-609600" eaLnBrk="1" hangingPunct="1">
              <a:buFont typeface="Wingdings" pitchFamily="2" charset="2"/>
              <a:buNone/>
              <a:defRPr/>
            </a:pPr>
            <a:r>
              <a:rPr lang="en-GB" sz="1800" dirty="0" smtClean="0">
                <a:cs typeface="Times New Roman" pitchFamily="18" charset="0"/>
              </a:rPr>
              <a:t>Brown, S. Rust, C. &amp; Gibbs, G. (1994) </a:t>
            </a:r>
            <a:r>
              <a:rPr lang="en-GB" sz="1800" i="1" dirty="0" smtClean="0">
                <a:cs typeface="Times New Roman" pitchFamily="18" charset="0"/>
              </a:rPr>
              <a:t>Strategies for Diversifying Assessment,</a:t>
            </a:r>
            <a:r>
              <a:rPr lang="en-GB" sz="1800" dirty="0" smtClean="0">
                <a:cs typeface="Times New Roman" pitchFamily="18" charset="0"/>
              </a:rPr>
              <a:t> Oxford: Oxford Centre for Staff Development. </a:t>
            </a:r>
          </a:p>
          <a:p>
            <a:pPr marL="609600" indent="-609600" eaLnBrk="1" hangingPunct="1">
              <a:buFont typeface="Wingdings" pitchFamily="2" charset="2"/>
              <a:buNone/>
              <a:defRPr/>
            </a:pPr>
            <a:r>
              <a:rPr lang="en-GB" sz="1800" dirty="0" smtClean="0"/>
              <a:t>Boud, D. (1995) </a:t>
            </a:r>
            <a:r>
              <a:rPr lang="en-GB" sz="1800" i="1" dirty="0" smtClean="0"/>
              <a:t>Enhancing learning through self-assessment,</a:t>
            </a:r>
            <a:r>
              <a:rPr lang="en-GB" sz="1800" dirty="0" smtClean="0"/>
              <a:t> London: Routledge.</a:t>
            </a:r>
          </a:p>
          <a:p>
            <a:pPr marL="609600" indent="-609600" eaLnBrk="1" hangingPunct="1">
              <a:buFont typeface="Wingdings" pitchFamily="2" charset="2"/>
              <a:buNone/>
              <a:defRPr/>
            </a:pPr>
            <a:r>
              <a:rPr lang="en-GB" sz="1800" dirty="0" smtClean="0"/>
              <a:t>Brown, S. and </a:t>
            </a:r>
            <a:r>
              <a:rPr lang="en-GB" sz="1800" dirty="0" err="1" smtClean="0"/>
              <a:t>Glasner</a:t>
            </a:r>
            <a:r>
              <a:rPr lang="en-GB" sz="1800" dirty="0" smtClean="0"/>
              <a:t>, A. (eds.) (1999) </a:t>
            </a:r>
            <a:r>
              <a:rPr lang="en-GB" sz="1800" i="1" dirty="0" smtClean="0"/>
              <a:t>Assessment Matters in Higher Education, Choosing and Using Diverse Approaches</a:t>
            </a:r>
            <a:r>
              <a:rPr lang="en-GB" sz="1800" dirty="0" smtClean="0"/>
              <a:t>, Maidenhead: Open University Press.</a:t>
            </a:r>
          </a:p>
          <a:p>
            <a:pPr marL="609600" indent="-609600" eaLnBrk="1" hangingPunct="1">
              <a:buFont typeface="Wingdings" pitchFamily="2" charset="2"/>
              <a:buNone/>
              <a:defRPr/>
            </a:pPr>
            <a:r>
              <a:rPr lang="en-GB" sz="1800" dirty="0" smtClean="0"/>
              <a:t>Brown, S. and Knight, P. (1994) </a:t>
            </a:r>
            <a:r>
              <a:rPr lang="en-GB" sz="1800" i="1" dirty="0" smtClean="0"/>
              <a:t>Assessing Learners in Higher Education</a:t>
            </a:r>
            <a:r>
              <a:rPr lang="en-GB" sz="1800" dirty="0" smtClean="0"/>
              <a:t>, London: Kogan Page.</a:t>
            </a:r>
            <a:endParaRPr lang="en-US" sz="1800" dirty="0" smtClean="0"/>
          </a:p>
          <a:p>
            <a:pPr marL="609600" indent="-609600" eaLnBrk="1" hangingPunct="1">
              <a:buNone/>
              <a:defRPr/>
            </a:pPr>
            <a:r>
              <a:rPr lang="en-US" sz="1800" dirty="0" smtClean="0"/>
              <a:t>Brown, S. and Race, P. (2012) </a:t>
            </a:r>
            <a:r>
              <a:rPr lang="en-GB" sz="1800" i="1" dirty="0" smtClean="0"/>
              <a:t>Using effective assessment to promote learning </a:t>
            </a:r>
            <a:r>
              <a:rPr lang="en-GB" sz="1800" dirty="0" smtClean="0"/>
              <a:t>in Hunt, L. and Chambers, D. (2012) </a:t>
            </a:r>
            <a:r>
              <a:rPr lang="en-GB" sz="1800" i="1" dirty="0" smtClean="0"/>
              <a:t>University Teaching in Focus, Victoria, Australia, Acer Press. P74-91</a:t>
            </a:r>
            <a:endParaRPr lang="en-GB" sz="1800" dirty="0" smtClean="0"/>
          </a:p>
          <a:p>
            <a:pPr marL="609600" indent="-609600" eaLnBrk="1" hangingPunct="1">
              <a:defRPr/>
            </a:pPr>
            <a:endParaRPr lang="en-GB" sz="1800" dirty="0" smtClean="0"/>
          </a:p>
          <a:p>
            <a:pPr eaLnBrk="1" hangingPunct="1">
              <a:lnSpc>
                <a:spcPct val="90000"/>
              </a:lnSpc>
              <a:buNone/>
              <a:defRPr/>
            </a:pPr>
            <a:endParaRPr lang="en-GB" sz="1800"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p:spPr>
        <p:txBody>
          <a:bodyPr/>
          <a:lstStyle/>
          <a:p>
            <a:pPr eaLnBrk="1" hangingPunct="1"/>
            <a:r>
              <a:rPr lang="en-GB" sz="3200" dirty="0" smtClean="0"/>
              <a:t>Useful references 2</a:t>
            </a:r>
          </a:p>
        </p:txBody>
      </p:sp>
      <p:sp>
        <p:nvSpPr>
          <p:cNvPr id="208899" name="Rectangle 3"/>
          <p:cNvSpPr>
            <a:spLocks noGrp="1" noChangeArrowheads="1"/>
          </p:cNvSpPr>
          <p:nvPr>
            <p:ph type="body" idx="1"/>
          </p:nvPr>
        </p:nvSpPr>
        <p:spPr>
          <a:xfrm>
            <a:off x="250825" y="981075"/>
            <a:ext cx="8424863"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1800" dirty="0" smtClean="0"/>
              <a:t>Carless, D., </a:t>
            </a:r>
            <a:r>
              <a:rPr lang="en-US" sz="1800" dirty="0" err="1" smtClean="0"/>
              <a:t>Joughin</a:t>
            </a:r>
            <a:r>
              <a:rPr lang="en-US" sz="1800" dirty="0" smtClean="0"/>
              <a:t>, G., </a:t>
            </a:r>
            <a:r>
              <a:rPr lang="en-US" sz="1800" dirty="0" err="1" smtClean="0"/>
              <a:t>Ngar</a:t>
            </a:r>
            <a:r>
              <a:rPr lang="en-US" sz="1800" dirty="0" smtClean="0"/>
              <a:t>-Fun Liu </a:t>
            </a:r>
            <a:r>
              <a:rPr lang="en-US" sz="1800" i="1" dirty="0" smtClean="0"/>
              <a:t>et al</a:t>
            </a:r>
            <a:r>
              <a:rPr lang="en-US" sz="1800" dirty="0" smtClean="0"/>
              <a:t> (2006) </a:t>
            </a:r>
            <a:r>
              <a:rPr lang="en-US" sz="1800" i="1" dirty="0" smtClean="0"/>
              <a:t>How Assessment supports learning: Learning orientated assessment in action </a:t>
            </a:r>
            <a:r>
              <a:rPr lang="en-US" sz="1800" dirty="0" smtClean="0"/>
              <a:t>Hong Kong: Hong Kong University Press.</a:t>
            </a:r>
          </a:p>
          <a:p>
            <a:pPr eaLnBrk="1" hangingPunct="1">
              <a:buFont typeface="Wingdings" pitchFamily="2" charset="2"/>
              <a:buNone/>
              <a:defRPr/>
            </a:pPr>
            <a:r>
              <a:rPr lang="en-GB" sz="1800" dirty="0" smtClean="0"/>
              <a:t>Carroll, J. and Ryan, J. (2005) </a:t>
            </a:r>
            <a:r>
              <a:rPr lang="en-GB" sz="1800" i="1" dirty="0" smtClean="0"/>
              <a:t>Teaching International students: improving learning for all. </a:t>
            </a:r>
            <a:r>
              <a:rPr lang="en-GB" sz="1800" dirty="0" smtClean="0"/>
              <a:t>London: Routledge SEDA series.</a:t>
            </a:r>
          </a:p>
          <a:p>
            <a:pPr eaLnBrk="1" hangingPunct="1">
              <a:buNone/>
              <a:defRPr/>
            </a:pPr>
            <a:r>
              <a:rPr lang="en-GB" sz="1800" dirty="0" err="1" smtClean="0"/>
              <a:t>Crosling</a:t>
            </a:r>
            <a:r>
              <a:rPr lang="en-GB" sz="1800" dirty="0" smtClean="0"/>
              <a:t>, G., Thomas, L. and </a:t>
            </a:r>
            <a:r>
              <a:rPr lang="en-GB" sz="1800" dirty="0" err="1" smtClean="0"/>
              <a:t>Heagney</a:t>
            </a:r>
            <a:r>
              <a:rPr lang="en-GB" sz="1800" dirty="0" smtClean="0"/>
              <a:t>, M. (2008) </a:t>
            </a:r>
            <a:r>
              <a:rPr lang="en-GB" sz="1800" i="1" dirty="0" smtClean="0"/>
              <a:t>Improving student retention in Higher Education,</a:t>
            </a:r>
            <a:r>
              <a:rPr lang="en-GB" sz="1800" dirty="0" smtClean="0"/>
              <a:t> London and New York: Routledge </a:t>
            </a:r>
          </a:p>
          <a:p>
            <a:pPr marL="609600" indent="-609600" eaLnBrk="1" hangingPunct="1">
              <a:buFont typeface="Wingdings" pitchFamily="2" charset="2"/>
              <a:buNone/>
              <a:defRPr/>
            </a:pPr>
            <a:r>
              <a:rPr lang="en-GB" sz="1800" dirty="0" smtClean="0"/>
              <a:t>Crooks, T. (1988) </a:t>
            </a:r>
            <a:r>
              <a:rPr lang="en-GB" sz="1800" i="1" dirty="0" smtClean="0"/>
              <a:t>Assessing student performance, </a:t>
            </a:r>
            <a:r>
              <a:rPr lang="en-GB" sz="1800" dirty="0" smtClean="0"/>
              <a:t>HERDSA Green Guide No 8 HERDSA (reprinted 1994).</a:t>
            </a:r>
          </a:p>
          <a:p>
            <a:pPr marL="609600" indent="-609600" eaLnBrk="1" hangingPunct="1">
              <a:buFont typeface="Wingdings" pitchFamily="2" charset="2"/>
              <a:buNone/>
              <a:defRPr/>
            </a:pPr>
            <a:r>
              <a:rPr lang="en-GB" sz="1800" dirty="0" err="1" smtClean="0"/>
              <a:t>Falchikov</a:t>
            </a:r>
            <a:r>
              <a:rPr lang="en-GB" sz="1800" dirty="0" smtClean="0"/>
              <a:t>, N. (2004) </a:t>
            </a:r>
            <a:r>
              <a:rPr lang="en-GB" sz="1800" i="1" dirty="0" smtClean="0"/>
              <a:t>Improving Assessment through Student Involvement: Practical Solutions for Aiding Learning in Higher and Further Education,</a:t>
            </a:r>
            <a:r>
              <a:rPr lang="en-GB" sz="1800" dirty="0" smtClean="0"/>
              <a:t> London: Routledge.</a:t>
            </a:r>
          </a:p>
          <a:p>
            <a:pPr marL="609600" indent="-609600" eaLnBrk="1" hangingPunct="1">
              <a:buFont typeface="Wingdings" pitchFamily="2" charset="2"/>
              <a:buNone/>
              <a:defRPr/>
            </a:pPr>
            <a:r>
              <a:rPr lang="en-GB" sz="1800" dirty="0" smtClean="0"/>
              <a:t>Gibbs, G. (1999) </a:t>
            </a:r>
            <a:r>
              <a:rPr lang="en-GB" sz="1800" i="1" dirty="0" smtClean="0"/>
              <a:t>Using assessment strategically to change the way students learn</a:t>
            </a:r>
            <a:r>
              <a:rPr lang="en-GB" sz="1800" dirty="0" smtClean="0"/>
              <a:t>, in Brown S. &amp; </a:t>
            </a:r>
            <a:r>
              <a:rPr lang="en-GB" sz="1800" dirty="0" err="1" smtClean="0"/>
              <a:t>Glasner</a:t>
            </a:r>
            <a:r>
              <a:rPr lang="en-GB" sz="1800" dirty="0" smtClean="0"/>
              <a:t>, A. (eds.), </a:t>
            </a:r>
            <a:r>
              <a:rPr lang="en-GB" sz="1800" i="1" dirty="0" smtClean="0"/>
              <a:t>Assessment Matters in Higher Education: Choosing and Using Diverse Approaches, </a:t>
            </a:r>
            <a:r>
              <a:rPr lang="en-GB" sz="1800" dirty="0" smtClean="0"/>
              <a:t>Maidenhead: SRHE/Open University Press.</a:t>
            </a:r>
          </a:p>
          <a:p>
            <a:pPr marL="609600" indent="-609600" eaLnBrk="1" hangingPunct="1">
              <a:buFont typeface="Wingdings" pitchFamily="2" charset="2"/>
              <a:buNone/>
              <a:defRPr/>
            </a:pPr>
            <a:r>
              <a:rPr lang="en-GB" sz="1800" dirty="0" smtClean="0"/>
              <a:t>Higher Education Academy (2012) </a:t>
            </a:r>
            <a:r>
              <a:rPr lang="en-GB" sz="1800" i="1" dirty="0" smtClean="0"/>
              <a:t>A marked improvement; transforming assessment in higher education</a:t>
            </a:r>
            <a:r>
              <a:rPr lang="en-GB" sz="1800" dirty="0" smtClean="0"/>
              <a:t>, York: HEA.</a:t>
            </a:r>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p:spPr>
        <p:txBody>
          <a:bodyPr/>
          <a:lstStyle/>
          <a:p>
            <a:pPr eaLnBrk="1" hangingPunct="1"/>
            <a:r>
              <a:rPr lang="en-GB" dirty="0" smtClean="0"/>
              <a:t>Useful references 3</a:t>
            </a:r>
          </a:p>
        </p:txBody>
      </p:sp>
      <p:sp>
        <p:nvSpPr>
          <p:cNvPr id="43011" name="Rectangle 3"/>
          <p:cNvSpPr>
            <a:spLocks noGrp="1" noChangeArrowheads="1"/>
          </p:cNvSpPr>
          <p:nvPr>
            <p:ph type="body" idx="1"/>
          </p:nvPr>
        </p:nvSpPr>
        <p:spPr>
          <a:xfrm>
            <a:off x="142844" y="1052737"/>
            <a:ext cx="8750331" cy="5329014"/>
          </a:xfrm>
        </p:spPr>
        <p:txBody>
          <a:bodyPr/>
          <a:lstStyle/>
          <a:p>
            <a:pPr marL="609600" indent="-609600" eaLnBrk="1" hangingPunct="1">
              <a:buFont typeface="Wingdings" pitchFamily="2" charset="2"/>
              <a:buNone/>
              <a:defRPr/>
            </a:pPr>
            <a:r>
              <a:rPr lang="en-GB" sz="1800" dirty="0" smtClean="0"/>
              <a:t>Knight, P. and </a:t>
            </a:r>
            <a:r>
              <a:rPr lang="en-GB" sz="1800" dirty="0" err="1" smtClean="0"/>
              <a:t>Yorke</a:t>
            </a:r>
            <a:r>
              <a:rPr lang="en-GB" sz="1800" dirty="0" smtClean="0"/>
              <a:t>, M. (2003) </a:t>
            </a:r>
            <a:r>
              <a:rPr lang="en-GB" sz="1800" i="1" dirty="0" smtClean="0"/>
              <a:t>Assessment, learning and employability</a:t>
            </a:r>
            <a:r>
              <a:rPr lang="en-GB" sz="1800" dirty="0" smtClean="0"/>
              <a:t> Maidenhead, UK: SRHE/Open University Press.</a:t>
            </a:r>
          </a:p>
          <a:p>
            <a:pPr eaLnBrk="1" hangingPunct="1">
              <a:buFont typeface="Wingdings" pitchFamily="2" charset="2"/>
              <a:buNone/>
              <a:defRPr/>
            </a:pPr>
            <a:r>
              <a:rPr lang="en-GB" sz="1800" dirty="0" err="1" smtClean="0"/>
              <a:t>Mentkowski</a:t>
            </a:r>
            <a:r>
              <a:rPr lang="en-GB" sz="1800" dirty="0" smtClean="0"/>
              <a:t>, M. and associates (2000) p.82 </a:t>
            </a:r>
            <a:r>
              <a:rPr lang="en-GB" sz="1800" i="1" dirty="0" smtClean="0"/>
              <a:t>Learning that lasts: integrating learning development and performance in college and beyond,</a:t>
            </a:r>
            <a:r>
              <a:rPr lang="en-GB" sz="1800" dirty="0" smtClean="0"/>
              <a:t> San Francisco: </a:t>
            </a:r>
            <a:r>
              <a:rPr lang="en-GB" sz="1800" dirty="0" err="1" smtClean="0"/>
              <a:t>Jossey</a:t>
            </a:r>
            <a:r>
              <a:rPr lang="en-GB" sz="1800" dirty="0" smtClean="0"/>
              <a:t>-Bass.</a:t>
            </a:r>
          </a:p>
          <a:p>
            <a:pPr eaLnBrk="1" hangingPunct="1">
              <a:buFont typeface="Wingdings" pitchFamily="2" charset="2"/>
              <a:buNone/>
              <a:defRPr/>
            </a:pPr>
            <a:r>
              <a:rPr lang="en-GB" sz="1800" dirty="0" smtClean="0"/>
              <a:t>McDowell, L. and Brown, S. (1998) </a:t>
            </a:r>
            <a:r>
              <a:rPr lang="en-GB" sz="1800" i="1" dirty="0" smtClean="0"/>
              <a:t>Assessing students: cheating and plagiarism</a:t>
            </a:r>
            <a:r>
              <a:rPr lang="en-GB" sz="1800" dirty="0" smtClean="0"/>
              <a:t>, Newcastle: Red Guide 10/11 University of Northumbria.</a:t>
            </a:r>
            <a:endParaRPr lang="en-US" sz="1800" dirty="0" smtClean="0"/>
          </a:p>
          <a:p>
            <a:pPr eaLnBrk="1" hangingPunct="1">
              <a:buFont typeface="Wingdings" pitchFamily="2" charset="2"/>
              <a:buNone/>
              <a:defRPr/>
            </a:pPr>
            <a:r>
              <a:rPr lang="en-GB" sz="1800" dirty="0" err="1" smtClean="0"/>
              <a:t>Nicol</a:t>
            </a:r>
            <a:r>
              <a:rPr lang="en-GB" sz="1800" dirty="0" smtClean="0"/>
              <a:t>, D. J. and Macfarlane-Dick, D. (2006) Formative assessment and self-regulated learning: A model and seven principles of good feedback practice, </a:t>
            </a:r>
            <a:r>
              <a:rPr lang="en-GB" sz="1800" i="1" dirty="0" smtClean="0"/>
              <a:t>Studies in Higher Education </a:t>
            </a:r>
            <a:r>
              <a:rPr lang="en-GB" sz="1800" i="1" dirty="0" err="1" smtClean="0"/>
              <a:t>Vol</a:t>
            </a:r>
            <a:r>
              <a:rPr lang="en-GB" sz="1800" i="1" dirty="0" smtClean="0"/>
              <a:t> 31(2), 199-218.</a:t>
            </a:r>
          </a:p>
          <a:p>
            <a:pPr eaLnBrk="1" hangingPunct="1">
              <a:buNone/>
              <a:defRPr/>
            </a:pPr>
            <a:r>
              <a:rPr lang="en-GB" sz="1800" dirty="0" smtClean="0"/>
              <a:t>PASS project Bradford </a:t>
            </a:r>
            <a:r>
              <a:rPr lang="en-GB" sz="1800" dirty="0" smtClean="0">
                <a:hlinkClick r:id="rId3"/>
              </a:rPr>
              <a:t>http://www.pass.brad.ac.uk/</a:t>
            </a:r>
            <a:r>
              <a:rPr lang="en-GB" sz="1800" dirty="0" smtClean="0"/>
              <a:t> Accessed November 2013</a:t>
            </a:r>
          </a:p>
          <a:p>
            <a:pPr eaLnBrk="1" hangingPunct="1">
              <a:buNone/>
              <a:defRPr/>
            </a:pPr>
            <a:r>
              <a:rPr lang="en-GB" sz="1800" dirty="0" smtClean="0"/>
              <a:t>Pickford, R. and Brown, S. (2006) </a:t>
            </a:r>
            <a:r>
              <a:rPr lang="en-GB" sz="1800" i="1" dirty="0" smtClean="0"/>
              <a:t>Assessing skills and practice,</a:t>
            </a:r>
            <a:r>
              <a:rPr lang="en-GB" sz="1800" dirty="0" smtClean="0"/>
              <a:t> London: Routledge. </a:t>
            </a:r>
          </a:p>
          <a:p>
            <a:pPr eaLnBrk="1" hangingPunct="1">
              <a:buNone/>
              <a:defRPr/>
            </a:pPr>
            <a:endParaRPr lang="en-GB" sz="1800" dirty="0" smtClean="0"/>
          </a:p>
          <a:p>
            <a:pPr eaLnBrk="1" hangingPunct="1">
              <a:lnSpc>
                <a:spcPct val="90000"/>
              </a:lnSpc>
              <a:buFont typeface="Wingdings" pitchFamily="2" charset="2"/>
              <a:buNone/>
              <a:defRPr/>
            </a:pPr>
            <a:endParaRPr lang="en-GB" sz="1800"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p:spPr>
        <p:txBody>
          <a:bodyPr/>
          <a:lstStyle/>
          <a:p>
            <a:r>
              <a:rPr lang="en-GB" dirty="0" smtClean="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1800" dirty="0" smtClean="0"/>
              <a:t>Race, P. (2001) </a:t>
            </a:r>
            <a:r>
              <a:rPr lang="en-GB" sz="1800" i="1" dirty="0" smtClean="0"/>
              <a:t>A Briefing on Self, Peer &amp; Group Assessment,</a:t>
            </a:r>
            <a:r>
              <a:rPr lang="en-GB" sz="1800" dirty="0" smtClean="0"/>
              <a:t> in LTSN Generic Centre Assessment Series No 9, LTSN York.</a:t>
            </a:r>
          </a:p>
          <a:p>
            <a:pPr eaLnBrk="1" hangingPunct="1">
              <a:buFont typeface="Wingdings" pitchFamily="2" charset="2"/>
              <a:buNone/>
            </a:pPr>
            <a:r>
              <a:rPr lang="en-GB" sz="1800" dirty="0" smtClean="0"/>
              <a:t>Race P. (2007) </a:t>
            </a:r>
            <a:r>
              <a:rPr lang="en-GB" sz="1800" i="1" dirty="0" smtClean="0"/>
              <a:t>The lecturer’s toolkit (3rd edition),</a:t>
            </a:r>
            <a:r>
              <a:rPr lang="en-GB" sz="1800" dirty="0" smtClean="0"/>
              <a:t> London: Routledge.</a:t>
            </a:r>
          </a:p>
          <a:p>
            <a:pPr eaLnBrk="1" hangingPunct="1">
              <a:buFont typeface="Wingdings" pitchFamily="2" charset="2"/>
              <a:buNone/>
            </a:pPr>
            <a:r>
              <a:rPr lang="en-GB" sz="1800" dirty="0" smtClean="0"/>
              <a:t>Rust, C., Price, M. and O’Donovan, B. (2003) Improving students’ learning by developing their understanding of assessment criteria and processes</a:t>
            </a:r>
            <a:r>
              <a:rPr lang="en-GB" sz="1800" i="1" dirty="0" smtClean="0"/>
              <a:t>, Assessment and Evaluation in Higher Education. 28 (2), 147-164.</a:t>
            </a:r>
          </a:p>
          <a:p>
            <a:pPr eaLnBrk="1" hangingPunct="1">
              <a:buFont typeface="Wingdings" pitchFamily="2" charset="2"/>
              <a:buNone/>
            </a:pPr>
            <a:r>
              <a:rPr lang="en-GB" sz="1800" dirty="0" smtClean="0"/>
              <a:t>Ryan, J. (2000) </a:t>
            </a:r>
            <a:r>
              <a:rPr lang="en-GB" sz="1800" i="1" dirty="0" smtClean="0"/>
              <a:t>A Guide to Teaching International Students,</a:t>
            </a:r>
            <a:r>
              <a:rPr lang="en-GB" sz="1800" dirty="0" smtClean="0"/>
              <a:t> Oxford Centre for Staff and Learning Development</a:t>
            </a:r>
          </a:p>
          <a:p>
            <a:pPr eaLnBrk="1" hangingPunct="1">
              <a:buFont typeface="Wingdings" pitchFamily="2" charset="2"/>
              <a:buNone/>
            </a:pPr>
            <a:r>
              <a:rPr lang="en-GB" sz="1800" dirty="0" smtClean="0"/>
              <a:t>Stefani, L. and Carroll, J. (2001) </a:t>
            </a:r>
            <a:r>
              <a:rPr lang="en-GB" sz="1800" i="1" dirty="0" smtClean="0"/>
              <a:t>A Briefing on Plagiarism </a:t>
            </a:r>
            <a:r>
              <a:rPr lang="en-GB" sz="1800" dirty="0" smtClean="0"/>
              <a:t>http://www.ltsn.ac.uk/application.asp?app=resources.asp&amp;process=full_record&amp;section=generic&amp;id=10</a:t>
            </a:r>
          </a:p>
          <a:p>
            <a:pPr eaLnBrk="1" hangingPunct="1">
              <a:buNone/>
            </a:pPr>
            <a:r>
              <a:rPr lang="en-GB" sz="1800" dirty="0" smtClean="0"/>
              <a:t>Sadler, D. Royce (2010) Beyond feedback: developing student capability in complex appraisal,</a:t>
            </a:r>
            <a:br>
              <a:rPr lang="en-GB" sz="1800" dirty="0" smtClean="0"/>
            </a:br>
            <a:r>
              <a:rPr lang="en-GB" sz="1800" i="1" dirty="0" smtClean="0"/>
              <a:t>Assessment &amp; Evaluation in Higher Education, 35: 5, 535-550</a:t>
            </a:r>
          </a:p>
          <a:p>
            <a:pPr eaLnBrk="1" hangingPunct="1">
              <a:buNone/>
            </a:pPr>
            <a:r>
              <a:rPr lang="en-GB" sz="1800" dirty="0" smtClean="0"/>
              <a:t>Yorke, M. (1999) </a:t>
            </a:r>
            <a:r>
              <a:rPr lang="en-GB" sz="1800" i="1" dirty="0" smtClean="0"/>
              <a:t>Leaving Early: Undergraduate Non-completion in Higher Education,</a:t>
            </a:r>
            <a:r>
              <a:rPr lang="en-GB" sz="1800" dirty="0" smtClean="0"/>
              <a:t> London: Routledge.</a:t>
            </a:r>
          </a:p>
          <a:p>
            <a:pPr eaLnBrk="1" hangingPunct="1">
              <a:buFont typeface="Wingdings" pitchFamily="2" charset="2"/>
              <a:buNone/>
            </a:pPr>
            <a:endParaRPr lang="en-GB" sz="1800" dirty="0" smtClean="0"/>
          </a:p>
          <a:p>
            <a:endParaRPr lang="en-GB" sz="18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manifesto for change concentrates on six tenets:</a:t>
            </a:r>
            <a:endParaRPr lang="en-GB" dirty="0"/>
          </a:p>
        </p:txBody>
      </p:sp>
      <p:sp>
        <p:nvSpPr>
          <p:cNvPr id="3" name="Content Placeholder 2"/>
          <p:cNvSpPr>
            <a:spLocks noGrp="1"/>
          </p:cNvSpPr>
          <p:nvPr>
            <p:ph idx="1"/>
          </p:nvPr>
        </p:nvSpPr>
        <p:spPr/>
        <p:txBody>
          <a:bodyPr/>
          <a:lstStyle/>
          <a:p>
            <a:pPr marL="457200" indent="-457200">
              <a:buFont typeface="+mj-lt"/>
              <a:buAutoNum type="arabicPeriod"/>
            </a:pPr>
            <a:r>
              <a:rPr lang="en-GB" dirty="0" smtClean="0"/>
              <a:t>Assessment for learning;</a:t>
            </a:r>
          </a:p>
          <a:p>
            <a:pPr marL="457200" indent="-457200">
              <a:buFont typeface="+mj-lt"/>
              <a:buAutoNum type="arabicPeriod"/>
            </a:pPr>
            <a:r>
              <a:rPr lang="en-GB" dirty="0" smtClean="0"/>
              <a:t>Ensuring assessment is fit for purpose;</a:t>
            </a:r>
          </a:p>
          <a:p>
            <a:pPr marL="457200" indent="-457200">
              <a:buFont typeface="+mj-lt"/>
              <a:buAutoNum type="arabicPeriod"/>
            </a:pPr>
            <a:r>
              <a:rPr lang="en-GB" dirty="0" smtClean="0"/>
              <a:t>Recognition of the imprecision of many assessment practices;</a:t>
            </a:r>
          </a:p>
          <a:p>
            <a:pPr marL="457200" indent="-457200">
              <a:buFont typeface="+mj-lt"/>
              <a:buAutoNum type="arabicPeriod"/>
            </a:pPr>
            <a:r>
              <a:rPr lang="en-GB" dirty="0" smtClean="0"/>
              <a:t>Constructing standards in assessment communities;</a:t>
            </a:r>
          </a:p>
          <a:p>
            <a:pPr marL="457200" indent="-457200">
              <a:buFont typeface="+mj-lt"/>
              <a:buAutoNum type="arabicPeriod"/>
            </a:pPr>
            <a:r>
              <a:rPr lang="en-GB" dirty="0" smtClean="0"/>
              <a:t>Integrating assessment literacy into course design;</a:t>
            </a:r>
          </a:p>
          <a:p>
            <a:pPr marL="457200" indent="-457200">
              <a:buFont typeface="+mj-lt"/>
              <a:buAutoNum type="arabicPeriod"/>
            </a:pPr>
            <a:r>
              <a:rPr lang="en-GB" dirty="0" smtClean="0"/>
              <a:t>Ensuring professional judgments are reliable.</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ar4.jpg"/>
          <p:cNvPicPr>
            <a:picLocks noChangeAspect="1"/>
          </p:cNvPicPr>
          <p:nvPr/>
        </p:nvPicPr>
        <p:blipFill>
          <a:blip r:embed="rId3" cstate="email">
            <a:lum contrast="10000"/>
          </a:blip>
          <a:stretch>
            <a:fillRect/>
          </a:stretch>
        </p:blipFill>
        <p:spPr>
          <a:xfrm>
            <a:off x="44895" y="273818"/>
            <a:ext cx="9099105" cy="627938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does assessment for? What can it do? How much does it matter?</a:t>
            </a:r>
            <a:endParaRPr lang="en-GB" dirty="0"/>
          </a:p>
        </p:txBody>
      </p:sp>
      <p:sp>
        <p:nvSpPr>
          <p:cNvPr id="3" name="Content Placeholder 2"/>
          <p:cNvSpPr>
            <a:spLocks noGrp="1"/>
          </p:cNvSpPr>
          <p:nvPr>
            <p:ph idx="1"/>
          </p:nvPr>
        </p:nvSpPr>
        <p:spPr/>
        <p:txBody>
          <a:bodyPr/>
          <a:lstStyle/>
          <a:p>
            <a:r>
              <a:rPr lang="en-GB" dirty="0" smtClean="0"/>
              <a:t>Many argue nowadays that assessment is crucially an integral part of the learning process rather than just a means of judging the extent to which learning has taken place;</a:t>
            </a:r>
          </a:p>
          <a:p>
            <a:r>
              <a:rPr lang="en-GB" dirty="0" smtClean="0"/>
              <a:t>Assessment activities can help students get the measure of their achievement and can motivate learning, but can also destroy confidence and undermine already disadvantaged students;</a:t>
            </a:r>
          </a:p>
          <a:p>
            <a:r>
              <a:rPr lang="en-GB" dirty="0" smtClean="0"/>
              <a:t>As far as I am concerned there is nothing we do for students that has as much impact as assessment and therefore it’s really worth thinking through how it adds value to the learning experience.</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Assessment in context</a:t>
            </a:r>
            <a:endParaRPr lang="en-GB" dirty="0"/>
          </a:p>
        </p:txBody>
      </p:sp>
      <p:sp>
        <p:nvSpPr>
          <p:cNvPr id="7" name="Content Placeholder 6"/>
          <p:cNvSpPr>
            <a:spLocks noGrp="1"/>
          </p:cNvSpPr>
          <p:nvPr>
            <p:ph idx="1"/>
          </p:nvPr>
        </p:nvSpPr>
        <p:spPr/>
        <p:txBody>
          <a:bodyPr/>
          <a:lstStyle/>
          <a:p>
            <a:r>
              <a:rPr lang="en-US" dirty="0" smtClean="0"/>
              <a:t>If we want to improve students’ engagement with learning, a key locus of enhancement can be refreshing our approaches to assessment; </a:t>
            </a:r>
          </a:p>
          <a:p>
            <a:r>
              <a:rPr lang="en-US" dirty="0" smtClean="0"/>
              <a:t>Sometimes we need to take a fresh look at our current practice to make sure assessment is </a:t>
            </a:r>
            <a:r>
              <a:rPr lang="en-US" i="1" dirty="0" smtClean="0"/>
              <a:t>for</a:t>
            </a:r>
            <a:r>
              <a:rPr lang="en-US" dirty="0" smtClean="0"/>
              <a:t> rather than just </a:t>
            </a:r>
            <a:r>
              <a:rPr lang="en-US" i="1" dirty="0" smtClean="0"/>
              <a:t>of</a:t>
            </a:r>
            <a:r>
              <a:rPr lang="en-US" dirty="0" smtClean="0"/>
              <a:t> learning;</a:t>
            </a:r>
          </a:p>
          <a:p>
            <a:r>
              <a:rPr lang="en-US" dirty="0" smtClean="0"/>
              <a:t>Assessment is a complex, nuanced and highly important process; </a:t>
            </a:r>
          </a:p>
          <a:p>
            <a:r>
              <a:rPr lang="en-US" dirty="0" smtClean="0"/>
              <a:t>We provide explicit and implicit messages to students and indeed all other stakeholders by how we assess. </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971600" y="838200"/>
            <a:ext cx="7639000" cy="2762250"/>
          </a:xfrm>
        </p:spPr>
        <p:txBody>
          <a:bodyPr>
            <a:normAutofit/>
          </a:bodyPr>
          <a:lstStyle/>
          <a:p>
            <a:r>
              <a:rPr lang="en-GB" b="1" dirty="0" smtClean="0"/>
              <a:t>UK Quality Code for Higher Education</a:t>
            </a:r>
            <a:r>
              <a:rPr lang="en-GB" dirty="0" smtClean="0"/>
              <a:t/>
            </a:r>
            <a:br>
              <a:rPr lang="en-GB" dirty="0" smtClean="0"/>
            </a:br>
            <a:r>
              <a:rPr lang="en-GB" b="1" dirty="0" smtClean="0"/>
              <a:t>Part B: Assuring and enhancing academic quality</a:t>
            </a:r>
            <a:r>
              <a:rPr lang="en-GB" dirty="0" smtClean="0"/>
              <a:t/>
            </a:r>
            <a:br>
              <a:rPr lang="en-GB" dirty="0" smtClean="0"/>
            </a:br>
            <a:endParaRPr lang="en-GB" dirty="0"/>
          </a:p>
        </p:txBody>
      </p:sp>
      <p:sp>
        <p:nvSpPr>
          <p:cNvPr id="3" name="Subtitle 2"/>
          <p:cNvSpPr>
            <a:spLocks noGrp="1"/>
          </p:cNvSpPr>
          <p:nvPr>
            <p:ph type="subTitle" idx="4294967295"/>
          </p:nvPr>
        </p:nvSpPr>
        <p:spPr>
          <a:xfrm>
            <a:off x="1331640" y="3356992"/>
            <a:ext cx="5972204" cy="2428892"/>
          </a:xfrm>
        </p:spPr>
        <p:txBody>
          <a:bodyPr>
            <a:normAutofit fontScale="85000" lnSpcReduction="10000"/>
          </a:bodyPr>
          <a:lstStyle/>
          <a:p>
            <a:pPr marL="514350" indent="-514350">
              <a:lnSpc>
                <a:spcPct val="115000"/>
              </a:lnSpc>
              <a:spcAft>
                <a:spcPts val="0"/>
              </a:spcAft>
              <a:buNone/>
            </a:pPr>
            <a:r>
              <a:rPr lang="en-GB" b="1" dirty="0" smtClean="0">
                <a:solidFill>
                  <a:schemeClr val="tx1"/>
                </a:solidFill>
                <a:ea typeface="Calibri"/>
                <a:cs typeface="StoneSans-Semibold"/>
              </a:rPr>
              <a:t>Chapter B6: Assessment of students and the recognition of prior learning</a:t>
            </a:r>
            <a:endParaRPr lang="en-GB" sz="2800" b="1" dirty="0" smtClean="0">
              <a:solidFill>
                <a:schemeClr val="tx1"/>
              </a:solidFill>
              <a:ea typeface="Calibri"/>
              <a:cs typeface="Times New Roman"/>
            </a:endParaRPr>
          </a:p>
          <a:p>
            <a:pPr marL="514350" indent="-514350">
              <a:buNone/>
            </a:pPr>
            <a:endParaRPr lang="en-GB" b="1" dirty="0" smtClean="0">
              <a:solidFill>
                <a:schemeClr val="tx1"/>
              </a:solidFill>
            </a:endParaRPr>
          </a:p>
          <a:p>
            <a:pPr marL="514350" indent="-514350">
              <a:buNone/>
            </a:pPr>
            <a:r>
              <a:rPr lang="en-GB" b="1" dirty="0" smtClean="0">
                <a:solidFill>
                  <a:schemeClr val="tx1"/>
                </a:solidFill>
              </a:rPr>
              <a:t>The Indicators of Sound Practice: these provide an important agenda for action</a:t>
            </a:r>
          </a:p>
          <a:p>
            <a:pPr marL="457200" indent="-457200">
              <a:buNone/>
            </a:pPr>
            <a:endParaRPr lang="en-GB" sz="2400" b="1" dirty="0" smtClean="0">
              <a:solidFill>
                <a:schemeClr val="tx1"/>
              </a:solidFill>
            </a:endParaRPr>
          </a:p>
          <a:p>
            <a:pPr marL="457200" indent="-457200">
              <a:buNone/>
            </a:pPr>
            <a:endParaRPr lang="en-GB" sz="2400" b="1"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3768</Words>
  <Application>Microsoft Office PowerPoint</Application>
  <PresentationFormat>On-screen Show (4:3)</PresentationFormat>
  <Paragraphs>317</Paragraphs>
  <Slides>47</Slides>
  <Notes>47</Notes>
  <HiddenSlides>0</HiddenSlides>
  <MMClips>0</MMClips>
  <ScaleCrop>false</ScaleCrop>
  <HeadingPairs>
    <vt:vector size="4" baseType="variant">
      <vt:variant>
        <vt:lpstr>Theme</vt:lpstr>
      </vt:variant>
      <vt:variant>
        <vt:i4>2</vt:i4>
      </vt:variant>
      <vt:variant>
        <vt:lpstr>Slide Titles</vt:lpstr>
      </vt:variant>
      <vt:variant>
        <vt:i4>47</vt:i4>
      </vt:variant>
    </vt:vector>
  </HeadingPairs>
  <TitlesOfParts>
    <vt:vector size="49" baseType="lpstr">
      <vt:lpstr>LeedsMet template</vt:lpstr>
      <vt:lpstr>101_Custom Design</vt:lpstr>
      <vt:lpstr>Making a marked improvement: using assessment to promote engagement</vt:lpstr>
      <vt:lpstr>Transforming Assessment: a Marked Improvement</vt:lpstr>
      <vt:lpstr>Two major current UK initiatives on assessment to consider</vt:lpstr>
      <vt:lpstr>Engagement with the HEA project: A marked improvement</vt:lpstr>
      <vt:lpstr>The manifesto for change concentrates on six tenets:</vt:lpstr>
      <vt:lpstr>Slide 6</vt:lpstr>
      <vt:lpstr>What does assessment for? What can it do? How much does it matter?</vt:lpstr>
      <vt:lpstr>Assessment in context</vt:lpstr>
      <vt:lpstr>UK Quality Code for Higher Education Part B: Assuring and enhancing academic quality </vt:lpstr>
      <vt:lpstr>Slide 10</vt:lpstr>
      <vt:lpstr>The basis for effective assessment (2) </vt:lpstr>
      <vt:lpstr>Slide 12</vt:lpstr>
      <vt:lpstr>Slide 13</vt:lpstr>
      <vt:lpstr>Slide 14</vt:lpstr>
      <vt:lpstr>Slide 15</vt:lpstr>
      <vt:lpstr>Slide 16</vt:lpstr>
      <vt:lpstr>Slide 17</vt:lpstr>
      <vt:lpstr>Some thoughts on assessment and feedback</vt:lpstr>
      <vt:lpstr>Good feedback practice: </vt:lpstr>
      <vt:lpstr>Encouraging students to take assessment  more seriously</vt:lpstr>
      <vt:lpstr>Sadler, the most cited author on formative assessment argues:</vt:lpstr>
      <vt:lpstr>Sadler continues…</vt:lpstr>
      <vt:lpstr>Why does assessment matter so much?</vt:lpstr>
      <vt:lpstr>Ensuring assessment promotes engagement means including reference to assessment</vt:lpstr>
      <vt:lpstr>To improve assessment we should realign it by:</vt:lpstr>
      <vt:lpstr>Leading assessment for learning in universities</vt:lpstr>
      <vt:lpstr>Slide 27</vt:lpstr>
      <vt:lpstr>Assessment for learning</vt:lpstr>
      <vt:lpstr>Assessment for learning</vt:lpstr>
      <vt:lpstr>Boud et al 2010: ‘Assessment 2020’:</vt:lpstr>
      <vt:lpstr>Assessment linked to learning</vt:lpstr>
      <vt:lpstr>Slide 32</vt:lpstr>
      <vt:lpstr>Formative and summative assessment</vt:lpstr>
      <vt:lpstr>What really impacts on learning?</vt:lpstr>
      <vt:lpstr>Assessment literacy: students do better if they can: </vt:lpstr>
      <vt:lpstr>The importance of dialogic assessment</vt:lpstr>
      <vt:lpstr>Sound and frequent assessment </vt:lpstr>
      <vt:lpstr>Giving feedback effectively and efficiently. We can use:</vt:lpstr>
      <vt:lpstr>Sample assignment return proforma</vt:lpstr>
      <vt:lpstr>Efficient assessment; we need to:</vt:lpstr>
      <vt:lpstr>Putting this in to practice. We need to:</vt:lpstr>
      <vt:lpstr>Conclusions</vt:lpstr>
      <vt:lpstr>These and other slides will be available on my website at www.sally-brown.net</vt:lpstr>
      <vt:lpstr>Useful references: 1</vt:lpstr>
      <vt:lpstr>Useful references 2</vt:lpstr>
      <vt:lpstr>Useful references 3</vt:lpstr>
      <vt:lpstr>Useful references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2014-01-15T08:44:19Z</dcterms:modified>
</cp:coreProperties>
</file>