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0"/>
  </p:notesMasterIdLst>
  <p:handoutMasterIdLst>
    <p:handoutMasterId r:id="rId41"/>
  </p:handoutMasterIdLst>
  <p:sldIdLst>
    <p:sldId id="420" r:id="rId3"/>
    <p:sldId id="421" r:id="rId4"/>
    <p:sldId id="422" r:id="rId5"/>
    <p:sldId id="319" r:id="rId6"/>
    <p:sldId id="444" r:id="rId7"/>
    <p:sldId id="414" r:id="rId8"/>
    <p:sldId id="426" r:id="rId9"/>
    <p:sldId id="416" r:id="rId10"/>
    <p:sldId id="424" r:id="rId11"/>
    <p:sldId id="425" r:id="rId12"/>
    <p:sldId id="403" r:id="rId13"/>
    <p:sldId id="367" r:id="rId14"/>
    <p:sldId id="428" r:id="rId15"/>
    <p:sldId id="429" r:id="rId16"/>
    <p:sldId id="430" r:id="rId17"/>
    <p:sldId id="448" r:id="rId18"/>
    <p:sldId id="431" r:id="rId19"/>
    <p:sldId id="432" r:id="rId20"/>
    <p:sldId id="433" r:id="rId21"/>
    <p:sldId id="434" r:id="rId22"/>
    <p:sldId id="435" r:id="rId23"/>
    <p:sldId id="436" r:id="rId24"/>
    <p:sldId id="437" r:id="rId25"/>
    <p:sldId id="438" r:id="rId26"/>
    <p:sldId id="427" r:id="rId27"/>
    <p:sldId id="442" r:id="rId28"/>
    <p:sldId id="445" r:id="rId29"/>
    <p:sldId id="447" r:id="rId30"/>
    <p:sldId id="446" r:id="rId31"/>
    <p:sldId id="441" r:id="rId32"/>
    <p:sldId id="440" r:id="rId33"/>
    <p:sldId id="443"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p:scale>
          <a:sx n="50" d="100"/>
          <a:sy n="50" d="100"/>
        </p:scale>
        <p:origin x="-1002" y="-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66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17</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18</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19</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20</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20</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21</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21</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22</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23</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23</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24</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24</a:t>
            </a:fld>
            <a:endParaRPr 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26</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4</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7</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18/12/2013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18/12/2013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18/12/2013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18/12/2013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18/12/2013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18/12/2013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18/12/2013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18/12/2013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18/12/2013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18/12/2013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18/12/2013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18/12/2013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b="0" dirty="0" smtClean="0"/>
              <a:t>Using effective assessment to support learning, retention and engagement</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Anglia Ruskin University</a:t>
            </a:r>
          </a:p>
          <a:p>
            <a:pPr algn="ctr" eaLnBrk="1" hangingPunct="1">
              <a:defRPr/>
            </a:pPr>
            <a:r>
              <a:rPr lang="en-GB" sz="2400" dirty="0" smtClean="0"/>
              <a:t>December 18th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t>
            </a:r>
            <a:r>
              <a:rPr lang="en-GB" sz="2000" i="1" dirty="0" err="1" smtClean="0"/>
              <a:t>Bloxham</a:t>
            </a:r>
            <a:r>
              <a:rPr lang="en-GB" sz="2000" i="1" dirty="0" smtClean="0"/>
              <a:t> and Boyd)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t>
            </a:r>
            <a:r>
              <a:rPr lang="en-GB" dirty="0" err="1" smtClean="0"/>
              <a:t>ASKe</a:t>
            </a:r>
            <a:r>
              <a:rPr lang="en-GB" dirty="0" smtClean="0"/>
              <a:t>) and Northumbria's Assessment for Learning (A4L).</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Effective assessment significantly and positively impacts on student learning, (</a:t>
            </a:r>
            <a:r>
              <a:rPr lang="en-GB" sz="2400" dirty="0" err="1" smtClean="0"/>
              <a:t>Boud</a:t>
            </a:r>
            <a:r>
              <a:rPr lang="en-GB" sz="2400" dirty="0" smtClean="0"/>
              <a:t>, Mentkowski, Knight and Yorke and many others).</a:t>
            </a:r>
          </a:p>
          <a:p>
            <a:pPr marL="609600" indent="-609600"/>
            <a:r>
              <a:rPr lang="en-GB" sz="24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2800" dirty="0" smtClean="0">
                <a:solidFill>
                  <a:srgbClr val="002060"/>
                </a:solidFill>
              </a:rPr>
              <a:t>Purposes: the reasons for assessment: </a:t>
            </a:r>
            <a:br>
              <a:rPr lang="en-US" sz="2800" dirty="0" smtClean="0">
                <a:solidFill>
                  <a:srgbClr val="002060"/>
                </a:solidFill>
              </a:rPr>
            </a:br>
            <a:r>
              <a:rPr lang="en-US" sz="2800" dirty="0" smtClean="0">
                <a:solidFill>
                  <a:srgbClr val="002060"/>
                </a:solidFill>
              </a:rPr>
              <a:t>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737"/>
          </a:xfrm>
        </p:spPr>
        <p:txBody>
          <a:bodyPr/>
          <a:lstStyle/>
          <a:p>
            <a:r>
              <a:rPr lang="en-GB" dirty="0" smtClean="0"/>
              <a:t>In this plenary colleagues will have the opportunity to consider ways of:</a:t>
            </a:r>
          </a:p>
        </p:txBody>
      </p:sp>
      <p:sp>
        <p:nvSpPr>
          <p:cNvPr id="3" name="Content Placeholder 2"/>
          <p:cNvSpPr>
            <a:spLocks noGrp="1"/>
          </p:cNvSpPr>
          <p:nvPr>
            <p:ph idx="1"/>
          </p:nvPr>
        </p:nvSpPr>
        <p:spPr/>
        <p:txBody>
          <a:bodyPr/>
          <a:lstStyle/>
          <a:p>
            <a:r>
              <a:rPr lang="en-GB" dirty="0" smtClean="0"/>
              <a:t>designing   assessment so that it is fully integrated with learning ,rather than being a subsequent add-on;</a:t>
            </a:r>
          </a:p>
          <a:p>
            <a:r>
              <a:rPr lang="en-GB" dirty="0" smtClean="0"/>
              <a:t>using  student feedback to help students better understand how to improve the quality of their work; </a:t>
            </a:r>
          </a:p>
          <a:p>
            <a:r>
              <a:rPr lang="en-GB" dirty="0" smtClean="0"/>
              <a:t>linking assessment to graduate employability and ensuring it helps foster students' diverse  academic literacies.</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Computer-Assisted Assessment to help with all of these approaches;</a:t>
            </a:r>
          </a:p>
          <a:p>
            <a:r>
              <a:rPr lang="en-GB" dirty="0" smtClean="0"/>
              <a:t>Assignment return sheets.</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a:t>
            </a:r>
            <a:r>
              <a:rPr lang="en-GB" sz="3200" dirty="0" err="1" smtClean="0"/>
              <a:t>proforma</a:t>
            </a:r>
            <a:endParaRPr lang="en-GB"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42843" y="1124746"/>
          <a:ext cx="7841405" cy="5577798"/>
        </p:xfrm>
        <a:graphic>
          <a:graphicData uri="http://schemas.openxmlformats.org/drawingml/2006/table">
            <a:tbl>
              <a:tblPr/>
              <a:tblGrid>
                <a:gridCol w="587563"/>
                <a:gridCol w="1689243"/>
                <a:gridCol w="363641"/>
                <a:gridCol w="3617815"/>
                <a:gridCol w="1583143"/>
              </a:tblGrid>
              <a:tr h="1161246">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Grade</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 commentary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 to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8952">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critically analyse complex</a:t>
                      </a:r>
                      <a:r>
                        <a:rPr lang="en-GB" sz="1400" b="1" baseline="0" dirty="0" smtClean="0">
                          <a:latin typeface="+mn-lt"/>
                          <a:ea typeface="Calibri"/>
                          <a:cs typeface="Times New Roman"/>
                        </a:rPr>
                        <a:t> ideas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B</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You are able to posit logical arguments based on a variety of perspectives.</a:t>
                      </a:r>
                    </a:p>
                    <a:p>
                      <a:pPr>
                        <a:lnSpc>
                          <a:spcPct val="115000"/>
                        </a:lnSpc>
                        <a:spcAft>
                          <a:spcPts val="0"/>
                        </a:spcAft>
                      </a:pPr>
                      <a:r>
                        <a:rPr lang="en-GB" sz="1400" b="1" dirty="0" smtClean="0">
                          <a:latin typeface="+mn-lt"/>
                          <a:ea typeface="Calibri"/>
                          <a:cs typeface="Times New Roman"/>
                        </a:rPr>
                        <a:t>These are coherently argued but there are occasions when you haven’t made the case clearly enough for the links you’ve proposed.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Calibri"/>
                          <a:cs typeface="Times New Roman"/>
                        </a:rPr>
                        <a:t>Your session on critical analysis was very helpful but could you refer me to further reading in this area?</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573">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Uses a range of appropriately referenced sources to back up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C-</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Although you have used several sources, you have over-relied on material retrieved from the web, which you have used uncritically.</a:t>
                      </a:r>
                    </a:p>
                    <a:p>
                      <a:pPr>
                        <a:lnSpc>
                          <a:spcPct val="115000"/>
                        </a:lnSpc>
                        <a:spcAft>
                          <a:spcPts val="0"/>
                        </a:spcAft>
                      </a:pPr>
                      <a:r>
                        <a:rPr lang="en-GB" sz="1400" b="1" dirty="0" smtClean="0">
                          <a:latin typeface="+mn-lt"/>
                          <a:ea typeface="Calibri"/>
                          <a:cs typeface="Times New Roman"/>
                        </a:rPr>
                        <a:t>The books you use are all 20 years old at least: you need to read beyond the texts listed in the course documents </a:t>
                      </a:r>
                    </a:p>
                    <a:p>
                      <a:pPr>
                        <a:lnSpc>
                          <a:spcPct val="115000"/>
                        </a:lnSpc>
                        <a:spcAft>
                          <a:spcPts val="0"/>
                        </a:spcAft>
                      </a:pPr>
                      <a:r>
                        <a:rPr lang="en-GB" sz="1400" b="1" dirty="0" smtClean="0">
                          <a:latin typeface="+mn-lt"/>
                          <a:ea typeface="Calibri"/>
                          <a:cs typeface="Times New Roman"/>
                        </a:rPr>
                        <a:t>At this level I would expect you to be using current peer-reviewed refereed journal articles</a:t>
                      </a:r>
                    </a:p>
                    <a:p>
                      <a:pPr>
                        <a:lnSpc>
                          <a:spcPct val="115000"/>
                        </a:lnSpc>
                        <a:spcAft>
                          <a:spcPts val="0"/>
                        </a:spcAft>
                      </a:pPr>
                      <a:r>
                        <a:rPr lang="en-GB" sz="1400" b="1" dirty="0" smtClean="0">
                          <a:latin typeface="+mn-lt"/>
                          <a:ea typeface="Calibri"/>
                          <a:cs typeface="Times New Roman"/>
                        </a:rPr>
                        <a:t>Please use Harvard referencing: see the course VLE</a:t>
                      </a:r>
                      <a:r>
                        <a:rPr lang="en-GB" sz="1400" b="1" baseline="0" dirty="0" smtClean="0">
                          <a:latin typeface="+mn-lt"/>
                          <a:ea typeface="Calibri"/>
                          <a:cs typeface="Times New Roman"/>
                        </a:rPr>
                        <a:t> at </a:t>
                      </a:r>
                      <a:r>
                        <a:rPr lang="en-GB" sz="1400" b="1" baseline="0" dirty="0" err="1" smtClean="0">
                          <a:latin typeface="+mn-lt"/>
                          <a:ea typeface="Calibri"/>
                          <a:cs typeface="Times New Roman"/>
                        </a:rPr>
                        <a:t>tinyurl//mod/hist/ref</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Calibri"/>
                          <a:cs typeface="Times New Roman"/>
                        </a:rPr>
                        <a:t>This is an area I am struggling with so thank you for </a:t>
                      </a:r>
                      <a:r>
                        <a:rPr lang="en-GB" sz="1800" baseline="0" dirty="0" smtClean="0">
                          <a:latin typeface="Blackadder ITC" pitchFamily="82" charset="0"/>
                          <a:ea typeface="Calibri"/>
                          <a:cs typeface="Times New Roman"/>
                        </a:rPr>
                        <a:t>pointing me towards these helpful resources which I am already using </a:t>
                      </a:r>
                      <a:endParaRPr lang="en-GB" sz="1800" dirty="0">
                        <a:latin typeface="Blackadder ITC" pitchFamily="82"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142844" y="249238"/>
            <a:ext cx="7858156" cy="659481"/>
          </a:xfrm>
          <a:noFill/>
          <a:ln>
            <a:noFill/>
          </a:ln>
        </p:spPr>
        <p:txBody>
          <a:bodyPr vert="horz" wrap="square" lIns="91440" tIns="45720" rIns="91440" bIns="45720" numCol="1" anchor="b" anchorCtr="0" compatLnSpc="1">
            <a:prstTxWarp prst="textNoShape">
              <a:avLst/>
            </a:prstTxWarp>
          </a:bodyPr>
          <a:lstStyle/>
          <a:p>
            <a:r>
              <a:rPr lang="en-GB" dirty="0" smtClean="0"/>
              <a:t>Sample elements of assignment return sheet</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initial thoughts</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This plenary will include reference to assessment</a:t>
            </a:r>
            <a:endParaRPr lang="en-GB" dirty="0"/>
          </a:p>
        </p:txBody>
      </p:sp>
      <p:sp>
        <p:nvSpPr>
          <p:cNvPr id="4" name="Content Placeholder 3"/>
          <p:cNvSpPr>
            <a:spLocks noGrp="1"/>
          </p:cNvSpPr>
          <p:nvPr>
            <p:ph idx="1"/>
          </p:nvPr>
        </p:nvSpPr>
        <p:spPr/>
        <p:txBody>
          <a:bodyPr/>
          <a:lstStyle/>
          <a:p>
            <a:pPr lvl="0"/>
            <a:r>
              <a:rPr lang="en-US" sz="1800" dirty="0" smtClean="0"/>
              <a:t>methodologies: which methods and approaches are most appropriate and efficient for the arts and design context?</a:t>
            </a:r>
            <a:endParaRPr lang="en-GB" sz="1800" dirty="0" smtClean="0"/>
          </a:p>
          <a:p>
            <a:pPr lvl="0"/>
            <a:r>
              <a:rPr lang="en-US" sz="1800" dirty="0" smtClean="0"/>
              <a:t>agency: who should be undertaking assessment? Tutors, peers, students themselves, employers and clients can all participate in student assessment to good effect, but which is right for particular assessment activities?</a:t>
            </a:r>
            <a:endParaRPr lang="en-GB" sz="1800" dirty="0" smtClean="0"/>
          </a:p>
          <a:p>
            <a:pPr lvl="0"/>
            <a:r>
              <a:rPr lang="en-US" sz="1800" dirty="0" smtClean="0"/>
              <a:t>timing: end point and continuous assessment can both be valuable, when should we assess students to maximise impact on student learning? </a:t>
            </a:r>
            <a:endParaRPr lang="en-GB" sz="1800" dirty="0" smtClean="0"/>
          </a:p>
          <a:p>
            <a:pPr lvl="0"/>
            <a:r>
              <a:rPr lang="en-US" sz="1800" dirty="0" smtClean="0"/>
              <a:t>orientation: to what extent in each task would we wish to focus particularly on process or outcomes, or both?</a:t>
            </a:r>
            <a:endParaRPr lang="en-GB" sz="1800" dirty="0" smtClean="0"/>
          </a:p>
          <a:p>
            <a:pPr lvl="0"/>
            <a:r>
              <a:rPr lang="en-US" sz="1800" dirty="0" smtClean="0"/>
              <a:t>inclusivity: how can we enable all students to achieve their highest personal potential?</a:t>
            </a:r>
            <a:endParaRPr lang="en-GB" sz="1800" dirty="0" smtClean="0"/>
          </a:p>
          <a:p>
            <a:r>
              <a:rPr lang="en-US" sz="1800" dirty="0" smtClean="0"/>
              <a:t>efficiency: what can we do to make assessment fully embedded in learning for students, while </a:t>
            </a:r>
            <a:endParaRPr lang="en-GB"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 xmlns:p14="http://schemas.microsoft.com/office/powerpoint/2010/main" val="3446667685"/>
      </p:ext>
    </p:extLst>
  </p:cSld>
  <p:clrMapOvr>
    <a:masterClrMapping/>
  </p:clrMapOvr>
  <p:transition spd="slow" advTm="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3256</Words>
  <Application>Microsoft Office PowerPoint</Application>
  <PresentationFormat>On-screen Show (4:3)</PresentationFormat>
  <Paragraphs>291</Paragraphs>
  <Slides>37</Slides>
  <Notes>37</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LeedsMet template</vt:lpstr>
      <vt:lpstr>101_Custom Design</vt:lpstr>
      <vt:lpstr>Using effective assessment to support learning, retention and engagement</vt:lpstr>
      <vt:lpstr>In this plenary colleagues will have the opportunity to consider ways of:</vt:lpstr>
      <vt:lpstr>Some initial thoughts</vt:lpstr>
      <vt:lpstr>Why does assessment matter so much?</vt:lpstr>
      <vt:lpstr>This plenary will include reference to assessment</vt:lpstr>
      <vt:lpstr>What is assessment for? What can it do? How much does it matter?</vt:lpstr>
      <vt:lpstr>To improve assessment we should realign it by:</vt:lpstr>
      <vt:lpstr>Slide 8</vt:lpstr>
      <vt:lpstr>Assessment for learning</vt:lpstr>
      <vt:lpstr>Assessment for learning</vt:lpstr>
      <vt:lpstr>Two major current UK initiatives on assessment to consider</vt:lpstr>
      <vt:lpstr>Boud et al 2010: ‘Assessment 2020’:</vt:lpstr>
      <vt:lpstr>Assessment linked to learning</vt:lpstr>
      <vt:lpstr>Formative and summative assessment</vt:lpstr>
      <vt:lpstr>What really impacts on learning?</vt:lpstr>
      <vt:lpstr>Assessment literacy: students do better if they can: </vt:lpstr>
      <vt:lpstr>My fit-for-purpose model of assessment: the key questions</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The importance of dialogic assessment</vt:lpstr>
      <vt:lpstr>Sound and frequent assessment </vt:lpstr>
      <vt:lpstr>Giving feedback effectively and efficiently. We can use:</vt:lpstr>
      <vt:lpstr>Sample assignment return proforma</vt:lpstr>
      <vt:lpstr>Sample elements of assignment return sheet</vt:lpstr>
      <vt:lpstr>Efficient assessment; we need to:</vt:lpstr>
      <vt:lpstr>Putting this in to practice. We need to:</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2013-12-18T09:47:01Z</dcterms:modified>
</cp:coreProperties>
</file>