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commentAuthors.xml" ContentType="application/vnd.openxmlformats-officedocument.presentationml.commentAuthor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 id="2147483805" r:id="rId2"/>
  </p:sldMasterIdLst>
  <p:notesMasterIdLst>
    <p:notesMasterId r:id="rId40"/>
  </p:notesMasterIdLst>
  <p:handoutMasterIdLst>
    <p:handoutMasterId r:id="rId41"/>
  </p:handoutMasterIdLst>
  <p:sldIdLst>
    <p:sldId id="420" r:id="rId3"/>
    <p:sldId id="421" r:id="rId4"/>
    <p:sldId id="422" r:id="rId5"/>
    <p:sldId id="319" r:id="rId6"/>
    <p:sldId id="444" r:id="rId7"/>
    <p:sldId id="414" r:id="rId8"/>
    <p:sldId id="426" r:id="rId9"/>
    <p:sldId id="416" r:id="rId10"/>
    <p:sldId id="424" r:id="rId11"/>
    <p:sldId id="425" r:id="rId12"/>
    <p:sldId id="403" r:id="rId13"/>
    <p:sldId id="367" r:id="rId14"/>
    <p:sldId id="428" r:id="rId15"/>
    <p:sldId id="429" r:id="rId16"/>
    <p:sldId id="430" r:id="rId17"/>
    <p:sldId id="431" r:id="rId18"/>
    <p:sldId id="432" r:id="rId19"/>
    <p:sldId id="433" r:id="rId20"/>
    <p:sldId id="434" r:id="rId21"/>
    <p:sldId id="435" r:id="rId22"/>
    <p:sldId id="436" r:id="rId23"/>
    <p:sldId id="437" r:id="rId24"/>
    <p:sldId id="438" r:id="rId25"/>
    <p:sldId id="427" r:id="rId26"/>
    <p:sldId id="442" r:id="rId27"/>
    <p:sldId id="445" r:id="rId28"/>
    <p:sldId id="447" r:id="rId29"/>
    <p:sldId id="446" r:id="rId30"/>
    <p:sldId id="448" r:id="rId31"/>
    <p:sldId id="441" r:id="rId32"/>
    <p:sldId id="440" r:id="rId33"/>
    <p:sldId id="443" r:id="rId34"/>
    <p:sldId id="382" r:id="rId35"/>
    <p:sldId id="270" r:id="rId36"/>
    <p:sldId id="271" r:id="rId37"/>
    <p:sldId id="272" r:id="rId38"/>
    <p:sldId id="317" r:id="rId39"/>
  </p:sldIdLst>
  <p:sldSz cx="9144000" cy="6858000" type="screen4x3"/>
  <p:notesSz cx="6858000" cy="91440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7030A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99" autoAdjust="0"/>
    <p:restoredTop sz="99000" autoAdjust="0"/>
  </p:normalViewPr>
  <p:slideViewPr>
    <p:cSldViewPr>
      <p:cViewPr varScale="1">
        <p:scale>
          <a:sx n="46" d="100"/>
          <a:sy n="46" d="100"/>
        </p:scale>
        <p:origin x="-1122" y="-96"/>
      </p:cViewPr>
      <p:guideLst>
        <p:guide orient="horz" pos="2160"/>
        <p:guide pos="2880"/>
      </p:guideLst>
    </p:cSldViewPr>
  </p:slideViewPr>
  <p:outlineViewPr>
    <p:cViewPr>
      <p:scale>
        <a:sx n="33" d="100"/>
        <a:sy n="33" d="100"/>
      </p:scale>
      <p:origin x="0" y="86892"/>
    </p:cViewPr>
  </p:outlineViewPr>
  <p:notesTextViewPr>
    <p:cViewPr>
      <p:scale>
        <a:sx n="100" d="100"/>
        <a:sy n="100" d="100"/>
      </p:scale>
      <p:origin x="0" y="0"/>
    </p:cViewPr>
  </p:notesTextViewPr>
  <p:sorterViewPr>
    <p:cViewPr>
      <p:scale>
        <a:sx n="66" d="100"/>
        <a:sy n="66" d="100"/>
      </p:scale>
      <p:origin x="0" y="666"/>
    </p:cViewPr>
  </p:sorterViewPr>
  <p:notesViewPr>
    <p:cSldViewPr>
      <p:cViewPr varScale="1">
        <p:scale>
          <a:sx n="80" d="100"/>
          <a:sy n="80" d="100"/>
        </p:scale>
        <p:origin x="-2022" y="-10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commentAuthors" Target="commentAuthor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notesMaster" Target="notesMasters/notesMaster1.xml"/><Relationship Id="rId45"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18E802B9-FBD2-4F51-8B47-337AD4DA14F7}" type="slidenum">
              <a:rPr lang="en-GB"/>
              <a:pPr>
                <a:defRPr/>
              </a:pPr>
              <a:t>‹#›</a:t>
            </a:fld>
            <a:endParaRPr lang="en-GB"/>
          </a:p>
        </p:txBody>
      </p:sp>
    </p:spTree>
    <p:extLst>
      <p:ext uri="{BB962C8B-B14F-4D97-AF65-F5344CB8AC3E}">
        <p14:creationId xmlns:p14="http://schemas.microsoft.com/office/powerpoint/2010/main" xmlns="" val="370492191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8A7EB679-7535-4499-998C-2E4C9FDB76DD}" type="slidenum">
              <a:rPr lang="en-US"/>
              <a:pPr>
                <a:defRPr/>
              </a:pPr>
              <a:t>‹#›</a:t>
            </a:fld>
            <a:endParaRPr lang="en-US"/>
          </a:p>
        </p:txBody>
      </p:sp>
    </p:spTree>
    <p:extLst>
      <p:ext uri="{BB962C8B-B14F-4D97-AF65-F5344CB8AC3E}">
        <p14:creationId xmlns:p14="http://schemas.microsoft.com/office/powerpoint/2010/main" xmlns="" val="309773263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a:ln/>
        </p:spPr>
      </p:sp>
      <p:sp>
        <p:nvSpPr>
          <p:cNvPr id="73731" name="Notes Placeholder 2"/>
          <p:cNvSpPr>
            <a:spLocks noGrp="1"/>
          </p:cNvSpPr>
          <p:nvPr>
            <p:ph type="body" idx="1"/>
          </p:nvPr>
        </p:nvSpPr>
        <p:spPr>
          <a:noFill/>
          <a:ln/>
        </p:spPr>
        <p:txBody>
          <a:bodyPr/>
          <a:lstStyle/>
          <a:p>
            <a:endParaRPr lang="en-US" smtClean="0"/>
          </a:p>
        </p:txBody>
      </p:sp>
      <p:sp>
        <p:nvSpPr>
          <p:cNvPr id="73732" name="Slide Number Placeholder 3"/>
          <p:cNvSpPr>
            <a:spLocks noGrp="1"/>
          </p:cNvSpPr>
          <p:nvPr>
            <p:ph type="sldNum" sz="quarter" idx="5"/>
          </p:nvPr>
        </p:nvSpPr>
        <p:spPr>
          <a:noFill/>
        </p:spPr>
        <p:txBody>
          <a:bodyPr/>
          <a:lstStyle/>
          <a:p>
            <a:fld id="{E29BF5DA-30D4-4115-A8F5-D6FD25D51032}" type="slidenum">
              <a:rPr lang="en-US" smtClean="0"/>
              <a:pPr/>
              <a:t>10</a:t>
            </a:fld>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p:cNvSpPr>
            <a:spLocks noGrp="1" noRot="1" noChangeAspect="1" noTextEdit="1"/>
          </p:cNvSpPr>
          <p:nvPr>
            <p:ph type="sldImg"/>
          </p:nvPr>
        </p:nvSpPr>
        <p:spPr>
          <a:ln/>
        </p:spPr>
      </p:sp>
      <p:sp>
        <p:nvSpPr>
          <p:cNvPr id="74755" name="Notes Placeholder 2"/>
          <p:cNvSpPr>
            <a:spLocks noGrp="1"/>
          </p:cNvSpPr>
          <p:nvPr>
            <p:ph type="body" idx="1"/>
          </p:nvPr>
        </p:nvSpPr>
        <p:spPr>
          <a:noFill/>
          <a:ln/>
        </p:spPr>
        <p:txBody>
          <a:bodyPr/>
          <a:lstStyle/>
          <a:p>
            <a:endParaRPr lang="en-US" smtClean="0"/>
          </a:p>
        </p:txBody>
      </p:sp>
      <p:sp>
        <p:nvSpPr>
          <p:cNvPr id="74756" name="Slide Number Placeholder 3"/>
          <p:cNvSpPr>
            <a:spLocks noGrp="1"/>
          </p:cNvSpPr>
          <p:nvPr>
            <p:ph type="sldNum" sz="quarter" idx="5"/>
          </p:nvPr>
        </p:nvSpPr>
        <p:spPr>
          <a:noFill/>
        </p:spPr>
        <p:txBody>
          <a:bodyPr/>
          <a:lstStyle/>
          <a:p>
            <a:fld id="{AB2FAB48-9EC9-4E6B-82F1-C9E948DE7D61}" type="slidenum">
              <a:rPr lang="en-US" smtClean="0"/>
              <a:pPr/>
              <a:t>12</a:t>
            </a:fld>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p>
            <a:fld id="{C5A63CB7-DE31-4194-83E9-4FF067756F45}" type="slidenum">
              <a:rPr lang="en-US" smtClean="0"/>
              <a:pPr/>
              <a:t>13</a:t>
            </a:fld>
            <a:endParaRPr lang="en-US" smtClean="0"/>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p:spPr>
        <p:txBody>
          <a:bodyPr/>
          <a:lstStyle/>
          <a:p>
            <a:r>
              <a:rPr lang="en-GB" smtClean="0"/>
              <a:t>La evaluación influye sobre el comportamiento del estudiante (Refs)</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p>
            <a:fld id="{1091578A-4C6F-4F5D-82CF-58878E724506}" type="slidenum">
              <a:rPr lang="en-US" smtClean="0"/>
              <a:pPr/>
              <a:t>14</a:t>
            </a:fld>
            <a:endParaRPr lang="en-US" smtClean="0"/>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r>
              <a:rPr lang="en-GB" smtClean="0"/>
              <a:t>La evaluación formativa concentra en el feedback.</a:t>
            </a:r>
          </a:p>
          <a:p>
            <a:r>
              <a:rPr lang="en-GB" smtClean="0"/>
              <a:t>La evaluación sumativa trata de una nota final.</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p:spPr>
        <p:txBody>
          <a:bodyPr/>
          <a:lstStyle/>
          <a:p>
            <a:fld id="{1B4A8355-6CED-46FA-95B5-811F1F72AC4C}" type="slidenum">
              <a:rPr lang="en-US" smtClean="0"/>
              <a:pPr/>
              <a:t>16</a:t>
            </a:fld>
            <a:endParaRPr lang="en-US" smtClean="0"/>
          </a:p>
        </p:txBody>
      </p:sp>
      <p:sp>
        <p:nvSpPr>
          <p:cNvPr id="60419" name="Slide Image Placeholder 1"/>
          <p:cNvSpPr>
            <a:spLocks noGrp="1" noRot="1" noChangeAspect="1" noTextEdit="1"/>
          </p:cNvSpPr>
          <p:nvPr>
            <p:ph type="sldImg"/>
          </p:nvPr>
        </p:nvSpPr>
        <p:spPr>
          <a:ln/>
        </p:spPr>
      </p:sp>
      <p:sp>
        <p:nvSpPr>
          <p:cNvPr id="60420" name="Notes Placeholder 2"/>
          <p:cNvSpPr>
            <a:spLocks noGrp="1"/>
          </p:cNvSpPr>
          <p:nvPr>
            <p:ph type="body" idx="1"/>
          </p:nvPr>
        </p:nvSpPr>
        <p:spPr>
          <a:noFill/>
          <a:ln/>
        </p:spPr>
        <p:txBody>
          <a:bodyPr/>
          <a:lstStyle/>
          <a:p>
            <a:endParaRPr lang="en-US" smtClean="0"/>
          </a:p>
        </p:txBody>
      </p:sp>
      <p:sp>
        <p:nvSpPr>
          <p:cNvPr id="60421"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797A5476-295C-4F37-9D9E-889D798F1D04}" type="slidenum">
              <a:rPr lang="en-US" sz="1200"/>
              <a:pPr algn="r"/>
              <a:t>16</a:t>
            </a:fld>
            <a:endParaRPr lang="en-US" sz="120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7B92CFA9-88C9-45B4-85AD-FD67D300F702}" type="slidenum">
              <a:rPr lang="en-US" smtClean="0"/>
              <a:pPr/>
              <a:t>17</a:t>
            </a:fld>
            <a:endParaRPr lang="en-US" smtClean="0"/>
          </a:p>
        </p:txBody>
      </p:sp>
      <p:sp>
        <p:nvSpPr>
          <p:cNvPr id="61443" name="Slide Image Placeholder 1"/>
          <p:cNvSpPr>
            <a:spLocks noGrp="1" noRot="1" noChangeAspect="1" noTextEdit="1"/>
          </p:cNvSpPr>
          <p:nvPr>
            <p:ph type="sldImg"/>
          </p:nvPr>
        </p:nvSpPr>
        <p:spPr>
          <a:ln/>
        </p:spPr>
      </p:sp>
      <p:sp>
        <p:nvSpPr>
          <p:cNvPr id="61444" name="Notes Placeholder 2"/>
          <p:cNvSpPr>
            <a:spLocks noGrp="1"/>
          </p:cNvSpPr>
          <p:nvPr>
            <p:ph type="body" idx="1"/>
          </p:nvPr>
        </p:nvSpPr>
        <p:spPr>
          <a:noFill/>
          <a:ln/>
        </p:spPr>
        <p:txBody>
          <a:bodyPr/>
          <a:lstStyle/>
          <a:p>
            <a:pPr eaLnBrk="1" hangingPunct="1"/>
            <a:endParaRPr lang="en-US" smtClean="0"/>
          </a:p>
        </p:txBody>
      </p:sp>
      <p:sp>
        <p:nvSpPr>
          <p:cNvPr id="61445"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1D84E925-665F-4C66-B196-6E0239591013}" type="slidenum">
              <a:rPr lang="en-US" sz="1200"/>
              <a:pPr algn="r"/>
              <a:t>17</a:t>
            </a:fld>
            <a:endParaRPr lang="en-US" sz="120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p:spPr>
        <p:txBody>
          <a:bodyPr/>
          <a:lstStyle/>
          <a:p>
            <a:fld id="{3BBDE169-4458-4750-A78F-DBEF90C1B855}" type="slidenum">
              <a:rPr lang="en-US" smtClean="0"/>
              <a:pPr/>
              <a:t>18</a:t>
            </a:fld>
            <a:endParaRPr lang="en-US" smtClean="0"/>
          </a:p>
        </p:txBody>
      </p:sp>
      <p:sp>
        <p:nvSpPr>
          <p:cNvPr id="62467" name="Slide Image Placeholder 1"/>
          <p:cNvSpPr>
            <a:spLocks noGrp="1" noRot="1" noChangeAspect="1" noTextEdit="1"/>
          </p:cNvSpPr>
          <p:nvPr>
            <p:ph type="sldImg"/>
          </p:nvPr>
        </p:nvSpPr>
        <p:spPr>
          <a:ln/>
        </p:spPr>
      </p:sp>
      <p:sp>
        <p:nvSpPr>
          <p:cNvPr id="62468" name="Notes Placeholder 2"/>
          <p:cNvSpPr>
            <a:spLocks noGrp="1"/>
          </p:cNvSpPr>
          <p:nvPr>
            <p:ph type="body" idx="1"/>
          </p:nvPr>
        </p:nvSpPr>
        <p:spPr>
          <a:noFill/>
          <a:ln/>
        </p:spPr>
        <p:txBody>
          <a:bodyPr/>
          <a:lstStyle/>
          <a:p>
            <a:pPr eaLnBrk="1" hangingPunct="1"/>
            <a:endParaRPr lang="en-US" smtClean="0"/>
          </a:p>
        </p:txBody>
      </p:sp>
      <p:sp>
        <p:nvSpPr>
          <p:cNvPr id="62469"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03CF8BA1-76B0-487E-A3A6-A7B182AFCF50}" type="slidenum">
              <a:rPr lang="en-US" sz="1200"/>
              <a:pPr algn="r"/>
              <a:t>18</a:t>
            </a:fld>
            <a:endParaRPr lang="en-US" sz="120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p:spPr>
        <p:txBody>
          <a:bodyPr/>
          <a:lstStyle/>
          <a:p>
            <a:fld id="{8B05B98A-C0DE-41DD-8959-9A4D5FDEE361}" type="slidenum">
              <a:rPr lang="en-US" smtClean="0"/>
              <a:pPr/>
              <a:t>19</a:t>
            </a:fld>
            <a:endParaRPr lang="en-US" smtClean="0"/>
          </a:p>
        </p:txBody>
      </p:sp>
      <p:sp>
        <p:nvSpPr>
          <p:cNvPr id="63491" name="Slide Image Placeholder 1"/>
          <p:cNvSpPr>
            <a:spLocks noGrp="1" noRot="1" noChangeAspect="1" noTextEdit="1"/>
          </p:cNvSpPr>
          <p:nvPr>
            <p:ph type="sldImg"/>
          </p:nvPr>
        </p:nvSpPr>
        <p:spPr>
          <a:ln/>
        </p:spPr>
      </p:sp>
      <p:sp>
        <p:nvSpPr>
          <p:cNvPr id="63492" name="Notes Placeholder 2"/>
          <p:cNvSpPr>
            <a:spLocks noGrp="1"/>
          </p:cNvSpPr>
          <p:nvPr>
            <p:ph type="body" idx="1"/>
          </p:nvPr>
        </p:nvSpPr>
        <p:spPr>
          <a:noFill/>
          <a:ln/>
        </p:spPr>
        <p:txBody>
          <a:bodyPr/>
          <a:lstStyle/>
          <a:p>
            <a:pPr eaLnBrk="1" hangingPunct="1"/>
            <a:endParaRPr lang="en-US" smtClean="0"/>
          </a:p>
        </p:txBody>
      </p:sp>
      <p:sp>
        <p:nvSpPr>
          <p:cNvPr id="63493"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EEDFF0F2-B7BB-4F03-8B33-97F5FCE13D2E}" type="slidenum">
              <a:rPr lang="en-US" sz="1200"/>
              <a:pPr algn="r"/>
              <a:t>19</a:t>
            </a:fld>
            <a:endParaRPr lang="en-US" sz="12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p:spPr>
        <p:txBody>
          <a:bodyPr/>
          <a:lstStyle/>
          <a:p>
            <a:fld id="{CAE7B6F1-7B3D-4C4A-8535-F78B55018756}" type="slidenum">
              <a:rPr lang="en-US" smtClean="0"/>
              <a:pPr/>
              <a:t>20</a:t>
            </a:fld>
            <a:endParaRPr lang="en-US" smtClean="0"/>
          </a:p>
        </p:txBody>
      </p:sp>
      <p:sp>
        <p:nvSpPr>
          <p:cNvPr id="64515" name="Slide Image Placeholder 1"/>
          <p:cNvSpPr>
            <a:spLocks noGrp="1" noRot="1" noChangeAspect="1" noTextEdit="1"/>
          </p:cNvSpPr>
          <p:nvPr>
            <p:ph type="sldImg"/>
          </p:nvPr>
        </p:nvSpPr>
        <p:spPr>
          <a:ln/>
        </p:spPr>
      </p:sp>
      <p:sp>
        <p:nvSpPr>
          <p:cNvPr id="64516" name="Notes Placeholder 2"/>
          <p:cNvSpPr>
            <a:spLocks noGrp="1"/>
          </p:cNvSpPr>
          <p:nvPr>
            <p:ph type="body" idx="1"/>
          </p:nvPr>
        </p:nvSpPr>
        <p:spPr>
          <a:noFill/>
          <a:ln/>
        </p:spPr>
        <p:txBody>
          <a:bodyPr/>
          <a:lstStyle/>
          <a:p>
            <a:pPr eaLnBrk="1" hangingPunct="1"/>
            <a:endParaRPr lang="en-US" smtClean="0"/>
          </a:p>
        </p:txBody>
      </p:sp>
      <p:sp>
        <p:nvSpPr>
          <p:cNvPr id="64517"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EF2AC809-382E-4314-B27B-20A193BBC9B2}" type="slidenum">
              <a:rPr lang="en-US" sz="1200"/>
              <a:pPr algn="r"/>
              <a:t>20</a:t>
            </a:fld>
            <a:endParaRPr lang="en-US" sz="120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p:spPr>
        <p:txBody>
          <a:bodyPr/>
          <a:lstStyle/>
          <a:p>
            <a:fld id="{B7E9A480-BFD2-47A9-9B7B-145B06DD62F2}" type="slidenum">
              <a:rPr lang="en-US" smtClean="0"/>
              <a:pPr/>
              <a:t>21</a:t>
            </a:fld>
            <a:endParaRPr lang="en-US" smtClean="0"/>
          </a:p>
        </p:txBody>
      </p:sp>
      <p:sp>
        <p:nvSpPr>
          <p:cNvPr id="65539" name="Slide Image Placeholder 1"/>
          <p:cNvSpPr>
            <a:spLocks noGrp="1" noRot="1" noChangeAspect="1" noTextEdit="1"/>
          </p:cNvSpPr>
          <p:nvPr>
            <p:ph type="sldImg"/>
          </p:nvPr>
        </p:nvSpPr>
        <p:spPr>
          <a:ln/>
        </p:spPr>
      </p:sp>
      <p:sp>
        <p:nvSpPr>
          <p:cNvPr id="65540" name="Notes Placeholder 2"/>
          <p:cNvSpPr>
            <a:spLocks noGrp="1"/>
          </p:cNvSpPr>
          <p:nvPr>
            <p:ph type="body" idx="1"/>
          </p:nvPr>
        </p:nvSpPr>
        <p:spPr>
          <a:noFill/>
          <a:ln/>
        </p:spPr>
        <p:txBody>
          <a:bodyPr/>
          <a:lstStyle/>
          <a:p>
            <a:pPr eaLnBrk="1" hangingPunct="1"/>
            <a:endParaRPr lang="en-US" smtClean="0"/>
          </a:p>
        </p:txBody>
      </p:sp>
      <p:sp>
        <p:nvSpPr>
          <p:cNvPr id="65541"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35664DC3-ABBB-4E12-95FF-A002F169CDC4}" type="slidenum">
              <a:rPr lang="en-US" sz="1200"/>
              <a:pPr algn="r"/>
              <a:t>21</a:t>
            </a:fld>
            <a:endParaRPr lang="en-US" sz="120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a:noFill/>
        </p:spPr>
        <p:txBody>
          <a:bodyPr/>
          <a:lstStyle/>
          <a:p>
            <a:fld id="{1AF750D6-F3EA-479D-8C7A-9CADCAF191C8}" type="slidenum">
              <a:rPr lang="en-US" smtClean="0"/>
              <a:pPr/>
              <a:t>22</a:t>
            </a:fld>
            <a:endParaRPr lang="en-US" smtClean="0"/>
          </a:p>
        </p:txBody>
      </p:sp>
      <p:sp>
        <p:nvSpPr>
          <p:cNvPr id="67587" name="Slide Image Placeholder 1"/>
          <p:cNvSpPr>
            <a:spLocks noGrp="1" noRot="1" noChangeAspect="1" noTextEdit="1"/>
          </p:cNvSpPr>
          <p:nvPr>
            <p:ph type="sldImg"/>
          </p:nvPr>
        </p:nvSpPr>
        <p:spPr>
          <a:ln/>
        </p:spPr>
      </p:sp>
      <p:sp>
        <p:nvSpPr>
          <p:cNvPr id="67588" name="Notes Placeholder 2"/>
          <p:cNvSpPr>
            <a:spLocks noGrp="1"/>
          </p:cNvSpPr>
          <p:nvPr>
            <p:ph type="body" idx="1"/>
          </p:nvPr>
        </p:nvSpPr>
        <p:spPr>
          <a:noFill/>
          <a:ln/>
        </p:spPr>
        <p:txBody>
          <a:bodyPr/>
          <a:lstStyle/>
          <a:p>
            <a:pPr eaLnBrk="1" hangingPunct="1"/>
            <a:endParaRPr lang="en-US" smtClean="0"/>
          </a:p>
        </p:txBody>
      </p:sp>
      <p:sp>
        <p:nvSpPr>
          <p:cNvPr id="67589"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1BE139A3-407D-43F0-AF6C-8CD56A617952}" type="slidenum">
              <a:rPr lang="en-US" sz="1200"/>
              <a:pPr algn="r"/>
              <a:t>22</a:t>
            </a:fld>
            <a:endParaRPr lang="en-US" sz="120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p:spPr>
        <p:txBody>
          <a:bodyPr/>
          <a:lstStyle/>
          <a:p>
            <a:fld id="{A06E6FC0-FBEF-4840-9795-5EA5435950B1}" type="slidenum">
              <a:rPr lang="en-US" smtClean="0"/>
              <a:pPr/>
              <a:t>23</a:t>
            </a:fld>
            <a:endParaRPr lang="en-US" smtClean="0"/>
          </a:p>
        </p:txBody>
      </p:sp>
      <p:sp>
        <p:nvSpPr>
          <p:cNvPr id="68611" name="Slide Image Placeholder 1"/>
          <p:cNvSpPr>
            <a:spLocks noGrp="1" noRot="1" noChangeAspect="1" noTextEdit="1"/>
          </p:cNvSpPr>
          <p:nvPr>
            <p:ph type="sldImg"/>
          </p:nvPr>
        </p:nvSpPr>
        <p:spPr>
          <a:ln/>
        </p:spPr>
      </p:sp>
      <p:sp>
        <p:nvSpPr>
          <p:cNvPr id="68612" name="Notes Placeholder 2"/>
          <p:cNvSpPr>
            <a:spLocks noGrp="1"/>
          </p:cNvSpPr>
          <p:nvPr>
            <p:ph type="body" idx="1"/>
          </p:nvPr>
        </p:nvSpPr>
        <p:spPr>
          <a:noFill/>
          <a:ln/>
        </p:spPr>
        <p:txBody>
          <a:bodyPr/>
          <a:lstStyle/>
          <a:p>
            <a:pPr eaLnBrk="1" hangingPunct="1"/>
            <a:endParaRPr lang="en-US" smtClean="0"/>
          </a:p>
        </p:txBody>
      </p:sp>
      <p:sp>
        <p:nvSpPr>
          <p:cNvPr id="68613"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3281453C-BA62-4478-889A-CFDB56BAB625}" type="slidenum">
              <a:rPr lang="en-US" sz="1200"/>
              <a:pPr algn="r"/>
              <a:t>23</a:t>
            </a:fld>
            <a:endParaRPr lang="en-US" sz="120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a:noFill/>
        </p:spPr>
        <p:txBody>
          <a:bodyPr/>
          <a:lstStyle/>
          <a:p>
            <a:fld id="{758076A8-CE3B-47EA-ACA3-6C9CCF0AB4F1}" type="slidenum">
              <a:rPr lang="en-US" smtClean="0"/>
              <a:pPr/>
              <a:t>25</a:t>
            </a:fld>
            <a:endParaRPr lang="en-US" smtClean="0"/>
          </a:p>
        </p:txBody>
      </p:sp>
      <p:sp>
        <p:nvSpPr>
          <p:cNvPr id="75779" name="Rectangle 2"/>
          <p:cNvSpPr>
            <a:spLocks noGrp="1" noRot="1" noChangeAspect="1" noChangeArrowheads="1" noTextEdit="1"/>
          </p:cNvSpPr>
          <p:nvPr>
            <p:ph type="sldImg"/>
          </p:nvPr>
        </p:nvSpPr>
        <p:spPr>
          <a:ln/>
        </p:spPr>
      </p:sp>
      <p:sp>
        <p:nvSpPr>
          <p:cNvPr id="75780" name="Rectangle 3"/>
          <p:cNvSpPr>
            <a:spLocks noGrp="1" noChangeArrowheads="1"/>
          </p:cNvSpPr>
          <p:nvPr>
            <p:ph type="body" idx="1"/>
          </p:nvPr>
        </p:nvSpPr>
        <p:spPr>
          <a:noFill/>
          <a:ln/>
        </p:spPr>
        <p:txBody>
          <a:bodyPr/>
          <a:lstStyle/>
          <a:p>
            <a:r>
              <a:rPr lang="en-GB" smtClean="0"/>
              <a:t>La evaluación eficaz es divertida para estudiantes y profesores.</a:t>
            </a: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26</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27</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28</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30</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a:ln/>
        </p:spPr>
      </p:sp>
      <p:sp>
        <p:nvSpPr>
          <p:cNvPr id="64515" name="Notes Placeholder 2"/>
          <p:cNvSpPr>
            <a:spLocks noGrp="1"/>
          </p:cNvSpPr>
          <p:nvPr>
            <p:ph type="body" idx="1"/>
          </p:nvPr>
        </p:nvSpPr>
        <p:spPr>
          <a:noFill/>
          <a:ln/>
        </p:spPr>
        <p:txBody>
          <a:bodyPr/>
          <a:lstStyle/>
          <a:p>
            <a:endParaRPr lang="en-US" smtClean="0"/>
          </a:p>
        </p:txBody>
      </p:sp>
      <p:sp>
        <p:nvSpPr>
          <p:cNvPr id="64516" name="Slide Number Placeholder 3"/>
          <p:cNvSpPr>
            <a:spLocks noGrp="1"/>
          </p:cNvSpPr>
          <p:nvPr>
            <p:ph type="sldNum" sz="quarter" idx="5"/>
          </p:nvPr>
        </p:nvSpPr>
        <p:spPr>
          <a:noFill/>
        </p:spPr>
        <p:txBody>
          <a:bodyPr/>
          <a:lstStyle/>
          <a:p>
            <a:fld id="{B5110CAC-9BDA-418C-86D4-CB1AFFCA47F0}" type="slidenum">
              <a:rPr lang="en-US" smtClean="0"/>
              <a:pPr/>
              <a:t>31</a:t>
            </a:fld>
            <a:endParaRPr lang="en-US"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a:ln/>
        </p:spPr>
      </p:sp>
      <p:sp>
        <p:nvSpPr>
          <p:cNvPr id="79875" name="Notes Placeholder 2"/>
          <p:cNvSpPr>
            <a:spLocks noGrp="1"/>
          </p:cNvSpPr>
          <p:nvPr>
            <p:ph type="body" idx="1"/>
          </p:nvPr>
        </p:nvSpPr>
        <p:spPr>
          <a:noFill/>
          <a:ln/>
        </p:spPr>
        <p:txBody>
          <a:bodyPr/>
          <a:lstStyle/>
          <a:p>
            <a:endParaRPr lang="en-US" smtClean="0"/>
          </a:p>
        </p:txBody>
      </p:sp>
      <p:sp>
        <p:nvSpPr>
          <p:cNvPr id="79876" name="Slide Number Placeholder 3"/>
          <p:cNvSpPr>
            <a:spLocks noGrp="1"/>
          </p:cNvSpPr>
          <p:nvPr>
            <p:ph type="sldNum" sz="quarter" idx="5"/>
          </p:nvPr>
        </p:nvSpPr>
        <p:spPr>
          <a:noFill/>
        </p:spPr>
        <p:txBody>
          <a:bodyPr/>
          <a:lstStyle/>
          <a:p>
            <a:fld id="{DA1B6886-9AB8-4328-86A1-C89F301BE134}" type="slidenum">
              <a:rPr lang="en-US" smtClean="0"/>
              <a:pPr/>
              <a:t>32</a:t>
            </a:fld>
            <a:endParaRPr lang="en-US" smtClean="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33</a:t>
            </a:fld>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34</a:t>
            </a:fld>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35</a:t>
            </a:fld>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36</a:t>
            </a:fld>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37</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p>
            <a:fld id="{1F0D96D1-55E9-4CE5-AF86-FC2F071F13BE}" type="slidenum">
              <a:rPr lang="en-US" smtClean="0"/>
              <a:pPr/>
              <a:t>4</a:t>
            </a:fld>
            <a:endParaRPr lang="en-US" smtClean="0"/>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p:spPr>
        <p:txBody>
          <a:bodyPr/>
          <a:lstStyle/>
          <a:p>
            <a:r>
              <a:rPr lang="en-GB" smtClean="0"/>
              <a:t>Los métodos de evaluación influyen más en el aprendizaje del estudients que cualquier otro factor.</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p:spPr>
        <p:txBody>
          <a:bodyPr/>
          <a:lstStyle/>
          <a:p>
            <a:fld id="{A3E9E4A1-324D-41E0-86BB-6935E13CF786}" type="slidenum">
              <a:rPr lang="en-US" smtClean="0"/>
              <a:pPr/>
              <a:t>7</a:t>
            </a:fld>
            <a:endParaRPr lang="en-US" smtClean="0"/>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a:ln/>
        </p:spPr>
        <p:txBody>
          <a:bodyPr/>
          <a:lstStyle/>
          <a:p>
            <a:r>
              <a:rPr lang="en-GB" smtClean="0"/>
              <a:t>La evaluación dbe ser parte íntegra del aprendizaje.</a:t>
            </a:r>
          </a:p>
          <a:p>
            <a:r>
              <a:rPr lang="en-GB" smtClean="0"/>
              <a:t>“Alineamiento constructivo” según Biggs</a:t>
            </a:r>
          </a:p>
          <a:p>
            <a:r>
              <a:rPr lang="en-GB" smtClean="0"/>
              <a:t>Los estudiantes prefieren tareas auténticas.</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ln/>
        </p:spPr>
      </p:sp>
      <p:sp>
        <p:nvSpPr>
          <p:cNvPr id="72707" name="Notes Placeholder 2"/>
          <p:cNvSpPr>
            <a:spLocks noGrp="1"/>
          </p:cNvSpPr>
          <p:nvPr>
            <p:ph type="body" idx="1"/>
          </p:nvPr>
        </p:nvSpPr>
        <p:spPr>
          <a:noFill/>
          <a:ln/>
        </p:spPr>
        <p:txBody>
          <a:bodyPr/>
          <a:lstStyle/>
          <a:p>
            <a:endParaRPr lang="en-US" smtClean="0"/>
          </a:p>
        </p:txBody>
      </p:sp>
      <p:sp>
        <p:nvSpPr>
          <p:cNvPr id="72708" name="Slide Number Placeholder 3"/>
          <p:cNvSpPr>
            <a:spLocks noGrp="1"/>
          </p:cNvSpPr>
          <p:nvPr>
            <p:ph type="sldNum" sz="quarter" idx="5"/>
          </p:nvPr>
        </p:nvSpPr>
        <p:spPr>
          <a:noFill/>
        </p:spPr>
        <p:txBody>
          <a:bodyPr/>
          <a:lstStyle/>
          <a:p>
            <a:fld id="{72D40F86-12A5-48D4-A9E6-1BFF2696B705}" type="slidenum">
              <a:rPr lang="en-US" smtClean="0"/>
              <a:pPr/>
              <a:t>9</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BF405E3-5FD4-429E-9303-BCB30466977A}" type="datetime1">
              <a:rPr lang="en-GB" smtClean="0"/>
              <a:pPr>
                <a:defRPr/>
              </a:pPr>
              <a:t>13/12/2013</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7A3EAD6F-359A-4A16-BBCE-5CB0F083F81E}" type="datetime1">
              <a:rPr lang="en-GB" smtClean="0"/>
              <a:pPr>
                <a:defRPr/>
              </a:pPr>
              <a:t>13/12/2013</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11223722-15A2-41F3-833C-7DE4A50A3EB7}" type="datetime1">
              <a:rPr lang="en-GB" smtClean="0"/>
              <a:pPr>
                <a:defRPr/>
              </a:pPr>
              <a:t>13/12/2013</a:t>
            </a:fld>
            <a:endParaRPr lang="en-GB"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smtClean="0"/>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419B9B9-35AD-4C4A-A16A-05A32AC7D501}" type="datetime1">
              <a:rPr lang="en-GB" smtClean="0"/>
              <a:pPr>
                <a:defRPr/>
              </a:pPr>
              <a:t>13/12/2013</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6FD79EC-7D72-4852-81CE-13DB142BCC46}" type="datetime1">
              <a:rPr lang="en-GB" smtClean="0"/>
              <a:pPr>
                <a:defRPr/>
              </a:pPr>
              <a:t>13/12/2013</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4293A0AC-4448-4368-9A6C-68AB070ED197}" type="datetime1">
              <a:rPr lang="en-GB" smtClean="0"/>
              <a:pPr>
                <a:defRPr/>
              </a:pPr>
              <a:t>13/12/2013</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4394AE39-E117-4AD4-AD03-CE3600BB1FF7}" type="datetime1">
              <a:rPr lang="en-GB" smtClean="0"/>
              <a:pPr>
                <a:defRPr/>
              </a:pPr>
              <a:t>13/12/2013</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6D62ABDB-E4E2-43FE-90FB-0D12EBE90DB8}" type="datetime1">
              <a:rPr lang="en-GB" smtClean="0"/>
              <a:pPr>
                <a:defRPr/>
              </a:pPr>
              <a:t>13/12/2013</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pPr>
                <a:defRPr/>
              </a:pPr>
              <a:t>13/12/2013</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1C2F77E-D437-4771-B2EC-37752762E281}" type="datetime1">
              <a:rPr lang="en-GB" smtClean="0"/>
              <a:pPr>
                <a:defRPr/>
              </a:pPr>
              <a:t>13/12/2013</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A4CD9C0-2BF1-4826-B5F4-8C6FBF7E1E99}" type="datetime1">
              <a:rPr lang="en-GB" smtClean="0"/>
              <a:pPr>
                <a:defRPr/>
              </a:pPr>
              <a:t>13/12/2013</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13/12/2013</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US" dirty="0" smtClean="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2.xml"/><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hyperlink" Target="http://www.pass.brad.ac.uk/" TargetMode="External"/><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5800" y="260350"/>
            <a:ext cx="6118225" cy="2520950"/>
          </a:xfrm>
          <a:noFill/>
        </p:spPr>
        <p:txBody>
          <a:bodyPr anchor="ctr"/>
          <a:lstStyle/>
          <a:p>
            <a:pPr eaLnBrk="1" hangingPunct="1"/>
            <a:r>
              <a:rPr lang="en-GB" sz="4400" dirty="0" smtClean="0"/>
              <a:t>Assessing for learning</a:t>
            </a:r>
            <a:endParaRPr lang="en-GB" sz="4000" b="0" dirty="0" smtClean="0"/>
          </a:p>
        </p:txBody>
      </p:sp>
      <p:sp>
        <p:nvSpPr>
          <p:cNvPr id="3075" name="Rectangle 3"/>
          <p:cNvSpPr>
            <a:spLocks noGrp="1" noChangeArrowheads="1"/>
          </p:cNvSpPr>
          <p:nvPr>
            <p:ph type="subTitle" idx="1"/>
          </p:nvPr>
        </p:nvSpPr>
        <p:spPr>
          <a:xfrm>
            <a:off x="827088" y="3143250"/>
            <a:ext cx="6248400" cy="3214688"/>
          </a:xfrm>
        </p:spPr>
        <p:txBody>
          <a:bodyPr/>
          <a:lstStyle/>
          <a:p>
            <a:pPr algn="ctr" eaLnBrk="1" hangingPunct="1">
              <a:defRPr/>
            </a:pPr>
            <a:r>
              <a:rPr lang="en-GB" dirty="0" smtClean="0">
                <a:solidFill>
                  <a:schemeClr val="tx2">
                    <a:lumMod val="60000"/>
                    <a:lumOff val="40000"/>
                  </a:schemeClr>
                </a:solidFill>
              </a:rPr>
              <a:t>University of Utrecht</a:t>
            </a:r>
          </a:p>
          <a:p>
            <a:pPr algn="ctr" eaLnBrk="1" hangingPunct="1">
              <a:defRPr/>
            </a:pPr>
            <a:r>
              <a:rPr lang="en-GB" sz="2400" dirty="0" smtClean="0"/>
              <a:t>December 2013</a:t>
            </a:r>
          </a:p>
          <a:p>
            <a:pPr algn="ctr" eaLnBrk="1" hangingPunct="1">
              <a:defRPr/>
            </a:pPr>
            <a:r>
              <a:rPr lang="en-GB" sz="2400" b="1" dirty="0" smtClean="0"/>
              <a:t>Sally Brown</a:t>
            </a:r>
          </a:p>
          <a:p>
            <a:pPr algn="ctr" eaLnBrk="1" hangingPunct="1">
              <a:defRPr/>
            </a:pPr>
            <a:r>
              <a:rPr lang="en-GB" sz="1800" dirty="0" smtClean="0"/>
              <a:t>Emerita Professor, Leeds Metropolitan University</a:t>
            </a:r>
          </a:p>
          <a:p>
            <a:pPr algn="ctr" eaLnBrk="1" hangingPunct="1">
              <a:defRPr/>
            </a:pPr>
            <a:r>
              <a:rPr lang="en-GB" sz="1800" dirty="0" smtClean="0"/>
              <a:t>Adjunct Professor, University of the Sunshine Coast, University of Central Queensland and James Cook University, Queensland</a:t>
            </a:r>
          </a:p>
          <a:p>
            <a:pPr algn="ctr" eaLnBrk="1" hangingPunct="1">
              <a:defRPr/>
            </a:pPr>
            <a:r>
              <a:rPr lang="en-GB" sz="1800" dirty="0" smtClean="0"/>
              <a:t>Visiting Professor University of Plymouth &amp; Liverpool John Moores University.</a:t>
            </a:r>
          </a:p>
        </p:txBody>
      </p:sp>
      <p:sp>
        <p:nvSpPr>
          <p:cNvPr id="3076" name="Rectangle 5"/>
          <p:cNvSpPr>
            <a:spLocks noChangeArrowheads="1"/>
          </p:cNvSpPr>
          <p:nvPr/>
        </p:nvSpPr>
        <p:spPr bwMode="auto">
          <a:xfrm>
            <a:off x="2684463" y="3146425"/>
            <a:ext cx="184150" cy="565150"/>
          </a:xfrm>
          <a:prstGeom prst="rect">
            <a:avLst/>
          </a:prstGeom>
          <a:noFill/>
          <a:ln w="9525">
            <a:noFill/>
            <a:miter lim="800000"/>
            <a:headEnd/>
            <a:tailEnd/>
          </a:ln>
        </p:spPr>
        <p:txBody>
          <a:bodyPr wrap="none" anchor="ctr">
            <a:spAutoFit/>
          </a:bodyPr>
          <a:lstStyle/>
          <a:p>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457200" y="122239"/>
            <a:ext cx="7543800" cy="786482"/>
          </a:xfrm>
        </p:spPr>
        <p:txBody>
          <a:bodyPr/>
          <a:lstStyle/>
          <a:p>
            <a:pPr eaLnBrk="1" hangingPunct="1"/>
            <a:r>
              <a:rPr lang="en-GB" dirty="0" smtClean="0"/>
              <a:t>Assessment for learning</a:t>
            </a:r>
          </a:p>
        </p:txBody>
      </p:sp>
      <p:sp>
        <p:nvSpPr>
          <p:cNvPr id="34820" name="Rectangle 3"/>
          <p:cNvSpPr>
            <a:spLocks noGrp="1" noChangeArrowheads="1"/>
          </p:cNvSpPr>
          <p:nvPr>
            <p:ph type="body" idx="1"/>
          </p:nvPr>
        </p:nvSpPr>
        <p:spPr>
          <a:xfrm>
            <a:off x="468313" y="1052736"/>
            <a:ext cx="8229600" cy="5149627"/>
          </a:xfrm>
        </p:spPr>
        <p:txBody>
          <a:bodyPr/>
          <a:lstStyle/>
          <a:p>
            <a:pPr marL="538163" indent="-538163" eaLnBrk="1" hangingPunct="1">
              <a:buFont typeface="Wingdings" pitchFamily="2" charset="2"/>
              <a:buNone/>
              <a:defRPr/>
            </a:pPr>
            <a:r>
              <a:rPr lang="en-GB" sz="2000" dirty="0" smtClean="0"/>
              <a:t>6. 	Assessment expectations should be made </a:t>
            </a:r>
            <a:r>
              <a:rPr lang="en-GB" sz="2000" dirty="0" smtClean="0">
                <a:solidFill>
                  <a:schemeClr val="tx2">
                    <a:lumMod val="40000"/>
                    <a:lumOff val="60000"/>
                  </a:schemeClr>
                </a:solidFill>
              </a:rPr>
              <a:t>visible</a:t>
            </a:r>
            <a:r>
              <a:rPr lang="en-GB" sz="2000" dirty="0" smtClean="0">
                <a:solidFill>
                  <a:srgbClr val="7030A0"/>
                </a:solidFill>
              </a:rPr>
              <a:t> </a:t>
            </a:r>
            <a:r>
              <a:rPr lang="en-GB" sz="2000" dirty="0" smtClean="0"/>
              <a:t>to students as far as possible;</a:t>
            </a:r>
          </a:p>
          <a:p>
            <a:pPr marL="538163" indent="-538163" eaLnBrk="1" hangingPunct="1">
              <a:buFont typeface="Wingdings" pitchFamily="2" charset="2"/>
              <a:buNone/>
              <a:defRPr/>
            </a:pPr>
            <a:r>
              <a:rPr lang="en-GB" sz="2000" dirty="0" smtClean="0"/>
              <a:t>7. 	Tasks should involve the </a:t>
            </a:r>
            <a:r>
              <a:rPr lang="en-GB" sz="2000" dirty="0" smtClean="0">
                <a:solidFill>
                  <a:schemeClr val="tx2">
                    <a:lumMod val="40000"/>
                    <a:lumOff val="60000"/>
                  </a:schemeClr>
                </a:solidFill>
              </a:rPr>
              <a:t>active engagement </a:t>
            </a:r>
            <a:r>
              <a:rPr lang="en-GB" sz="2000" dirty="0" smtClean="0"/>
              <a:t>of students developing the capacity to find things out for themselves and learn independently;</a:t>
            </a:r>
          </a:p>
          <a:p>
            <a:pPr marL="538163" indent="-538163" eaLnBrk="1" hangingPunct="1">
              <a:buFont typeface="Wingdings" pitchFamily="2" charset="2"/>
              <a:buNone/>
              <a:defRPr/>
            </a:pPr>
            <a:r>
              <a:rPr lang="en-GB" sz="2000" dirty="0" smtClean="0"/>
              <a:t>8. 	Tasks should be </a:t>
            </a:r>
            <a:r>
              <a:rPr lang="en-GB" sz="2000" dirty="0" smtClean="0">
                <a:solidFill>
                  <a:schemeClr val="tx2">
                    <a:lumMod val="40000"/>
                    <a:lumOff val="60000"/>
                  </a:schemeClr>
                </a:solidFill>
              </a:rPr>
              <a:t>authentic</a:t>
            </a:r>
            <a:r>
              <a:rPr lang="en-GB" sz="2000" dirty="0" smtClean="0"/>
              <a:t>; worthwhile, relevant and offering students some level of control over their work;</a:t>
            </a:r>
          </a:p>
          <a:p>
            <a:pPr marL="538163" indent="-538163" eaLnBrk="1" hangingPunct="1">
              <a:buFont typeface="Wingdings" pitchFamily="2" charset="2"/>
              <a:buNone/>
              <a:defRPr/>
            </a:pPr>
            <a:r>
              <a:rPr lang="en-GB" sz="2000" dirty="0" smtClean="0"/>
              <a:t>9. 	Tasks are </a:t>
            </a:r>
            <a:r>
              <a:rPr lang="en-GB" sz="2000" dirty="0" smtClean="0">
                <a:solidFill>
                  <a:schemeClr val="tx2">
                    <a:lumMod val="40000"/>
                    <a:lumOff val="60000"/>
                  </a:schemeClr>
                </a:solidFill>
              </a:rPr>
              <a:t>fit for purpose </a:t>
            </a:r>
            <a:r>
              <a:rPr lang="en-GB" sz="2000" dirty="0" smtClean="0"/>
              <a:t>and align with important learning outcomes;</a:t>
            </a:r>
          </a:p>
          <a:p>
            <a:pPr marL="538163" indent="-538163" eaLnBrk="1" hangingPunct="1">
              <a:buFont typeface="Wingdings" pitchFamily="2" charset="2"/>
              <a:buNone/>
              <a:defRPr/>
            </a:pPr>
            <a:r>
              <a:rPr lang="en-GB" sz="2000" dirty="0" smtClean="0"/>
              <a:t>10. 	Assessment should be used to </a:t>
            </a:r>
            <a:r>
              <a:rPr lang="en-GB" sz="2000" dirty="0" smtClean="0">
                <a:solidFill>
                  <a:schemeClr val="tx2">
                    <a:lumMod val="40000"/>
                    <a:lumOff val="60000"/>
                  </a:schemeClr>
                </a:solidFill>
              </a:rPr>
              <a:t>evaluate teaching </a:t>
            </a:r>
            <a:r>
              <a:rPr lang="en-GB" sz="2000" dirty="0" smtClean="0"/>
              <a:t>as well as student learning.</a:t>
            </a:r>
          </a:p>
          <a:p>
            <a:pPr eaLnBrk="1" hangingPunct="1">
              <a:buFont typeface="Wingdings" pitchFamily="2" charset="2"/>
              <a:buNone/>
              <a:defRPr/>
            </a:pPr>
            <a:r>
              <a:rPr lang="en-GB" sz="2000" i="1" dirty="0" smtClean="0"/>
              <a:t>(</a:t>
            </a:r>
            <a:r>
              <a:rPr lang="en-GB" sz="2000" i="1" dirty="0" err="1" smtClean="0"/>
              <a:t>Bloxham</a:t>
            </a:r>
            <a:r>
              <a:rPr lang="en-GB" sz="2000" i="1" dirty="0" smtClean="0"/>
              <a:t> and Boyd)</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Two major current UK initiatives on assessment to consider</a:t>
            </a:r>
            <a:endParaRPr lang="en-GB" dirty="0"/>
          </a:p>
        </p:txBody>
      </p:sp>
      <p:sp>
        <p:nvSpPr>
          <p:cNvPr id="3" name="Content Placeholder 2"/>
          <p:cNvSpPr>
            <a:spLocks noGrp="1"/>
          </p:cNvSpPr>
          <p:nvPr>
            <p:ph idx="1"/>
          </p:nvPr>
        </p:nvSpPr>
        <p:spPr>
          <a:xfrm>
            <a:off x="214282" y="1214422"/>
            <a:ext cx="8715436" cy="4987941"/>
          </a:xfrm>
        </p:spPr>
        <p:txBody>
          <a:bodyPr/>
          <a:lstStyle/>
          <a:p>
            <a:r>
              <a:rPr lang="en-GB" dirty="0" smtClean="0"/>
              <a:t>The UK Quality Assurance Agency (QAA) Code of practice B6 on Assessment and APL.</a:t>
            </a:r>
          </a:p>
          <a:p>
            <a:r>
              <a:rPr lang="en-GB" dirty="0" smtClean="0"/>
              <a:t>The Higher Education Academy ‘A marked improvement’ project on bringing about change to institutional strategies on assessment.</a:t>
            </a:r>
          </a:p>
          <a:p>
            <a:r>
              <a:rPr lang="en-GB" dirty="0" smtClean="0"/>
              <a:t>Both groups have overlapping membership and therefore aligned perspectives.</a:t>
            </a:r>
          </a:p>
          <a:p>
            <a:r>
              <a:rPr lang="en-GB" dirty="0" smtClean="0"/>
              <a:t>Both initiatives draw on the work of previous generations of thinkers on assessment, and particularly the two Centres for Excellence in Teaching and Learning (CETLs) that focused on assessment, Oxford Brookes’ Assessment Knowledge Exchange (</a:t>
            </a:r>
            <a:r>
              <a:rPr lang="en-GB" dirty="0" err="1" smtClean="0"/>
              <a:t>ASKe</a:t>
            </a:r>
            <a:r>
              <a:rPr lang="en-GB" dirty="0" smtClean="0"/>
              <a:t>) and Northumbria's Assessment for Learning (A4L).</a:t>
            </a:r>
            <a:endParaRPr lang="en-GB"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457200" y="122239"/>
            <a:ext cx="7543800" cy="642466"/>
          </a:xfrm>
        </p:spPr>
        <p:txBody>
          <a:bodyPr/>
          <a:lstStyle/>
          <a:p>
            <a:pPr eaLnBrk="1" hangingPunct="1"/>
            <a:r>
              <a:rPr lang="en-GB" sz="3200" dirty="0" smtClean="0"/>
              <a:t>Boud </a:t>
            </a:r>
            <a:r>
              <a:rPr lang="en-GB" sz="3200" i="1" dirty="0" smtClean="0"/>
              <a:t>et al </a:t>
            </a:r>
            <a:r>
              <a:rPr lang="en-GB" sz="3200" dirty="0" smtClean="0"/>
              <a:t>2010: ‘Assessment 2020’:</a:t>
            </a:r>
            <a:endParaRPr lang="en-US" sz="3200" dirty="0" smtClean="0"/>
          </a:p>
        </p:txBody>
      </p:sp>
      <p:sp>
        <p:nvSpPr>
          <p:cNvPr id="35844" name="Rectangle 3"/>
          <p:cNvSpPr>
            <a:spLocks noGrp="1" noChangeArrowheads="1"/>
          </p:cNvSpPr>
          <p:nvPr>
            <p:ph type="body" idx="1"/>
          </p:nvPr>
        </p:nvSpPr>
        <p:spPr>
          <a:xfrm>
            <a:off x="323528" y="764704"/>
            <a:ext cx="8496944" cy="5437659"/>
          </a:xfrm>
        </p:spPr>
        <p:txBody>
          <a:bodyPr/>
          <a:lstStyle/>
          <a:p>
            <a:pPr marL="533400" indent="-533400" eaLnBrk="1" hangingPunct="1">
              <a:buFont typeface="Wingdings" pitchFamily="2" charset="2"/>
              <a:buNone/>
              <a:defRPr/>
            </a:pPr>
            <a:r>
              <a:rPr lang="en-GB" sz="2300" dirty="0" smtClean="0"/>
              <a:t>Assessment has most effect when...:</a:t>
            </a:r>
          </a:p>
          <a:p>
            <a:pPr marL="533400" indent="-533400" eaLnBrk="1" hangingPunct="1">
              <a:buSzPct val="100000"/>
              <a:buFont typeface="+mj-lt"/>
              <a:buAutoNum type="arabicPeriod"/>
              <a:defRPr/>
            </a:pPr>
            <a:r>
              <a:rPr lang="en-GB" sz="2300" dirty="0" smtClean="0"/>
              <a:t>It is used to </a:t>
            </a:r>
            <a:r>
              <a:rPr lang="en-GB" sz="2300" dirty="0" smtClean="0">
                <a:solidFill>
                  <a:schemeClr val="tx2">
                    <a:lumMod val="40000"/>
                    <a:lumOff val="60000"/>
                  </a:schemeClr>
                </a:solidFill>
              </a:rPr>
              <a:t>engage</a:t>
            </a:r>
            <a:r>
              <a:rPr lang="en-GB" sz="2300" dirty="0" smtClean="0"/>
              <a:t> students in learning that is productive.</a:t>
            </a:r>
          </a:p>
          <a:p>
            <a:pPr marL="533400" indent="-533400" eaLnBrk="1" hangingPunct="1">
              <a:buSzPct val="100000"/>
              <a:buFont typeface="+mj-lt"/>
              <a:buAutoNum type="arabicPeriod"/>
              <a:defRPr/>
            </a:pPr>
            <a:r>
              <a:rPr lang="en-GB" sz="2300" dirty="0" smtClean="0"/>
              <a:t>Feedback is used to actively </a:t>
            </a:r>
            <a:r>
              <a:rPr lang="en-GB" sz="2300" dirty="0" smtClean="0">
                <a:solidFill>
                  <a:schemeClr val="tx2">
                    <a:lumMod val="40000"/>
                    <a:lumOff val="60000"/>
                  </a:schemeClr>
                </a:solidFill>
              </a:rPr>
              <a:t>improve </a:t>
            </a:r>
            <a:r>
              <a:rPr lang="en-GB" sz="2300" dirty="0" smtClean="0"/>
              <a:t>student learning.</a:t>
            </a:r>
          </a:p>
          <a:p>
            <a:pPr marL="533400" indent="-533400" eaLnBrk="1" hangingPunct="1">
              <a:buSzPct val="100000"/>
              <a:buFont typeface="+mj-lt"/>
              <a:buAutoNum type="arabicPeriod"/>
              <a:defRPr/>
            </a:pPr>
            <a:r>
              <a:rPr lang="en-US" sz="2300" dirty="0" smtClean="0"/>
              <a:t>Students and teachers become </a:t>
            </a:r>
            <a:r>
              <a:rPr lang="en-US" sz="2300" dirty="0" smtClean="0">
                <a:solidFill>
                  <a:schemeClr val="tx2">
                    <a:lumMod val="40000"/>
                    <a:lumOff val="60000"/>
                  </a:schemeClr>
                </a:solidFill>
              </a:rPr>
              <a:t>responsible partners </a:t>
            </a:r>
            <a:r>
              <a:rPr lang="en-US" sz="2300" dirty="0" smtClean="0"/>
              <a:t>in learning and assessment.</a:t>
            </a:r>
          </a:p>
          <a:p>
            <a:pPr marL="533400" indent="-533400" eaLnBrk="1" hangingPunct="1">
              <a:buSzPct val="100000"/>
              <a:buFont typeface="+mj-lt"/>
              <a:buAutoNum type="arabicPeriod"/>
              <a:defRPr/>
            </a:pPr>
            <a:r>
              <a:rPr lang="en-US" sz="2300" dirty="0" smtClean="0"/>
              <a:t>Students are </a:t>
            </a:r>
            <a:r>
              <a:rPr lang="en-US" sz="2300" dirty="0" smtClean="0">
                <a:solidFill>
                  <a:schemeClr val="tx2">
                    <a:lumMod val="40000"/>
                    <a:lumOff val="60000"/>
                  </a:schemeClr>
                </a:solidFill>
              </a:rPr>
              <a:t>inducted </a:t>
            </a:r>
            <a:r>
              <a:rPr lang="en-US" sz="2300" dirty="0" smtClean="0"/>
              <a:t>into the assessment practices and cultures of higher education.</a:t>
            </a:r>
          </a:p>
          <a:p>
            <a:pPr marL="533400" indent="-533400" eaLnBrk="1" hangingPunct="1">
              <a:buSzPct val="100000"/>
              <a:buFont typeface="+mj-lt"/>
              <a:buAutoNum type="arabicPeriod"/>
              <a:defRPr/>
            </a:pPr>
            <a:r>
              <a:rPr lang="en-US" sz="2300" dirty="0" smtClean="0"/>
              <a:t>Assessment </a:t>
            </a:r>
            <a:r>
              <a:rPr lang="en-US" sz="2300" i="1" dirty="0" smtClean="0"/>
              <a:t>for</a:t>
            </a:r>
            <a:r>
              <a:rPr lang="en-US" sz="2300" dirty="0" smtClean="0"/>
              <a:t> learning is placed at the </a:t>
            </a:r>
            <a:r>
              <a:rPr lang="en-US" sz="2300" dirty="0" smtClean="0">
                <a:solidFill>
                  <a:schemeClr val="tx2">
                    <a:lumMod val="40000"/>
                    <a:lumOff val="60000"/>
                  </a:schemeClr>
                </a:solidFill>
              </a:rPr>
              <a:t>centre</a:t>
            </a:r>
            <a:r>
              <a:rPr lang="en-US" sz="2300" dirty="0" smtClean="0"/>
              <a:t> of subject and program design.</a:t>
            </a:r>
          </a:p>
          <a:p>
            <a:pPr marL="533400" indent="-533400" eaLnBrk="1" hangingPunct="1">
              <a:buSzPct val="100000"/>
              <a:buFont typeface="+mj-lt"/>
              <a:buAutoNum type="arabicPeriod"/>
              <a:defRPr/>
            </a:pPr>
            <a:r>
              <a:rPr lang="en-US" sz="2300" dirty="0" smtClean="0"/>
              <a:t>Assessment for learning is a focus for staff and institutional </a:t>
            </a:r>
            <a:r>
              <a:rPr lang="en-US" sz="2300" dirty="0" smtClean="0">
                <a:solidFill>
                  <a:schemeClr val="tx2">
                    <a:lumMod val="40000"/>
                    <a:lumOff val="60000"/>
                  </a:schemeClr>
                </a:solidFill>
              </a:rPr>
              <a:t>development</a:t>
            </a:r>
            <a:r>
              <a:rPr lang="en-US" sz="2300" dirty="0" smtClean="0"/>
              <a:t>.</a:t>
            </a:r>
          </a:p>
          <a:p>
            <a:pPr marL="533400" indent="-533400" eaLnBrk="1" hangingPunct="1">
              <a:buSzPct val="100000"/>
              <a:buFont typeface="+mj-lt"/>
              <a:buAutoNum type="arabicPeriod"/>
              <a:defRPr/>
            </a:pPr>
            <a:r>
              <a:rPr lang="en-US" sz="2300" dirty="0" smtClean="0"/>
              <a:t>Assessment provides inclusive and trustworthy </a:t>
            </a:r>
            <a:r>
              <a:rPr lang="en-US" sz="2300" dirty="0" smtClean="0">
                <a:solidFill>
                  <a:schemeClr val="tx2">
                    <a:lumMod val="40000"/>
                    <a:lumOff val="60000"/>
                  </a:schemeClr>
                </a:solidFill>
              </a:rPr>
              <a:t>representation of student achievement</a:t>
            </a:r>
            <a:r>
              <a:rPr lang="en-US" sz="2300" dirty="0" smtClean="0"/>
              <a:t>.</a:t>
            </a:r>
          </a:p>
          <a:p>
            <a:pPr marL="533400" indent="-533400" eaLnBrk="1" hangingPunct="1">
              <a:defRPr/>
            </a:pPr>
            <a:endParaRPr lang="en-US" sz="2300"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GB" dirty="0" smtClean="0"/>
              <a:t>Assessment linked to learning</a:t>
            </a:r>
          </a:p>
        </p:txBody>
      </p:sp>
      <p:sp>
        <p:nvSpPr>
          <p:cNvPr id="16387" name="Rectangle 3"/>
          <p:cNvSpPr>
            <a:spLocks noGrp="1" noChangeArrowheads="1"/>
          </p:cNvSpPr>
          <p:nvPr>
            <p:ph type="body" idx="1"/>
          </p:nvPr>
        </p:nvSpPr>
        <p:spPr>
          <a:xfrm>
            <a:off x="468313" y="1412875"/>
            <a:ext cx="8229600" cy="4857750"/>
          </a:xfrm>
        </p:spPr>
        <p:txBody>
          <a:bodyPr/>
          <a:lstStyle/>
          <a:p>
            <a:pPr marL="609600" indent="-609600"/>
            <a:r>
              <a:rPr lang="en-GB" sz="2400" dirty="0" smtClean="0"/>
              <a:t>Effective assessment significantly and positively impacts on student learning, (</a:t>
            </a:r>
            <a:r>
              <a:rPr lang="en-GB" sz="2400" dirty="0" err="1" smtClean="0"/>
              <a:t>Boud</a:t>
            </a:r>
            <a:r>
              <a:rPr lang="en-GB" sz="2400" dirty="0" smtClean="0"/>
              <a:t>, Mentkowski, Knight and Yorke and many others).</a:t>
            </a:r>
          </a:p>
          <a:p>
            <a:pPr marL="609600" indent="-609600"/>
            <a:r>
              <a:rPr lang="en-GB" sz="2400" dirty="0" smtClean="0"/>
              <a:t>Assessment shapes student behaviour (marks as money) and poor assessment encourages strategic behaviour (Kneale). Clever course developers utilise this tendency and design assessment tools that foster the behaviours we would wish to see (for example, logical sequencing, fluent writing, effective referencing and good time management) and discourage others (‘rummage-sale’ data sourcing, aimless cutting and pasting and plagiarism).</a:t>
            </a:r>
          </a:p>
          <a:p>
            <a:pPr marL="609600" indent="-609600">
              <a:buFont typeface="Wingdings" pitchFamily="2" charset="2"/>
              <a:buNone/>
            </a:pPr>
            <a:endParaRPr lang="en-GB" sz="2100" dirty="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57200" y="476250"/>
            <a:ext cx="7543800" cy="865188"/>
          </a:xfrm>
        </p:spPr>
        <p:txBody>
          <a:bodyPr/>
          <a:lstStyle/>
          <a:p>
            <a:r>
              <a:rPr lang="en-GB" sz="3200" dirty="0" smtClean="0">
                <a:solidFill>
                  <a:srgbClr val="002060"/>
                </a:solidFill>
              </a:rPr>
              <a:t>Formative and summative assessment</a:t>
            </a:r>
          </a:p>
        </p:txBody>
      </p:sp>
      <p:sp>
        <p:nvSpPr>
          <p:cNvPr id="17411" name="Rectangle 3"/>
          <p:cNvSpPr>
            <a:spLocks noGrp="1" noChangeArrowheads="1"/>
          </p:cNvSpPr>
          <p:nvPr>
            <p:ph type="body" idx="1"/>
          </p:nvPr>
        </p:nvSpPr>
        <p:spPr>
          <a:xfrm>
            <a:off x="468313" y="1916113"/>
            <a:ext cx="8229600" cy="4286250"/>
          </a:xfrm>
        </p:spPr>
        <p:txBody>
          <a:bodyPr/>
          <a:lstStyle/>
          <a:p>
            <a:r>
              <a:rPr lang="en-US" dirty="0" smtClean="0"/>
              <a:t>Formative assessment is primarily concerned with feedback aimed at prompting improvement, is often continuous and usually involves words.</a:t>
            </a:r>
          </a:p>
          <a:p>
            <a:r>
              <a:rPr lang="en-US" dirty="0" smtClean="0"/>
              <a:t>Summative assessment is concerned with making evaluative judgments, is often end point and involves numbers.</a:t>
            </a:r>
          </a:p>
          <a:p>
            <a:endParaRPr lang="en-GB" dirty="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457200" y="122239"/>
            <a:ext cx="7543800" cy="642466"/>
          </a:xfrm>
        </p:spPr>
        <p:txBody>
          <a:bodyPr/>
          <a:lstStyle/>
          <a:p>
            <a:r>
              <a:rPr lang="en-GB" sz="3200" dirty="0" smtClean="0">
                <a:solidFill>
                  <a:srgbClr val="002060"/>
                </a:solidFill>
              </a:rPr>
              <a:t>What really impacts on learning?</a:t>
            </a:r>
            <a:endParaRPr lang="en-US" sz="3200" dirty="0" smtClean="0">
              <a:solidFill>
                <a:srgbClr val="002060"/>
              </a:solidFill>
            </a:endParaRPr>
          </a:p>
        </p:txBody>
      </p:sp>
      <p:sp>
        <p:nvSpPr>
          <p:cNvPr id="18435" name="Rectangle 3"/>
          <p:cNvSpPr>
            <a:spLocks noGrp="1" noChangeArrowheads="1"/>
          </p:cNvSpPr>
          <p:nvPr>
            <p:ph type="body" idx="1"/>
          </p:nvPr>
        </p:nvSpPr>
        <p:spPr>
          <a:xfrm>
            <a:off x="468313" y="980728"/>
            <a:ext cx="8229600" cy="5221635"/>
          </a:xfrm>
        </p:spPr>
        <p:txBody>
          <a:bodyPr/>
          <a:lstStyle/>
          <a:p>
            <a:r>
              <a:rPr lang="en-GB" sz="2600" dirty="0" smtClean="0"/>
              <a:t>Concentrating on giving students detailed and developmental formative feedback is the single most useful thing we can do for our students, particularly those from disadvantaged backgrounds. </a:t>
            </a:r>
          </a:p>
          <a:p>
            <a:r>
              <a:rPr lang="en-GB" sz="2600" dirty="0" smtClean="0"/>
              <a:t>Summative assessment may have to be rethought to make it fit for purpose;</a:t>
            </a:r>
          </a:p>
          <a:p>
            <a:r>
              <a:rPr lang="en-GB" sz="2600" dirty="0" smtClean="0"/>
              <a:t>To do these things may require considerable imagination and re-engineering, not just of our assessment processes but also of curriculum design as a whole if we are to move from considering delivering content the most important thing we do.</a:t>
            </a:r>
          </a:p>
          <a:p>
            <a:endParaRPr lang="en-US" dirty="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idx="4294967295"/>
          </p:nvPr>
        </p:nvSpPr>
        <p:spPr>
          <a:noFill/>
        </p:spPr>
        <p:txBody>
          <a:bodyPr lIns="92075" tIns="46038" rIns="92075" bIns="46038"/>
          <a:lstStyle/>
          <a:p>
            <a:r>
              <a:rPr lang="en-US" dirty="0" smtClean="0">
                <a:solidFill>
                  <a:srgbClr val="002060"/>
                </a:solidFill>
              </a:rPr>
              <a:t>My fit-for-purpose model of assessment: the key questions</a:t>
            </a:r>
          </a:p>
        </p:txBody>
      </p:sp>
      <p:sp>
        <p:nvSpPr>
          <p:cNvPr id="19459" name="Rectangle 3"/>
          <p:cNvSpPr>
            <a:spLocks noGrp="1" noChangeArrowheads="1"/>
          </p:cNvSpPr>
          <p:nvPr>
            <p:ph type="body" idx="4294967295"/>
          </p:nvPr>
        </p:nvSpPr>
        <p:spPr>
          <a:noFill/>
        </p:spPr>
        <p:txBody>
          <a:bodyPr lIns="92075" tIns="46038" rIns="92075" bIns="46038"/>
          <a:lstStyle/>
          <a:p>
            <a:r>
              <a:rPr lang="en-US" dirty="0" smtClean="0"/>
              <a:t>Why are we assessing?</a:t>
            </a:r>
          </a:p>
          <a:p>
            <a:r>
              <a:rPr lang="en-US" dirty="0" smtClean="0"/>
              <a:t>What is it we are actually assessing?</a:t>
            </a:r>
          </a:p>
          <a:p>
            <a:r>
              <a:rPr lang="en-US" dirty="0" smtClean="0"/>
              <a:t>How are we assessing?</a:t>
            </a:r>
          </a:p>
          <a:p>
            <a:r>
              <a:rPr lang="en-US" dirty="0" smtClean="0"/>
              <a:t>Who is best placed to assess?</a:t>
            </a:r>
          </a:p>
          <a:p>
            <a:r>
              <a:rPr lang="en-US" dirty="0" smtClean="0"/>
              <a:t>When should we assess?</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idx="4294967295"/>
          </p:nvPr>
        </p:nvSpPr>
        <p:spPr>
          <a:xfrm>
            <a:off x="685800" y="304801"/>
            <a:ext cx="7848600" cy="1123936"/>
          </a:xfrm>
          <a:noFill/>
        </p:spPr>
        <p:txBody>
          <a:bodyPr lIns="92075" tIns="46038" rIns="92075" bIns="46038"/>
          <a:lstStyle/>
          <a:p>
            <a:pPr eaLnBrk="1" hangingPunct="1"/>
            <a:r>
              <a:rPr lang="en-US" sz="2800" dirty="0" smtClean="0">
                <a:solidFill>
                  <a:srgbClr val="002060"/>
                </a:solidFill>
              </a:rPr>
              <a:t>Purposes: the reasons for assessment: </a:t>
            </a:r>
            <a:br>
              <a:rPr lang="en-US" sz="2800" dirty="0" smtClean="0">
                <a:solidFill>
                  <a:srgbClr val="002060"/>
                </a:solidFill>
              </a:rPr>
            </a:br>
            <a:r>
              <a:rPr lang="en-US" sz="2800" dirty="0" smtClean="0">
                <a:solidFill>
                  <a:srgbClr val="002060"/>
                </a:solidFill>
              </a:rPr>
              <a:t>may include:</a:t>
            </a:r>
            <a:br>
              <a:rPr lang="en-US" sz="2800" dirty="0" smtClean="0">
                <a:solidFill>
                  <a:srgbClr val="002060"/>
                </a:solidFill>
              </a:rPr>
            </a:br>
            <a:endParaRPr lang="en-US" sz="2800" b="0" dirty="0" smtClean="0">
              <a:solidFill>
                <a:srgbClr val="002060"/>
              </a:solidFill>
            </a:endParaRPr>
          </a:p>
        </p:txBody>
      </p:sp>
      <p:sp>
        <p:nvSpPr>
          <p:cNvPr id="20483" name="Rectangle 3"/>
          <p:cNvSpPr>
            <a:spLocks noGrp="1" noChangeArrowheads="1"/>
          </p:cNvSpPr>
          <p:nvPr>
            <p:ph type="body" idx="4294967295"/>
          </p:nvPr>
        </p:nvSpPr>
        <p:spPr>
          <a:xfrm>
            <a:off x="914400" y="1484784"/>
            <a:ext cx="7239000" cy="4992216"/>
          </a:xfrm>
          <a:noFill/>
        </p:spPr>
        <p:txBody>
          <a:bodyPr lIns="92075" tIns="46038" rIns="92075" bIns="46038"/>
          <a:lstStyle/>
          <a:p>
            <a:pPr eaLnBrk="1" hangingPunct="1"/>
            <a:r>
              <a:rPr lang="en-US" sz="2600" dirty="0" smtClean="0"/>
              <a:t>Enabling students to get the measure of their achievement; </a:t>
            </a:r>
          </a:p>
          <a:p>
            <a:pPr eaLnBrk="1" hangingPunct="1"/>
            <a:r>
              <a:rPr lang="en-US" sz="2600" dirty="0" smtClean="0"/>
              <a:t>Helping them consolidate their learning;</a:t>
            </a:r>
          </a:p>
          <a:p>
            <a:pPr eaLnBrk="1" hangingPunct="1"/>
            <a:r>
              <a:rPr lang="en-US" sz="2600" dirty="0" smtClean="0"/>
              <a:t>Providing feedback so they can improve and remedy any deficiencies;</a:t>
            </a:r>
          </a:p>
          <a:p>
            <a:pPr eaLnBrk="1" hangingPunct="1"/>
            <a:r>
              <a:rPr lang="en-US" sz="2600" dirty="0" smtClean="0"/>
              <a:t>motivating students to engage in their learning;</a:t>
            </a:r>
          </a:p>
          <a:p>
            <a:pPr eaLnBrk="1" hangingPunct="1"/>
            <a:r>
              <a:rPr lang="en-US" sz="2600" dirty="0" smtClean="0"/>
              <a:t>providing them with opportunities to relate theory and practice, especially in HE and FE.</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idx="4294967295"/>
          </p:nvPr>
        </p:nvSpPr>
        <p:spPr>
          <a:noFill/>
        </p:spPr>
        <p:txBody>
          <a:bodyPr lIns="92075" tIns="46038" rIns="92075" bIns="46038"/>
          <a:lstStyle/>
          <a:p>
            <a:pPr eaLnBrk="1" hangingPunct="1"/>
            <a:r>
              <a:rPr lang="en-US" sz="2800" dirty="0" smtClean="0"/>
              <a:t>more purposes...</a:t>
            </a:r>
          </a:p>
        </p:txBody>
      </p:sp>
      <p:sp>
        <p:nvSpPr>
          <p:cNvPr id="21507" name="Rectangle 3"/>
          <p:cNvSpPr>
            <a:spLocks noGrp="1" noChangeArrowheads="1"/>
          </p:cNvSpPr>
          <p:nvPr>
            <p:ph type="body" idx="4294967295"/>
          </p:nvPr>
        </p:nvSpPr>
        <p:spPr>
          <a:xfrm>
            <a:off x="642938" y="1285875"/>
            <a:ext cx="8001000" cy="4217988"/>
          </a:xfrm>
          <a:noFill/>
        </p:spPr>
        <p:txBody>
          <a:bodyPr lIns="92075" tIns="46038" rIns="92075" bIns="46038"/>
          <a:lstStyle/>
          <a:p>
            <a:pPr eaLnBrk="1" hangingPunct="1"/>
            <a:r>
              <a:rPr lang="en-US" sz="2600" dirty="0" smtClean="0"/>
              <a:t>Helping students make sensible choices about option alternatives and directions for further study;</a:t>
            </a:r>
          </a:p>
          <a:p>
            <a:pPr eaLnBrk="1" hangingPunct="1"/>
            <a:r>
              <a:rPr lang="en-US" sz="2600" dirty="0" smtClean="0"/>
              <a:t>demonstrating student employability;</a:t>
            </a:r>
          </a:p>
          <a:p>
            <a:pPr eaLnBrk="1" hangingPunct="1"/>
            <a:r>
              <a:rPr lang="en-US" sz="2600" dirty="0" smtClean="0"/>
              <a:t>providing assurance of fitness to practice (in HE);</a:t>
            </a:r>
          </a:p>
          <a:p>
            <a:pPr eaLnBrk="1" hangingPunct="1"/>
            <a:r>
              <a:rPr lang="en-US" sz="2600" dirty="0" smtClean="0"/>
              <a:t>giving feedback to teachers on effectiveness;</a:t>
            </a:r>
          </a:p>
          <a:p>
            <a:pPr eaLnBrk="1" hangingPunct="1"/>
            <a:r>
              <a:rPr lang="en-US" sz="2600" dirty="0" smtClean="0"/>
              <a:t>providing statistics for internal and external agencies.</a:t>
            </a:r>
          </a:p>
          <a:p>
            <a:pPr eaLnBrk="1" hangingPunct="1"/>
            <a:endParaRPr lang="en-US" sz="2600" dirty="0"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idx="4294967295"/>
          </p:nvPr>
        </p:nvSpPr>
        <p:spPr/>
        <p:txBody>
          <a:bodyPr/>
          <a:lstStyle/>
          <a:p>
            <a:pPr eaLnBrk="1" hangingPunct="1"/>
            <a:r>
              <a:rPr lang="en-US" dirty="0" smtClean="0"/>
              <a:t>Orientation: choosing what we assess</a:t>
            </a:r>
          </a:p>
        </p:txBody>
      </p:sp>
      <p:sp>
        <p:nvSpPr>
          <p:cNvPr id="22531" name="Rectangle 3"/>
          <p:cNvSpPr>
            <a:spLocks noGrp="1" noChangeArrowheads="1"/>
          </p:cNvSpPr>
          <p:nvPr>
            <p:ph type="body" idx="4294967295"/>
          </p:nvPr>
        </p:nvSpPr>
        <p:spPr/>
        <p:txBody>
          <a:bodyPr/>
          <a:lstStyle/>
          <a:p>
            <a:pPr eaLnBrk="1" hangingPunct="1"/>
            <a:r>
              <a:rPr lang="en-US" dirty="0" smtClean="0"/>
              <a:t>product or process?</a:t>
            </a:r>
          </a:p>
          <a:p>
            <a:pPr eaLnBrk="1" hangingPunct="1"/>
            <a:r>
              <a:rPr lang="en-US" dirty="0" smtClean="0"/>
              <a:t>theory or practice (HE particularly); </a:t>
            </a:r>
          </a:p>
          <a:p>
            <a:pPr eaLnBrk="1" hangingPunct="1"/>
            <a:r>
              <a:rPr lang="en-US" dirty="0" smtClean="0"/>
              <a:t>knowledge, skills and attitude (all sectors)?</a:t>
            </a:r>
          </a:p>
          <a:p>
            <a:pPr eaLnBrk="1" hangingPunct="1"/>
            <a:r>
              <a:rPr lang="en-US" dirty="0" smtClean="0"/>
              <a:t>subject knowledge or application?</a:t>
            </a:r>
          </a:p>
          <a:p>
            <a:pPr eaLnBrk="1" hangingPunct="1"/>
            <a:r>
              <a:rPr lang="en-US" dirty="0" smtClean="0"/>
              <a:t>what we’ve always assessed?</a:t>
            </a:r>
          </a:p>
          <a:p>
            <a:pPr eaLnBrk="1" hangingPunct="1"/>
            <a:r>
              <a:rPr lang="en-US" dirty="0" smtClean="0"/>
              <a:t>what it’s easy to assess?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844" y="122238"/>
            <a:ext cx="7858156" cy="1074737"/>
          </a:xfrm>
        </p:spPr>
        <p:txBody>
          <a:bodyPr/>
          <a:lstStyle/>
          <a:p>
            <a:r>
              <a:rPr lang="en-GB" dirty="0" smtClean="0"/>
              <a:t>Aims of the plenary. By the end of this </a:t>
            </a:r>
            <a:r>
              <a:rPr lang="en-GB" dirty="0" smtClean="0"/>
              <a:t>session, </a:t>
            </a:r>
            <a:r>
              <a:rPr lang="en-GB" dirty="0" smtClean="0"/>
              <a:t>participants will be better able to:</a:t>
            </a:r>
            <a:endParaRPr lang="en-GB" dirty="0"/>
          </a:p>
        </p:txBody>
      </p:sp>
      <p:sp>
        <p:nvSpPr>
          <p:cNvPr id="3" name="Content Placeholder 2"/>
          <p:cNvSpPr>
            <a:spLocks noGrp="1"/>
          </p:cNvSpPr>
          <p:nvPr>
            <p:ph idx="1"/>
          </p:nvPr>
        </p:nvSpPr>
        <p:spPr/>
        <p:txBody>
          <a:bodyPr/>
          <a:lstStyle/>
          <a:p>
            <a:r>
              <a:rPr lang="en-GB" b="0" dirty="0" smtClean="0"/>
              <a:t>Consider how assessment design can be undertaken to make assessment fit-for-purpose in the 21st century:</a:t>
            </a:r>
          </a:p>
          <a:p>
            <a:r>
              <a:rPr lang="en-GB" b="0" dirty="0" smtClean="0"/>
              <a:t>Review  a variety of forms of assessment and feedback for different purposes and in different contexts to promote student learning;</a:t>
            </a:r>
          </a:p>
          <a:p>
            <a:r>
              <a:rPr lang="en-GB" b="0" dirty="0" smtClean="0"/>
              <a:t>Discuss how dialogic relationships with students can be fostered, encouraging them to use feedback genuinely as part of a process of enhancing their own learning.</a:t>
            </a:r>
          </a:p>
          <a:p>
            <a:endParaRPr lang="en-GB"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idx="4294967295"/>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US" sz="2800" dirty="0" smtClean="0"/>
              <a:t>Methodology: being imaginative by choosing diverse assessments</a:t>
            </a:r>
          </a:p>
        </p:txBody>
      </p:sp>
      <p:sp>
        <p:nvSpPr>
          <p:cNvPr id="23555" name="Rectangle 3"/>
          <p:cNvSpPr>
            <a:spLocks noGrp="1" noChangeArrowheads="1"/>
          </p:cNvSpPr>
          <p:nvPr>
            <p:ph type="body" idx="4294967295"/>
          </p:nvPr>
        </p:nvSpPr>
        <p:spPr>
          <a:noFill/>
        </p:spPr>
        <p:txBody>
          <a:bodyPr lIns="92075" tIns="46038" rIns="92075" bIns="46038"/>
          <a:lstStyle/>
          <a:p>
            <a:pPr eaLnBrk="1" hangingPunct="1"/>
            <a:r>
              <a:rPr lang="en-US" dirty="0" smtClean="0"/>
              <a:t>essays, unseen written exams, reports</a:t>
            </a:r>
          </a:p>
          <a:p>
            <a:pPr eaLnBrk="1" hangingPunct="1"/>
            <a:r>
              <a:rPr lang="en-US" dirty="0" err="1" smtClean="0"/>
              <a:t>artefacts</a:t>
            </a:r>
            <a:r>
              <a:rPr lang="en-US" dirty="0" smtClean="0"/>
              <a:t>, critiques, exhibitions, the Final show, portfolios, projects, vivas, assessed seminars, poster presentations, annotated bibliographies, blogs, diaries, reflective journals, critical incident accounts, productions, case studies, field studies, theses…….</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idx="4294967295"/>
          </p:nvPr>
        </p:nvSpPr>
        <p:spPr/>
        <p:txBody>
          <a:bodyPr/>
          <a:lstStyle/>
          <a:p>
            <a:pPr eaLnBrk="1" hangingPunct="1"/>
            <a:r>
              <a:rPr lang="en-US" dirty="0" smtClean="0"/>
              <a:t>Alternatives to traditional exams</a:t>
            </a:r>
          </a:p>
        </p:txBody>
      </p:sp>
      <p:sp>
        <p:nvSpPr>
          <p:cNvPr id="24579" name="Rectangle 3"/>
          <p:cNvSpPr>
            <a:spLocks noGrp="1" noChangeArrowheads="1"/>
          </p:cNvSpPr>
          <p:nvPr>
            <p:ph type="body" idx="4294967295"/>
          </p:nvPr>
        </p:nvSpPr>
        <p:spPr>
          <a:xfrm>
            <a:off x="609600" y="1600200"/>
            <a:ext cx="7848600" cy="4495800"/>
          </a:xfrm>
        </p:spPr>
        <p:txBody>
          <a:bodyPr/>
          <a:lstStyle/>
          <a:p>
            <a:pPr eaLnBrk="1" hangingPunct="1">
              <a:buFontTx/>
              <a:buNone/>
            </a:pPr>
            <a:r>
              <a:rPr lang="en-US" sz="2600" dirty="0" smtClean="0"/>
              <a:t>Open-book exams 	Take-away papers</a:t>
            </a:r>
          </a:p>
          <a:p>
            <a:pPr eaLnBrk="1" hangingPunct="1">
              <a:buFontTx/>
              <a:buNone/>
            </a:pPr>
            <a:r>
              <a:rPr lang="en-US" sz="2600" dirty="0" smtClean="0"/>
              <a:t>Case studies		Simulations</a:t>
            </a:r>
          </a:p>
          <a:p>
            <a:pPr eaLnBrk="1" hangingPunct="1">
              <a:buFontTx/>
              <a:buNone/>
            </a:pPr>
            <a:r>
              <a:rPr lang="en-US" sz="2600" dirty="0" smtClean="0"/>
              <a:t>Objective Structured </a:t>
            </a:r>
          </a:p>
          <a:p>
            <a:pPr eaLnBrk="1" hangingPunct="1">
              <a:buFontTx/>
              <a:buNone/>
            </a:pPr>
            <a:r>
              <a:rPr lang="en-US" sz="2600" dirty="0" smtClean="0"/>
              <a:t>Clinical Examinations (OSCEs)</a:t>
            </a:r>
          </a:p>
          <a:p>
            <a:pPr eaLnBrk="1" hangingPunct="1">
              <a:buFontTx/>
              <a:buNone/>
            </a:pPr>
            <a:r>
              <a:rPr lang="en-US" sz="2600" dirty="0" smtClean="0"/>
              <a:t>Short answer questions</a:t>
            </a:r>
          </a:p>
          <a:p>
            <a:pPr eaLnBrk="1" hangingPunct="1">
              <a:buFontTx/>
              <a:buNone/>
            </a:pPr>
            <a:r>
              <a:rPr lang="en-US" sz="2600" dirty="0" smtClean="0"/>
              <a:t>In-tray exercises		Live assignments</a:t>
            </a:r>
          </a:p>
          <a:p>
            <a:pPr eaLnBrk="1" hangingPunct="1">
              <a:buNone/>
            </a:pPr>
            <a:r>
              <a:rPr lang="en-US" sz="2600" dirty="0" smtClean="0"/>
              <a:t>Computer-based assessment including but not exclusively multiple choice Questions</a:t>
            </a:r>
          </a:p>
          <a:p>
            <a:pPr eaLnBrk="1" hangingPunct="1">
              <a:buFont typeface="Wingdings" pitchFamily="2" charset="2"/>
              <a:buNone/>
            </a:pPr>
            <a:endParaRPr lang="en-US" sz="2600" dirty="0"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idx="4294967295"/>
          </p:nvPr>
        </p:nvSpPr>
        <p:spPr>
          <a:noFill/>
        </p:spPr>
        <p:txBody>
          <a:bodyPr lIns="92075" tIns="46038" rIns="92075" bIns="46038"/>
          <a:lstStyle/>
          <a:p>
            <a:pPr eaLnBrk="1" hangingPunct="1"/>
            <a:r>
              <a:rPr lang="en-US" dirty="0" smtClean="0"/>
              <a:t>Agency: choosing who is best placed to assess</a:t>
            </a:r>
          </a:p>
        </p:txBody>
      </p:sp>
      <p:sp>
        <p:nvSpPr>
          <p:cNvPr id="27651" name="Rectangle 3"/>
          <p:cNvSpPr>
            <a:spLocks noGrp="1" noChangeArrowheads="1"/>
          </p:cNvSpPr>
          <p:nvPr>
            <p:ph type="body" idx="4294967295"/>
          </p:nvPr>
        </p:nvSpPr>
        <p:spPr>
          <a:noFill/>
        </p:spPr>
        <p:txBody>
          <a:bodyPr lIns="92075" tIns="46038" rIns="92075" bIns="46038"/>
          <a:lstStyle/>
          <a:p>
            <a:pPr eaLnBrk="1" hangingPunct="1"/>
            <a:r>
              <a:rPr lang="en-US" smtClean="0"/>
              <a:t>tutor assessment</a:t>
            </a:r>
          </a:p>
          <a:p>
            <a:pPr eaLnBrk="1" hangingPunct="1"/>
            <a:r>
              <a:rPr lang="en-US" smtClean="0"/>
              <a:t>self-assessment</a:t>
            </a:r>
          </a:p>
          <a:p>
            <a:pPr eaLnBrk="1" hangingPunct="1"/>
            <a:r>
              <a:rPr lang="en-US" smtClean="0"/>
              <a:t>peer assessment, (either inter or intra peer)</a:t>
            </a:r>
          </a:p>
          <a:p>
            <a:pPr eaLnBrk="1" hangingPunct="1"/>
            <a:r>
              <a:rPr lang="en-US" smtClean="0"/>
              <a:t>employers, practice tutors and line managers</a:t>
            </a:r>
          </a:p>
          <a:p>
            <a:pPr eaLnBrk="1" hangingPunct="1"/>
            <a:r>
              <a:rPr lang="en-US" smtClean="0"/>
              <a:t>client assessment</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idx="4294967295"/>
          </p:nvPr>
        </p:nvSpPr>
        <p:spPr>
          <a:noFill/>
        </p:spPr>
        <p:txBody>
          <a:bodyPr lIns="92075" tIns="46038" rIns="92075" bIns="46038"/>
          <a:lstStyle/>
          <a:p>
            <a:pPr eaLnBrk="1" hangingPunct="1"/>
            <a:r>
              <a:rPr lang="en-US" dirty="0" smtClean="0"/>
              <a:t>Timing: when should assessment take place?</a:t>
            </a:r>
          </a:p>
        </p:txBody>
      </p:sp>
      <p:sp>
        <p:nvSpPr>
          <p:cNvPr id="29699" name="Rectangle 3"/>
          <p:cNvSpPr>
            <a:spLocks noGrp="1" noChangeArrowheads="1"/>
          </p:cNvSpPr>
          <p:nvPr>
            <p:ph type="body" idx="4294967295"/>
          </p:nvPr>
        </p:nvSpPr>
        <p:spPr>
          <a:noFill/>
        </p:spPr>
        <p:txBody>
          <a:bodyPr lIns="92075" tIns="46038" rIns="92075" bIns="46038"/>
          <a:lstStyle/>
          <a:p>
            <a:pPr eaLnBrk="1" hangingPunct="1"/>
            <a:r>
              <a:rPr lang="en-US" dirty="0" smtClean="0"/>
              <a:t>No ‘sudden death’!</a:t>
            </a:r>
          </a:p>
          <a:p>
            <a:pPr eaLnBrk="1" hangingPunct="1"/>
            <a:r>
              <a:rPr lang="en-US" dirty="0" smtClean="0"/>
              <a:t>end point or incrementally?</a:t>
            </a:r>
          </a:p>
          <a:p>
            <a:pPr eaLnBrk="1" hangingPunct="1"/>
            <a:r>
              <a:rPr lang="en-US" dirty="0" smtClean="0"/>
              <a:t>when students have finished learning or when there is still time for improvement?</a:t>
            </a:r>
          </a:p>
          <a:p>
            <a:pPr eaLnBrk="1" hangingPunct="1"/>
            <a:r>
              <a:rPr lang="en-US" dirty="0" smtClean="0"/>
              <a:t>when it is convenient to our systems?</a:t>
            </a:r>
          </a:p>
          <a:p>
            <a:pPr eaLnBrk="1" hangingPunct="1"/>
            <a:r>
              <a:rPr lang="en-US" dirty="0" smtClean="0"/>
              <a:t>when it is manageable for students? (avoiding assessment log jams).</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dirty="0" smtClean="0">
                <a:solidFill>
                  <a:schemeClr val="tx1"/>
                </a:solidFill>
              </a:rPr>
              <a:t>The importance of dialogic assessment</a:t>
            </a:r>
            <a:endParaRPr lang="en-GB" dirty="0">
              <a:solidFill>
                <a:schemeClr val="tx1"/>
              </a:solidFill>
            </a:endParaRPr>
          </a:p>
        </p:txBody>
      </p:sp>
      <p:sp>
        <p:nvSpPr>
          <p:cNvPr id="3" name="Content Placeholder 2"/>
          <p:cNvSpPr>
            <a:spLocks noGrp="1"/>
          </p:cNvSpPr>
          <p:nvPr>
            <p:ph idx="1"/>
          </p:nvPr>
        </p:nvSpPr>
        <p:spPr/>
        <p:txBody>
          <a:bodyPr/>
          <a:lstStyle/>
          <a:p>
            <a:pPr marL="0">
              <a:lnSpc>
                <a:spcPct val="100000"/>
              </a:lnSpc>
              <a:spcBef>
                <a:spcPts val="0"/>
              </a:spcBef>
              <a:buNone/>
            </a:pPr>
            <a:r>
              <a:rPr lang="en-GB" sz="2000" dirty="0" smtClean="0"/>
              <a:t>Students need to be exposed to, and gain experience in making judgements about, </a:t>
            </a:r>
            <a:r>
              <a:rPr lang="en-GB" sz="2000" dirty="0" smtClean="0">
                <a:solidFill>
                  <a:srgbClr val="7030A0"/>
                </a:solidFill>
              </a:rPr>
              <a:t>a variety of works of different quality</a:t>
            </a:r>
            <a:r>
              <a:rPr lang="en-GB" sz="2000" dirty="0" smtClean="0"/>
              <a:t>... They need planned rather than random exposure to exemplars, and experience in </a:t>
            </a:r>
            <a:r>
              <a:rPr lang="en-GB" sz="2000" dirty="0" smtClean="0">
                <a:solidFill>
                  <a:srgbClr val="7030A0"/>
                </a:solidFill>
              </a:rPr>
              <a:t>making judgements </a:t>
            </a:r>
            <a:r>
              <a:rPr lang="en-GB" sz="2000" dirty="0" smtClean="0"/>
              <a:t>about quality. They need to create </a:t>
            </a:r>
            <a:r>
              <a:rPr lang="en-GB" sz="2000" dirty="0" smtClean="0">
                <a:solidFill>
                  <a:srgbClr val="7030A0"/>
                </a:solidFill>
              </a:rPr>
              <a:t>verbalised </a:t>
            </a:r>
            <a:r>
              <a:rPr lang="en-GB" sz="2000" dirty="0" smtClean="0"/>
              <a:t>rationales and accounts of how various works could have been done better. Finally, they need to engage in evaluative </a:t>
            </a:r>
            <a:r>
              <a:rPr lang="en-GB" sz="2000" dirty="0" smtClean="0">
                <a:solidFill>
                  <a:srgbClr val="7030A0"/>
                </a:solidFill>
              </a:rPr>
              <a:t>conversations</a:t>
            </a:r>
            <a:r>
              <a:rPr lang="en-GB" sz="2000" dirty="0" smtClean="0"/>
              <a:t> with teachers and other students. Together, these three provide the means by which students can develop a </a:t>
            </a:r>
            <a:r>
              <a:rPr lang="en-GB" sz="2000" dirty="0" smtClean="0">
                <a:solidFill>
                  <a:srgbClr val="7030A0"/>
                </a:solidFill>
              </a:rPr>
              <a:t>concept of quality </a:t>
            </a:r>
            <a:r>
              <a:rPr lang="en-GB" sz="2000" dirty="0" smtClean="0"/>
              <a:t>that is similar in essence to that which the teacher possesses, and in particular to understand what makes for high quality. Although providing these experiences for students may appear to add more layers to the task of teaching, it is possible to organise this approach to </a:t>
            </a:r>
            <a:r>
              <a:rPr lang="en-GB" sz="2000" dirty="0" smtClean="0">
                <a:solidFill>
                  <a:srgbClr val="7030A0"/>
                </a:solidFill>
              </a:rPr>
              <a:t>peer assessment </a:t>
            </a:r>
            <a:r>
              <a:rPr lang="en-GB" sz="2000" dirty="0" smtClean="0"/>
              <a:t>so that it becomes a powerful strategy for higher education teaching. (Sadler 2010)</a:t>
            </a:r>
          </a:p>
          <a:p>
            <a:pPr marL="0">
              <a:lnSpc>
                <a:spcPct val="100000"/>
              </a:lnSpc>
              <a:spcBef>
                <a:spcPts val="0"/>
              </a:spcBef>
              <a:buNone/>
            </a:pPr>
            <a:endParaRPr lang="en-GB" sz="2200"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r>
              <a:rPr lang="en-GB" dirty="0" smtClean="0"/>
              <a:t>Sound and frequent assessment </a:t>
            </a:r>
          </a:p>
        </p:txBody>
      </p:sp>
      <p:sp>
        <p:nvSpPr>
          <p:cNvPr id="38915" name="Rectangle 3"/>
          <p:cNvSpPr>
            <a:spLocks noGrp="1" noChangeArrowheads="1"/>
          </p:cNvSpPr>
          <p:nvPr>
            <p:ph type="body" idx="1"/>
          </p:nvPr>
        </p:nvSpPr>
        <p:spPr>
          <a:noFill/>
        </p:spPr>
        <p:txBody>
          <a:bodyPr/>
          <a:lstStyle/>
          <a:p>
            <a:pPr marL="609600" indent="-609600"/>
            <a:r>
              <a:rPr lang="en-GB" sz="2800" dirty="0" smtClean="0"/>
              <a:t>Good assessment is valid, reliable, practical, developmental, manageable, cost-effective, fit for purpose, relevant, authentic, inclusive, closely linked to learning outcomes and fair.</a:t>
            </a:r>
          </a:p>
          <a:p>
            <a:pPr marL="609600" indent="-609600"/>
            <a:r>
              <a:rPr lang="en-GB" sz="2800" dirty="0" smtClean="0"/>
              <a:t>Is it possible also to make it enjoyable for staff and students?</a:t>
            </a:r>
          </a:p>
          <a:p>
            <a:pPr marL="609600" indent="-609600"/>
            <a:r>
              <a:rPr lang="en-GB" sz="2800" dirty="0" smtClean="0"/>
              <a:t>Incremental assessment has more value in promoting student learning than end-point ‘sudden death’ approaches.</a:t>
            </a:r>
          </a:p>
          <a:p>
            <a:pPr marL="609600" indent="-609600"/>
            <a:endParaRPr lang="en-GB" sz="2100" dirty="0"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Giving feedback effectively and efficiently. We can use:</a:t>
            </a:r>
            <a:endParaRPr lang="en-GB" dirty="0"/>
          </a:p>
        </p:txBody>
      </p:sp>
      <p:sp>
        <p:nvSpPr>
          <p:cNvPr id="3" name="Content Placeholder 2"/>
          <p:cNvSpPr>
            <a:spLocks noGrp="1"/>
          </p:cNvSpPr>
          <p:nvPr>
            <p:ph idx="1"/>
          </p:nvPr>
        </p:nvSpPr>
        <p:spPr/>
        <p:txBody>
          <a:bodyPr/>
          <a:lstStyle/>
          <a:p>
            <a:r>
              <a:rPr lang="en-GB" dirty="0" smtClean="0"/>
              <a:t>Collective oral reports, with minimal in-script comments;</a:t>
            </a:r>
          </a:p>
          <a:p>
            <a:r>
              <a:rPr lang="en-GB" dirty="0" smtClean="0"/>
              <a:t>Collective written reports, with minimal in-script comments;</a:t>
            </a:r>
          </a:p>
          <a:p>
            <a:r>
              <a:rPr lang="en-GB" dirty="0" smtClean="0"/>
              <a:t>Model answers with ‘exploded’ text;</a:t>
            </a:r>
          </a:p>
          <a:p>
            <a:r>
              <a:rPr lang="en-GB" dirty="0" smtClean="0"/>
              <a:t>Statement banks;</a:t>
            </a:r>
          </a:p>
          <a:p>
            <a:r>
              <a:rPr lang="en-GB" dirty="0" smtClean="0"/>
              <a:t>Various kinds of Computer-Assisted Assessment to help with all of these approaches;</a:t>
            </a:r>
          </a:p>
          <a:p>
            <a:r>
              <a:rPr lang="en-GB" dirty="0" smtClean="0"/>
              <a:t>Assignment return sheets.</a:t>
            </a:r>
            <a:endParaRPr lang="en-GB"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357158" y="1124747"/>
          <a:ext cx="8262974" cy="5480161"/>
        </p:xfrm>
        <a:graphic>
          <a:graphicData uri="http://schemas.openxmlformats.org/drawingml/2006/table">
            <a:tbl>
              <a:tblPr/>
              <a:tblGrid>
                <a:gridCol w="571504"/>
                <a:gridCol w="1785950"/>
                <a:gridCol w="846710"/>
                <a:gridCol w="3518936"/>
                <a:gridCol w="1539874"/>
              </a:tblGrid>
              <a:tr h="840411">
                <a:tc>
                  <a:txBody>
                    <a:bodyPr/>
                    <a:lstStyle/>
                    <a:p>
                      <a:pPr algn="ctr">
                        <a:lnSpc>
                          <a:spcPct val="115000"/>
                        </a:lnSpc>
                        <a:spcAft>
                          <a:spcPts val="0"/>
                        </a:spcAft>
                      </a:pPr>
                      <a:r>
                        <a:rPr lang="en-GB" sz="1400" b="1" dirty="0">
                          <a:latin typeface="+mn-lt"/>
                          <a:ea typeface="Calibri"/>
                          <a:cs typeface="Times New Roman"/>
                        </a:rPr>
                        <a:t>Criterion no</a:t>
                      </a:r>
                    </a:p>
                  </a:txBody>
                  <a:tcPr marL="54169" marR="54169" marT="0" marB="0" vert="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Criterion</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smtClean="0">
                          <a:latin typeface="+mn-lt"/>
                          <a:ea typeface="Calibri"/>
                          <a:cs typeface="Times New Roman"/>
                        </a:rPr>
                        <a:t>Mark</a:t>
                      </a:r>
                    </a:p>
                    <a:p>
                      <a:pPr algn="ctr">
                        <a:lnSpc>
                          <a:spcPct val="115000"/>
                        </a:lnSpc>
                        <a:spcAft>
                          <a:spcPts val="0"/>
                        </a:spcAft>
                      </a:pPr>
                      <a:r>
                        <a:rPr lang="en-GB" sz="1400" b="1" dirty="0" smtClean="0">
                          <a:latin typeface="+mn-lt"/>
                          <a:ea typeface="Calibri"/>
                          <a:cs typeface="Times New Roman"/>
                        </a:rPr>
                        <a:t> (0-5</a:t>
                      </a:r>
                      <a:r>
                        <a:rPr lang="en-GB" sz="1400" b="1" baseline="0" dirty="0" smtClean="0">
                          <a:latin typeface="+mn-lt"/>
                          <a:ea typeface="Calibri"/>
                          <a:cs typeface="Times New Roman"/>
                        </a:rPr>
                        <a:t> marks)</a:t>
                      </a:r>
                      <a:endParaRPr lang="en-GB" sz="1400" b="1" dirty="0">
                        <a:latin typeface="+mn-lt"/>
                        <a:ea typeface="Calibri"/>
                        <a:cs typeface="Times New Roman"/>
                      </a:endParaRPr>
                    </a:p>
                  </a:txBody>
                  <a:tcPr marL="54169" marR="54169" marT="0" marB="0" vert="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Tutor</a:t>
                      </a:r>
                      <a:r>
                        <a:rPr lang="en-GB" sz="1400" b="1" baseline="0" dirty="0" smtClean="0">
                          <a:latin typeface="+mn-lt"/>
                          <a:ea typeface="Calibri"/>
                          <a:cs typeface="Times New Roman"/>
                        </a:rPr>
                        <a:t> c</a:t>
                      </a:r>
                      <a:r>
                        <a:rPr lang="en-GB" sz="1400" b="1" dirty="0" smtClean="0">
                          <a:latin typeface="+mn-lt"/>
                          <a:ea typeface="Calibri"/>
                          <a:cs typeface="Times New Roman"/>
                        </a:rPr>
                        <a:t>omments and suggestions for further work</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Student response</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18488">
                <a:tc>
                  <a:txBody>
                    <a:bodyPr/>
                    <a:lstStyle/>
                    <a:p>
                      <a:pPr algn="ctr">
                        <a:lnSpc>
                          <a:spcPct val="115000"/>
                        </a:lnSpc>
                        <a:spcAft>
                          <a:spcPts val="0"/>
                        </a:spcAft>
                      </a:pPr>
                      <a:r>
                        <a:rPr lang="en-GB" sz="1400" b="1">
                          <a:latin typeface="+mn-lt"/>
                          <a:ea typeface="Calibri"/>
                          <a:cs typeface="Times New Roman"/>
                        </a:rPr>
                        <a:t>1</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Demonstrates ability </a:t>
                      </a:r>
                      <a:r>
                        <a:rPr lang="en-GB" sz="1400" b="1" dirty="0">
                          <a:latin typeface="+mn-lt"/>
                          <a:ea typeface="Calibri"/>
                          <a:cs typeface="Times New Roman"/>
                        </a:rPr>
                        <a:t>to </a:t>
                      </a:r>
                      <a:r>
                        <a:rPr lang="en-GB" sz="1400" b="1" dirty="0" smtClean="0">
                          <a:latin typeface="+mn-lt"/>
                          <a:ea typeface="Calibri"/>
                          <a:cs typeface="Times New Roman"/>
                        </a:rPr>
                        <a:t>present information clearly logically, accurately and fluently</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smtClean="0">
                          <a:latin typeface="+mn-lt"/>
                          <a:ea typeface="Calibri"/>
                          <a:cs typeface="Times New Roman"/>
                        </a:rPr>
                        <a:t>3</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This work is written reasonably fluently</a:t>
                      </a:r>
                      <a:r>
                        <a:rPr lang="en-GB" sz="1400" b="1" baseline="0" dirty="0" smtClean="0">
                          <a:latin typeface="+mn-lt"/>
                          <a:ea typeface="Calibri"/>
                          <a:cs typeface="Times New Roman"/>
                        </a:rPr>
                        <a:t> but there are some typos that would not slip in if spell checker used properly. Also note you don’t use the definite and indefinite articles (‘a’ and ‘the’ appropriately: please refer to the language guidance 17.3 on the VLE</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600" dirty="0" smtClean="0">
                          <a:latin typeface="Blackadder ITC" pitchFamily="82" charset="0"/>
                          <a:ea typeface="Batang" pitchFamily="18" charset="-127"/>
                          <a:cs typeface="Times New Roman"/>
                        </a:rPr>
                        <a:t>This is something I’ve had problems with over the years but am still working on it</a:t>
                      </a:r>
                      <a:endParaRPr lang="en-GB" sz="1600"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50369">
                <a:tc>
                  <a:txBody>
                    <a:bodyPr/>
                    <a:lstStyle/>
                    <a:p>
                      <a:pPr algn="ctr">
                        <a:lnSpc>
                          <a:spcPct val="115000"/>
                        </a:lnSpc>
                        <a:spcAft>
                          <a:spcPts val="0"/>
                        </a:spcAft>
                      </a:pPr>
                      <a:r>
                        <a:rPr lang="en-GB" sz="1400" b="1" dirty="0">
                          <a:latin typeface="+mn-lt"/>
                          <a:ea typeface="Calibri"/>
                          <a:cs typeface="Times New Roman"/>
                        </a:rPr>
                        <a:t>2</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Demonstrates ability to </a:t>
                      </a:r>
                      <a:r>
                        <a:rPr lang="en-GB" sz="1400" b="1" dirty="0" smtClean="0">
                          <a:latin typeface="+mn-lt"/>
                          <a:ea typeface="Calibri"/>
                          <a:cs typeface="Times New Roman"/>
                        </a:rPr>
                        <a:t>choose</a:t>
                      </a:r>
                      <a:r>
                        <a:rPr lang="en-GB" sz="1400" b="1" baseline="0" dirty="0" smtClean="0">
                          <a:latin typeface="+mn-lt"/>
                          <a:ea typeface="Calibri"/>
                          <a:cs typeface="Times New Roman"/>
                        </a:rPr>
                        <a:t> and use appropriate software</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smtClean="0">
                          <a:latin typeface="+mn-lt"/>
                          <a:ea typeface="Calibri"/>
                          <a:cs typeface="Times New Roman"/>
                        </a:rPr>
                        <a:t>5</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Made excellent choices and used it well to suit the context of the problem being addressed</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600" dirty="0" smtClean="0">
                          <a:latin typeface="Blackadder ITC" pitchFamily="82" charset="0"/>
                          <a:ea typeface="Batang" pitchFamily="18" charset="-127"/>
                          <a:cs typeface="Times New Roman"/>
                        </a:rPr>
                        <a:t>Thank you</a:t>
                      </a:r>
                      <a:endParaRPr lang="en-GB" sz="1600"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95382">
                <a:tc>
                  <a:txBody>
                    <a:bodyPr/>
                    <a:lstStyle/>
                    <a:p>
                      <a:pPr algn="ctr">
                        <a:lnSpc>
                          <a:spcPct val="115000"/>
                        </a:lnSpc>
                        <a:spcAft>
                          <a:spcPts val="0"/>
                        </a:spcAft>
                      </a:pPr>
                      <a:r>
                        <a:rPr lang="en-GB" sz="1400" b="1" dirty="0" smtClean="0">
                          <a:latin typeface="+mn-lt"/>
                          <a:ea typeface="Calibri"/>
                          <a:cs typeface="Times New Roman"/>
                        </a:rPr>
                        <a:t>3</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Demonstrates ability to use a range of reference materials and cite them appropriately </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smtClean="0">
                          <a:latin typeface="+mn-lt"/>
                          <a:ea typeface="Calibri"/>
                          <a:cs typeface="Times New Roman"/>
                        </a:rPr>
                        <a:t>1</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Cited only one reference and did</a:t>
                      </a:r>
                      <a:r>
                        <a:rPr lang="en-GB" sz="1400" b="1" baseline="0" dirty="0" smtClean="0">
                          <a:latin typeface="+mn-lt"/>
                          <a:ea typeface="Calibri"/>
                          <a:cs typeface="Times New Roman"/>
                        </a:rPr>
                        <a:t> so inaccurately</a:t>
                      </a:r>
                    </a:p>
                    <a:p>
                      <a:pPr>
                        <a:lnSpc>
                          <a:spcPct val="115000"/>
                        </a:lnSpc>
                        <a:spcAft>
                          <a:spcPts val="0"/>
                        </a:spcAft>
                      </a:pPr>
                      <a:r>
                        <a:rPr lang="en-GB" sz="1400" b="1" baseline="0" dirty="0" smtClean="0">
                          <a:latin typeface="+mn-lt"/>
                          <a:ea typeface="Calibri"/>
                          <a:cs typeface="Times New Roman"/>
                        </a:rPr>
                        <a:t>Please refer to the ifs referencing guide on the VLE and ensure that you provide all the information required</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800" dirty="0" smtClean="0">
                          <a:latin typeface="Blackadder ITC" pitchFamily="82" charset="0"/>
                          <a:ea typeface="Batang" pitchFamily="18" charset="-127"/>
                          <a:cs typeface="Times New Roman"/>
                        </a:rPr>
                        <a:t>I've checked it out and see where I was going wrong</a:t>
                      </a:r>
                      <a:endParaRPr lang="en-GB" sz="1800" dirty="0">
                        <a:latin typeface="Blackadder ITC" pitchFamily="82" charset="0"/>
                        <a:ea typeface="Batang" pitchFamily="18" charset="-127"/>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025"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6" name="Title 5"/>
          <p:cNvSpPr>
            <a:spLocks noGrp="1"/>
          </p:cNvSpPr>
          <p:nvPr>
            <p:ph type="title"/>
          </p:nvPr>
        </p:nvSpPr>
        <p:spPr>
          <a:xfrm>
            <a:off x="457200" y="249238"/>
            <a:ext cx="7543800" cy="659481"/>
          </a:xfrm>
          <a:noFill/>
          <a:ln>
            <a:noFill/>
          </a:ln>
        </p:spPr>
        <p:txBody>
          <a:bodyPr vert="horz" wrap="square" lIns="91440" tIns="45720" rIns="91440" bIns="45720" numCol="1" anchor="b" anchorCtr="0" compatLnSpc="1">
            <a:prstTxWarp prst="textNoShape">
              <a:avLst/>
            </a:prstTxWarp>
          </a:bodyPr>
          <a:lstStyle/>
          <a:p>
            <a:r>
              <a:rPr lang="en-GB" sz="3200" dirty="0" smtClean="0"/>
              <a:t>Sample assignment return </a:t>
            </a:r>
            <a:r>
              <a:rPr lang="en-GB" sz="3200" dirty="0" err="1" smtClean="0"/>
              <a:t>proforma</a:t>
            </a:r>
            <a:endParaRPr lang="en-GB" sz="32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142843" y="1124746"/>
          <a:ext cx="7841405" cy="5577798"/>
        </p:xfrm>
        <a:graphic>
          <a:graphicData uri="http://schemas.openxmlformats.org/drawingml/2006/table">
            <a:tbl>
              <a:tblPr/>
              <a:tblGrid>
                <a:gridCol w="587563"/>
                <a:gridCol w="1689243"/>
                <a:gridCol w="363641"/>
                <a:gridCol w="3617815"/>
                <a:gridCol w="1583143"/>
              </a:tblGrid>
              <a:tr h="1161246">
                <a:tc>
                  <a:txBody>
                    <a:bodyPr/>
                    <a:lstStyle/>
                    <a:p>
                      <a:pPr algn="ctr">
                        <a:lnSpc>
                          <a:spcPct val="115000"/>
                        </a:lnSpc>
                        <a:spcAft>
                          <a:spcPts val="0"/>
                        </a:spcAft>
                      </a:pPr>
                      <a:r>
                        <a:rPr lang="en-GB" sz="1400" b="1" dirty="0">
                          <a:latin typeface="+mn-lt"/>
                          <a:ea typeface="Calibri"/>
                          <a:cs typeface="Times New Roman"/>
                        </a:rPr>
                        <a:t>Criterion no</a:t>
                      </a:r>
                    </a:p>
                  </a:txBody>
                  <a:tcPr marL="54169" marR="54169" marT="0" marB="0" vert="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Criterion</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smtClean="0">
                          <a:latin typeface="+mn-lt"/>
                          <a:ea typeface="Calibri"/>
                          <a:cs typeface="Times New Roman"/>
                        </a:rPr>
                        <a:t>Grade</a:t>
                      </a:r>
                      <a:endParaRPr lang="en-GB" sz="1400" b="1" dirty="0">
                        <a:latin typeface="+mn-lt"/>
                        <a:ea typeface="Calibri"/>
                        <a:cs typeface="Times New Roman"/>
                      </a:endParaRPr>
                    </a:p>
                  </a:txBody>
                  <a:tcPr marL="54169" marR="54169" marT="0" marB="0" vert="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Tutor commentary</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Student response to comments</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28952">
                <a:tc>
                  <a:txBody>
                    <a:bodyPr/>
                    <a:lstStyle/>
                    <a:p>
                      <a:pPr algn="ctr">
                        <a:lnSpc>
                          <a:spcPct val="115000"/>
                        </a:lnSpc>
                        <a:spcAft>
                          <a:spcPts val="0"/>
                        </a:spcAft>
                      </a:pPr>
                      <a:r>
                        <a:rPr lang="en-GB" sz="1400" b="1">
                          <a:latin typeface="+mn-lt"/>
                          <a:ea typeface="Calibri"/>
                          <a:cs typeface="Times New Roman"/>
                        </a:rPr>
                        <a:t>1</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Demonstrates ability </a:t>
                      </a:r>
                      <a:r>
                        <a:rPr lang="en-GB" sz="1400" b="1" dirty="0">
                          <a:latin typeface="+mn-lt"/>
                          <a:ea typeface="Calibri"/>
                          <a:cs typeface="Times New Roman"/>
                        </a:rPr>
                        <a:t>to </a:t>
                      </a:r>
                      <a:r>
                        <a:rPr lang="en-GB" sz="1400" b="1" dirty="0" smtClean="0">
                          <a:latin typeface="+mn-lt"/>
                          <a:ea typeface="Calibri"/>
                          <a:cs typeface="Times New Roman"/>
                        </a:rPr>
                        <a:t>critically analyse complex</a:t>
                      </a:r>
                      <a:r>
                        <a:rPr lang="en-GB" sz="1400" b="1" baseline="0" dirty="0" smtClean="0">
                          <a:latin typeface="+mn-lt"/>
                          <a:ea typeface="Calibri"/>
                          <a:cs typeface="Times New Roman"/>
                        </a:rPr>
                        <a:t> ideas</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smtClean="0">
                          <a:latin typeface="+mn-lt"/>
                          <a:ea typeface="Calibri"/>
                          <a:cs typeface="Times New Roman"/>
                        </a:rPr>
                        <a:t>B</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You are able to posit logical arguments based on a variety of perspectives.</a:t>
                      </a:r>
                    </a:p>
                    <a:p>
                      <a:pPr>
                        <a:lnSpc>
                          <a:spcPct val="115000"/>
                        </a:lnSpc>
                        <a:spcAft>
                          <a:spcPts val="0"/>
                        </a:spcAft>
                      </a:pPr>
                      <a:r>
                        <a:rPr lang="en-GB" sz="1400" b="1" dirty="0" smtClean="0">
                          <a:latin typeface="+mn-lt"/>
                          <a:ea typeface="Calibri"/>
                          <a:cs typeface="Times New Roman"/>
                        </a:rPr>
                        <a:t>These are coherently argued but there are occasions when you haven’t made the case clearly enough for the links you’ve proposed.</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600" dirty="0" smtClean="0">
                          <a:latin typeface="Blackadder ITC" pitchFamily="82" charset="0"/>
                          <a:ea typeface="Calibri"/>
                          <a:cs typeface="Times New Roman"/>
                        </a:rPr>
                        <a:t>Your session on critical analysis was very helpful but could you refer me to further reading in this area?</a:t>
                      </a:r>
                      <a:endParaRPr lang="en-GB" sz="1600"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01573">
                <a:tc>
                  <a:txBody>
                    <a:bodyPr/>
                    <a:lstStyle/>
                    <a:p>
                      <a:pPr algn="ctr">
                        <a:lnSpc>
                          <a:spcPct val="115000"/>
                        </a:lnSpc>
                        <a:spcAft>
                          <a:spcPts val="0"/>
                        </a:spcAft>
                      </a:pPr>
                      <a:r>
                        <a:rPr lang="en-GB" sz="1400" b="1" dirty="0">
                          <a:latin typeface="+mn-lt"/>
                          <a:ea typeface="Calibri"/>
                          <a:cs typeface="Times New Roman"/>
                        </a:rPr>
                        <a:t>2</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Uses a range of appropriately referenced sources to back up comments</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smtClean="0">
                          <a:latin typeface="+mn-lt"/>
                          <a:ea typeface="Calibri"/>
                          <a:cs typeface="Times New Roman"/>
                        </a:rPr>
                        <a:t>C-</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Although you have used several sources, you have over-relied on material retrieved from the web, which you have used uncritically.</a:t>
                      </a:r>
                    </a:p>
                    <a:p>
                      <a:pPr>
                        <a:lnSpc>
                          <a:spcPct val="115000"/>
                        </a:lnSpc>
                        <a:spcAft>
                          <a:spcPts val="0"/>
                        </a:spcAft>
                      </a:pPr>
                      <a:r>
                        <a:rPr lang="en-GB" sz="1400" b="1" dirty="0" smtClean="0">
                          <a:latin typeface="+mn-lt"/>
                          <a:ea typeface="Calibri"/>
                          <a:cs typeface="Times New Roman"/>
                        </a:rPr>
                        <a:t>The books you use are all 20 years old at least: you need to read beyond the texts listed in the course documents </a:t>
                      </a:r>
                    </a:p>
                    <a:p>
                      <a:pPr>
                        <a:lnSpc>
                          <a:spcPct val="115000"/>
                        </a:lnSpc>
                        <a:spcAft>
                          <a:spcPts val="0"/>
                        </a:spcAft>
                      </a:pPr>
                      <a:r>
                        <a:rPr lang="en-GB" sz="1400" b="1" dirty="0" smtClean="0">
                          <a:latin typeface="+mn-lt"/>
                          <a:ea typeface="Calibri"/>
                          <a:cs typeface="Times New Roman"/>
                        </a:rPr>
                        <a:t>At this level I would expect you to be using current peer-reviewed refereed journal articles</a:t>
                      </a:r>
                    </a:p>
                    <a:p>
                      <a:pPr>
                        <a:lnSpc>
                          <a:spcPct val="115000"/>
                        </a:lnSpc>
                        <a:spcAft>
                          <a:spcPts val="0"/>
                        </a:spcAft>
                      </a:pPr>
                      <a:r>
                        <a:rPr lang="en-GB" sz="1400" b="1" dirty="0" smtClean="0">
                          <a:latin typeface="+mn-lt"/>
                          <a:ea typeface="Calibri"/>
                          <a:cs typeface="Times New Roman"/>
                        </a:rPr>
                        <a:t>Please use Harvard referencing: see the course VLE</a:t>
                      </a:r>
                      <a:r>
                        <a:rPr lang="en-GB" sz="1400" b="1" baseline="0" dirty="0" smtClean="0">
                          <a:latin typeface="+mn-lt"/>
                          <a:ea typeface="Calibri"/>
                          <a:cs typeface="Times New Roman"/>
                        </a:rPr>
                        <a:t> at </a:t>
                      </a:r>
                      <a:r>
                        <a:rPr lang="en-GB" sz="1400" b="1" baseline="0" dirty="0" err="1" smtClean="0">
                          <a:latin typeface="+mn-lt"/>
                          <a:ea typeface="Calibri"/>
                          <a:cs typeface="Times New Roman"/>
                        </a:rPr>
                        <a:t>tinyurl//mod/hist/ref</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800" dirty="0" smtClean="0">
                          <a:latin typeface="Blackadder ITC" pitchFamily="82" charset="0"/>
                          <a:ea typeface="Calibri"/>
                          <a:cs typeface="Times New Roman"/>
                        </a:rPr>
                        <a:t>This is an area I am struggling with so thank you for </a:t>
                      </a:r>
                      <a:r>
                        <a:rPr lang="en-GB" sz="1800" baseline="0" dirty="0" smtClean="0">
                          <a:latin typeface="Blackadder ITC" pitchFamily="82" charset="0"/>
                          <a:ea typeface="Calibri"/>
                          <a:cs typeface="Times New Roman"/>
                        </a:rPr>
                        <a:t>pointing me towards these helpful resources which I am already using </a:t>
                      </a:r>
                      <a:endParaRPr lang="en-GB" sz="1800" dirty="0">
                        <a:latin typeface="Blackadder ITC" pitchFamily="82" charset="0"/>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025"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6" name="Title 5"/>
          <p:cNvSpPr>
            <a:spLocks noGrp="1"/>
          </p:cNvSpPr>
          <p:nvPr>
            <p:ph type="title"/>
          </p:nvPr>
        </p:nvSpPr>
        <p:spPr>
          <a:xfrm>
            <a:off x="142844" y="249238"/>
            <a:ext cx="7858156" cy="659481"/>
          </a:xfrm>
          <a:noFill/>
          <a:ln>
            <a:noFill/>
          </a:ln>
        </p:spPr>
        <p:txBody>
          <a:bodyPr vert="horz" wrap="square" lIns="91440" tIns="45720" rIns="91440" bIns="45720" numCol="1" anchor="b" anchorCtr="0" compatLnSpc="1">
            <a:prstTxWarp prst="textNoShape">
              <a:avLst/>
            </a:prstTxWarp>
          </a:bodyPr>
          <a:lstStyle/>
          <a:p>
            <a:r>
              <a:rPr lang="en-GB" dirty="0" smtClean="0"/>
              <a:t>Sample elements of assignment return sheet</a:t>
            </a:r>
            <a:endParaRPr lang="en-GB"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Enhancing the final thesis</a:t>
            </a:r>
            <a:endParaRPr lang="en-GB" dirty="0"/>
          </a:p>
        </p:txBody>
      </p:sp>
      <p:sp>
        <p:nvSpPr>
          <p:cNvPr id="3" name="Content Placeholder 2"/>
          <p:cNvSpPr>
            <a:spLocks noGrp="1"/>
          </p:cNvSpPr>
          <p:nvPr>
            <p:ph idx="1"/>
          </p:nvPr>
        </p:nvSpPr>
        <p:spPr>
          <a:xfrm>
            <a:off x="214282" y="1412875"/>
            <a:ext cx="8715436" cy="4789488"/>
          </a:xfrm>
        </p:spPr>
        <p:txBody>
          <a:bodyPr/>
          <a:lstStyle/>
          <a:p>
            <a:r>
              <a:rPr lang="en-GB" dirty="0" smtClean="0"/>
              <a:t>A recipe for disaster is to require students to work on the final thesis unaided;</a:t>
            </a:r>
          </a:p>
          <a:p>
            <a:r>
              <a:rPr lang="en-GB" dirty="0" smtClean="0"/>
              <a:t>At all levels from UG to PhD, the nature of support given to students is crucial;</a:t>
            </a:r>
          </a:p>
          <a:p>
            <a:r>
              <a:rPr lang="en-GB" dirty="0" smtClean="0"/>
              <a:t>Regular, supportive, developmental and incremental feedback is essential to maximise achievement;</a:t>
            </a:r>
          </a:p>
          <a:p>
            <a:r>
              <a:rPr lang="en-GB" dirty="0" smtClean="0"/>
              <a:t>Plagiarism is rarely an issue where thesis supervision is thorough;</a:t>
            </a:r>
          </a:p>
          <a:p>
            <a:r>
              <a:rPr lang="en-GB" dirty="0" smtClean="0"/>
              <a:t>It’s a good idea to consider the extent to which all students can have equivalent levels of support;</a:t>
            </a:r>
          </a:p>
          <a:p>
            <a:r>
              <a:rPr lang="en-GB" dirty="0" smtClean="0"/>
              <a:t>Giving one-to-one, face-to-face support may not be the most effective or efficient way of managing the process. </a:t>
            </a:r>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Some initial thoughts</a:t>
            </a:r>
            <a:endParaRPr lang="en-GB" dirty="0"/>
          </a:p>
        </p:txBody>
      </p:sp>
      <p:sp>
        <p:nvSpPr>
          <p:cNvPr id="3" name="Content Placeholder 2"/>
          <p:cNvSpPr>
            <a:spLocks noGrp="1"/>
          </p:cNvSpPr>
          <p:nvPr>
            <p:ph idx="1"/>
          </p:nvPr>
        </p:nvSpPr>
        <p:spPr/>
        <p:txBody>
          <a:bodyPr/>
          <a:lstStyle/>
          <a:p>
            <a:pPr eaLnBrk="1" fontAlgn="t" hangingPunct="1"/>
            <a:r>
              <a:rPr lang="en-US" dirty="0" smtClean="0"/>
              <a:t>Academic staff frequently use a fairly limited range of assessment and feedback methods for individuals and groups, but international pedagogic research suggests that diversity benefits students greatly. </a:t>
            </a:r>
            <a:endParaRPr lang="en-GB" dirty="0" smtClean="0"/>
          </a:p>
          <a:p>
            <a:pPr eaLnBrk="1" fontAlgn="auto" hangingPunct="1"/>
            <a:r>
              <a:rPr lang="en-US" dirty="0" smtClean="0"/>
              <a:t>To maximise the benefits of formative feedback, a range of streamlined approaches including statement banks and computer based assessments can supplement traditional forms.</a:t>
            </a:r>
          </a:p>
          <a:p>
            <a:pPr eaLnBrk="1" fontAlgn="auto" hangingPunct="1"/>
            <a:r>
              <a:rPr lang="en-US" dirty="0" smtClean="0"/>
              <a:t>Students do not always recognize or use feedback well, but assessment dialogues can enhance learning</a:t>
            </a:r>
            <a:r>
              <a:rPr lang="en-US" b="0" dirty="0" smtClean="0"/>
              <a:t>.</a:t>
            </a:r>
            <a:endParaRPr lang="en-GB" b="0" dirty="0" smtClean="0"/>
          </a:p>
          <a:p>
            <a:endParaRPr lang="en-GB"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Efficient assessment; we need to:</a:t>
            </a:r>
            <a:endParaRPr lang="en-GB" dirty="0"/>
          </a:p>
        </p:txBody>
      </p:sp>
      <p:sp>
        <p:nvSpPr>
          <p:cNvPr id="3" name="Content Placeholder 2"/>
          <p:cNvSpPr>
            <a:spLocks noGrp="1"/>
          </p:cNvSpPr>
          <p:nvPr>
            <p:ph idx="1"/>
          </p:nvPr>
        </p:nvSpPr>
        <p:spPr/>
        <p:txBody>
          <a:bodyPr/>
          <a:lstStyle/>
          <a:p>
            <a:r>
              <a:rPr lang="en-GB" dirty="0" smtClean="0"/>
              <a:t>Stop marking, start assessing! </a:t>
            </a:r>
          </a:p>
          <a:p>
            <a:r>
              <a:rPr lang="en-GB" dirty="0" smtClean="0"/>
              <a:t>Explore ways to maximise student ‘time on task’ (Gibbs) and minimise staff drudgery;</a:t>
            </a:r>
          </a:p>
          <a:p>
            <a:r>
              <a:rPr lang="en-GB" dirty="0" smtClean="0"/>
              <a:t>Remember that feedback is crucial to student learning but the most time-consuming aspect of assessment: we need to explore ways of giving feedback effectively and efficiently;</a:t>
            </a:r>
          </a:p>
          <a:p>
            <a:r>
              <a:rPr lang="en-GB" dirty="0" smtClean="0"/>
              <a:t>Note that Computer-supported assessment can include use of audio feedback via digital sound files, video commentaries and other means of using course Virtual learning Environments.</a:t>
            </a:r>
            <a:endParaRPr lang="en-GB"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457200" y="122238"/>
            <a:ext cx="7787208" cy="714474"/>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Putting this in to practice. We need to:</a:t>
            </a:r>
          </a:p>
        </p:txBody>
      </p:sp>
      <p:sp>
        <p:nvSpPr>
          <p:cNvPr id="19459" name="Rectangle 3"/>
          <p:cNvSpPr>
            <a:spLocks noGrp="1" noChangeArrowheads="1"/>
          </p:cNvSpPr>
          <p:nvPr>
            <p:ph type="body" idx="1"/>
          </p:nvPr>
        </p:nvSpPr>
        <p:spPr>
          <a:xfrm>
            <a:off x="179388" y="908050"/>
            <a:ext cx="8713787" cy="5400675"/>
          </a:xfrm>
          <a:noFill/>
          <a:ln w="9525">
            <a:noFill/>
            <a:miter lim="800000"/>
            <a:headEnd/>
            <a:tailEnd/>
          </a:ln>
        </p:spPr>
        <p:txBody>
          <a:bodyPr vert="horz" wrap="square" lIns="91440" tIns="45720" rIns="91440" bIns="45720" numCol="1" anchor="t" anchorCtr="0" compatLnSpc="1">
            <a:prstTxWarp prst="textNoShape">
              <a:avLst/>
            </a:prstTxWarp>
          </a:bodyPr>
          <a:lstStyle/>
          <a:p>
            <a:pPr marL="360000">
              <a:lnSpc>
                <a:spcPct val="100000"/>
              </a:lnSpc>
              <a:spcBef>
                <a:spcPts val="600"/>
              </a:spcBef>
            </a:pPr>
            <a:endParaRPr lang="en-GB" sz="2600" dirty="0" smtClean="0"/>
          </a:p>
          <a:p>
            <a:pPr marL="360000">
              <a:lnSpc>
                <a:spcPct val="100000"/>
              </a:lnSpc>
              <a:spcBef>
                <a:spcPts val="600"/>
              </a:spcBef>
            </a:pPr>
            <a:r>
              <a:rPr lang="en-GB" sz="2600" dirty="0" smtClean="0"/>
              <a:t>design an assessment strategy that involves a diverse range of methods of assessment (as all forms of assessment disadvantage some students);</a:t>
            </a:r>
          </a:p>
          <a:p>
            <a:pPr marL="360000">
              <a:lnSpc>
                <a:spcPct val="100000"/>
              </a:lnSpc>
              <a:spcBef>
                <a:spcPts val="600"/>
              </a:spcBef>
            </a:pPr>
            <a:r>
              <a:rPr lang="en-GB" sz="2600" dirty="0" smtClean="0"/>
              <a:t>consider when designing assessment tasks how any students might be disadvantaged;</a:t>
            </a:r>
          </a:p>
          <a:p>
            <a:pPr marL="360000">
              <a:lnSpc>
                <a:spcPct val="100000"/>
              </a:lnSpc>
              <a:spcBef>
                <a:spcPts val="600"/>
              </a:spcBef>
            </a:pPr>
            <a:r>
              <a:rPr lang="en-GB" sz="2600" dirty="0" smtClean="0"/>
              <a:t>maximise the opportunities for each student to achieve at the highest possible level;</a:t>
            </a:r>
          </a:p>
          <a:p>
            <a:pPr marL="360000">
              <a:lnSpc>
                <a:spcPct val="100000"/>
              </a:lnSpc>
              <a:spcBef>
                <a:spcPts val="600"/>
              </a:spcBef>
            </a:pPr>
            <a:r>
              <a:rPr lang="en-GB" sz="2600" dirty="0" smtClean="0"/>
              <a:t>ensure the assurance of appropriate standards for all students.</a:t>
            </a:r>
            <a:br>
              <a:rPr lang="en-GB" sz="2600" dirty="0" smtClean="0"/>
            </a:br>
            <a:endParaRPr lang="en-GB" sz="2600" dirty="0" smtClean="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9"/>
            <a:ext cx="7543800" cy="642466"/>
          </a:xfrm>
        </p:spPr>
        <p:txBody>
          <a:bodyPr/>
          <a:lstStyle/>
          <a:p>
            <a:pPr eaLnBrk="1" hangingPunct="1"/>
            <a:r>
              <a:rPr lang="en-GB" sz="3200" dirty="0" smtClean="0"/>
              <a:t>Conclusions</a:t>
            </a:r>
          </a:p>
        </p:txBody>
      </p:sp>
      <p:sp>
        <p:nvSpPr>
          <p:cNvPr id="43011" name="Rectangle 3"/>
          <p:cNvSpPr>
            <a:spLocks noGrp="1" noChangeArrowheads="1"/>
          </p:cNvSpPr>
          <p:nvPr>
            <p:ph type="body" idx="1"/>
          </p:nvPr>
        </p:nvSpPr>
        <p:spPr>
          <a:xfrm>
            <a:off x="457200" y="764704"/>
            <a:ext cx="8458200" cy="5361459"/>
          </a:xfrm>
        </p:spPr>
        <p:txBody>
          <a:bodyPr/>
          <a:lstStyle/>
          <a:p>
            <a:pPr eaLnBrk="1" hangingPunct="1"/>
            <a:r>
              <a:rPr lang="en-US" dirty="0" smtClean="0"/>
              <a:t>Assessment strategies are often under-designed;</a:t>
            </a:r>
          </a:p>
          <a:p>
            <a:pPr eaLnBrk="1" hangingPunct="1"/>
            <a:r>
              <a:rPr lang="en-US" dirty="0" smtClean="0"/>
              <a:t>We need to consider the fitness for purpose of each element of the assessment programme;</a:t>
            </a:r>
          </a:p>
          <a:p>
            <a:pPr eaLnBrk="1" hangingPunct="1"/>
            <a:r>
              <a:rPr lang="en-US" dirty="0" smtClean="0"/>
              <a:t>This will include the assignment questions/tasks themselves, the briefings, the marking criteria, the moderation process and the feedback;</a:t>
            </a:r>
          </a:p>
          <a:p>
            <a:pPr eaLnBrk="1" hangingPunct="1"/>
            <a:r>
              <a:rPr lang="en-US" dirty="0" smtClean="0"/>
              <a:t> We also need to scrutinise how the assignments align with one another, whether we are over or under-assessing, whether we are creating log-jams for students and markers, whether we are assessing authentically, and whether our processes are fair and sensible.</a:t>
            </a:r>
          </a:p>
          <a:p>
            <a:pPr eaLnBrk="1" hangingPunct="1"/>
            <a:r>
              <a:rPr lang="en-US" dirty="0" smtClean="0"/>
              <a:t>If we do this, assessment can contribute to improving student learning.</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p:txBody>
          <a:bodyPr/>
          <a:lstStyle/>
          <a:p>
            <a:r>
              <a:rPr lang="en-GB" sz="2800" dirty="0" smtClean="0"/>
              <a:t>These and other slides will be available on my website at www.sally-brown.net</a:t>
            </a:r>
          </a:p>
        </p:txBody>
      </p:sp>
      <p:pic>
        <p:nvPicPr>
          <p:cNvPr id="3" name="Picture 2" descr="sally new photo.jpg"/>
          <p:cNvPicPr>
            <a:picLocks noChangeAspect="1"/>
          </p:cNvPicPr>
          <p:nvPr/>
        </p:nvPicPr>
        <p:blipFill>
          <a:blip r:embed="rId3" cstate="email"/>
          <a:stretch>
            <a:fillRect/>
          </a:stretch>
        </p:blipFill>
        <p:spPr>
          <a:xfrm>
            <a:off x="2627784" y="1268760"/>
            <a:ext cx="3723878" cy="4965171"/>
          </a:xfrm>
          <a:prstGeom prst="rect">
            <a:avLst/>
          </a:prstGeom>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122238"/>
            <a:ext cx="7543800" cy="800100"/>
          </a:xfrm>
          <a:noFill/>
        </p:spPr>
        <p:txBody>
          <a:bodyPr anchor="ctr"/>
          <a:lstStyle/>
          <a:p>
            <a:pPr eaLnBrk="1" hangingPunct="1"/>
            <a:r>
              <a:rPr lang="en-GB" sz="3200" dirty="0" smtClean="0"/>
              <a:t>Useful references: 1</a:t>
            </a:r>
          </a:p>
        </p:txBody>
      </p:sp>
      <p:sp>
        <p:nvSpPr>
          <p:cNvPr id="207875" name="Rectangle 3"/>
          <p:cNvSpPr>
            <a:spLocks noGrp="1" noChangeArrowheads="1"/>
          </p:cNvSpPr>
          <p:nvPr>
            <p:ph type="body" idx="1"/>
          </p:nvPr>
        </p:nvSpPr>
        <p:spPr>
          <a:xfrm>
            <a:off x="250825" y="908720"/>
            <a:ext cx="8713788" cy="5615905"/>
          </a:xfrm>
        </p:spPr>
        <p:txBody>
          <a:bodyPr/>
          <a:lstStyle/>
          <a:p>
            <a:pPr marL="609600" indent="-609600" eaLnBrk="1" hangingPunct="1">
              <a:buFont typeface="Wingdings" pitchFamily="2" charset="2"/>
              <a:buNone/>
              <a:defRPr/>
            </a:pPr>
            <a:r>
              <a:rPr lang="en-GB" sz="1800" dirty="0" smtClean="0"/>
              <a:t>Assessment Reform Group (1999) </a:t>
            </a:r>
            <a:r>
              <a:rPr lang="en-GB" sz="1800" i="1" dirty="0" smtClean="0"/>
              <a:t>Assessment for Learning : Beyond the black box, </a:t>
            </a:r>
            <a:r>
              <a:rPr lang="en-GB" sz="1800" dirty="0" smtClean="0"/>
              <a:t>Cambridge UK, University of Cambridge School of Education.</a:t>
            </a:r>
            <a:r>
              <a:rPr lang="en-GB" sz="1800" dirty="0" smtClean="0">
                <a:cs typeface="Times New Roman" pitchFamily="18" charset="0"/>
              </a:rPr>
              <a:t> </a:t>
            </a:r>
          </a:p>
          <a:p>
            <a:pPr marL="609600" indent="-609600" eaLnBrk="1" hangingPunct="1">
              <a:buFont typeface="Wingdings" pitchFamily="2" charset="2"/>
              <a:buNone/>
              <a:defRPr/>
            </a:pPr>
            <a:r>
              <a:rPr lang="en-GB" sz="1800" dirty="0" smtClean="0">
                <a:cs typeface="Times New Roman" pitchFamily="18" charset="0"/>
              </a:rPr>
              <a:t>Biggs, J. and Tang, C. (2007) </a:t>
            </a:r>
            <a:r>
              <a:rPr lang="en-GB" sz="1800" i="1" dirty="0" smtClean="0">
                <a:cs typeface="Times New Roman" pitchFamily="18" charset="0"/>
              </a:rPr>
              <a:t>Teaching for Quality Learning at University, </a:t>
            </a:r>
            <a:r>
              <a:rPr lang="en-GB" sz="1800" dirty="0" smtClean="0">
                <a:cs typeface="Times New Roman" pitchFamily="18" charset="0"/>
              </a:rPr>
              <a:t>Maidenhead: Open University Press.</a:t>
            </a:r>
          </a:p>
          <a:p>
            <a:pPr marL="609600" indent="-609600" eaLnBrk="1" hangingPunct="1">
              <a:buFont typeface="Wingdings" pitchFamily="2" charset="2"/>
              <a:buNone/>
              <a:defRPr/>
            </a:pPr>
            <a:r>
              <a:rPr lang="en-GB" sz="1800" dirty="0" err="1" smtClean="0">
                <a:cs typeface="Times New Roman" pitchFamily="18" charset="0"/>
              </a:rPr>
              <a:t>Bloxham</a:t>
            </a:r>
            <a:r>
              <a:rPr lang="en-GB" sz="1800" dirty="0" smtClean="0">
                <a:cs typeface="Times New Roman" pitchFamily="18" charset="0"/>
              </a:rPr>
              <a:t>, S. and Boyd, P. (2007) </a:t>
            </a:r>
            <a:r>
              <a:rPr lang="en-GB" sz="1800" i="1" dirty="0" smtClean="0">
                <a:cs typeface="Times New Roman" pitchFamily="18" charset="0"/>
              </a:rPr>
              <a:t>Developing effective assessment in higher education: a practical guide</a:t>
            </a:r>
            <a:r>
              <a:rPr lang="en-GB" sz="1800" dirty="0" smtClean="0">
                <a:cs typeface="Times New Roman" pitchFamily="18" charset="0"/>
              </a:rPr>
              <a:t>, Maidenhead, Open University Press.</a:t>
            </a:r>
          </a:p>
          <a:p>
            <a:pPr marL="609600" indent="-609600" eaLnBrk="1" hangingPunct="1">
              <a:buFont typeface="Wingdings" pitchFamily="2" charset="2"/>
              <a:buNone/>
              <a:defRPr/>
            </a:pPr>
            <a:r>
              <a:rPr lang="en-GB" sz="1800" dirty="0" smtClean="0">
                <a:cs typeface="Times New Roman" pitchFamily="18" charset="0"/>
              </a:rPr>
              <a:t>Brown, S. Rust, C. &amp; Gibbs, G. (1994) </a:t>
            </a:r>
            <a:r>
              <a:rPr lang="en-GB" sz="1800" i="1" dirty="0" smtClean="0">
                <a:cs typeface="Times New Roman" pitchFamily="18" charset="0"/>
              </a:rPr>
              <a:t>Strategies for Diversifying Assessment,</a:t>
            </a:r>
            <a:r>
              <a:rPr lang="en-GB" sz="1800" dirty="0" smtClean="0">
                <a:cs typeface="Times New Roman" pitchFamily="18" charset="0"/>
              </a:rPr>
              <a:t> Oxford: Oxford Centre for Staff Development. </a:t>
            </a:r>
          </a:p>
          <a:p>
            <a:pPr marL="609600" indent="-609600" eaLnBrk="1" hangingPunct="1">
              <a:buFont typeface="Wingdings" pitchFamily="2" charset="2"/>
              <a:buNone/>
              <a:defRPr/>
            </a:pPr>
            <a:r>
              <a:rPr lang="en-GB" sz="1800" dirty="0" smtClean="0"/>
              <a:t>Boud, D. (1995) </a:t>
            </a:r>
            <a:r>
              <a:rPr lang="en-GB" sz="1800" i="1" dirty="0" smtClean="0"/>
              <a:t>Enhancing learning through self-assessment,</a:t>
            </a:r>
            <a:r>
              <a:rPr lang="en-GB" sz="1800" dirty="0" smtClean="0"/>
              <a:t> London: Routledge.</a:t>
            </a:r>
          </a:p>
          <a:p>
            <a:pPr marL="609600" indent="-609600" eaLnBrk="1" hangingPunct="1">
              <a:buFont typeface="Wingdings" pitchFamily="2" charset="2"/>
              <a:buNone/>
              <a:defRPr/>
            </a:pPr>
            <a:r>
              <a:rPr lang="en-GB" sz="1800" dirty="0" smtClean="0"/>
              <a:t>Brown, S. and </a:t>
            </a:r>
            <a:r>
              <a:rPr lang="en-GB" sz="1800" dirty="0" err="1" smtClean="0"/>
              <a:t>Glasner</a:t>
            </a:r>
            <a:r>
              <a:rPr lang="en-GB" sz="1800" dirty="0" smtClean="0"/>
              <a:t>, A. (eds.) (1999) </a:t>
            </a:r>
            <a:r>
              <a:rPr lang="en-GB" sz="1800" i="1" dirty="0" smtClean="0"/>
              <a:t>Assessment Matters in Higher Education, Choosing and Using Diverse Approaches</a:t>
            </a:r>
            <a:r>
              <a:rPr lang="en-GB" sz="1800" dirty="0" smtClean="0"/>
              <a:t>, Maidenhead: Open University Press.</a:t>
            </a:r>
          </a:p>
          <a:p>
            <a:pPr marL="609600" indent="-609600" eaLnBrk="1" hangingPunct="1">
              <a:buFont typeface="Wingdings" pitchFamily="2" charset="2"/>
              <a:buNone/>
              <a:defRPr/>
            </a:pPr>
            <a:r>
              <a:rPr lang="en-GB" sz="1800" dirty="0" smtClean="0"/>
              <a:t>Brown, S. and Knight, P. (1994) </a:t>
            </a:r>
            <a:r>
              <a:rPr lang="en-GB" sz="1800" i="1" dirty="0" smtClean="0"/>
              <a:t>Assessing Learners in Higher Education</a:t>
            </a:r>
            <a:r>
              <a:rPr lang="en-GB" sz="1800" dirty="0" smtClean="0"/>
              <a:t>, London: Kogan Page.</a:t>
            </a:r>
            <a:endParaRPr lang="en-US" sz="1800" dirty="0" smtClean="0"/>
          </a:p>
          <a:p>
            <a:pPr marL="609600" indent="-609600" eaLnBrk="1" hangingPunct="1">
              <a:buNone/>
              <a:defRPr/>
            </a:pPr>
            <a:r>
              <a:rPr lang="en-US" sz="1800" dirty="0" smtClean="0"/>
              <a:t>Brown, S. and Race, P. (2012) </a:t>
            </a:r>
            <a:r>
              <a:rPr lang="en-GB" sz="1800" i="1" dirty="0" smtClean="0"/>
              <a:t>Using effective assessment to promote learning </a:t>
            </a:r>
            <a:r>
              <a:rPr lang="en-GB" sz="1800" dirty="0" smtClean="0"/>
              <a:t>in Hunt, L. and Chambers, D. (2012) </a:t>
            </a:r>
            <a:r>
              <a:rPr lang="en-GB" sz="1800" i="1" dirty="0" smtClean="0"/>
              <a:t>University Teaching in Focus, Victoria, Australia, Acer Press. P74-91</a:t>
            </a:r>
            <a:endParaRPr lang="en-GB" sz="1800" dirty="0" smtClean="0"/>
          </a:p>
          <a:p>
            <a:pPr marL="609600" indent="-609600" eaLnBrk="1" hangingPunct="1">
              <a:defRPr/>
            </a:pPr>
            <a:endParaRPr lang="en-GB" sz="1800" dirty="0" smtClean="0"/>
          </a:p>
          <a:p>
            <a:pPr eaLnBrk="1" hangingPunct="1">
              <a:lnSpc>
                <a:spcPct val="90000"/>
              </a:lnSpc>
              <a:buNone/>
              <a:defRPr/>
            </a:pPr>
            <a:endParaRPr lang="en-GB" sz="1800" dirty="0" smtClean="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67544" y="260648"/>
            <a:ext cx="7543800" cy="576262"/>
          </a:xfrm>
        </p:spPr>
        <p:txBody>
          <a:bodyPr/>
          <a:lstStyle/>
          <a:p>
            <a:pPr eaLnBrk="1" hangingPunct="1"/>
            <a:r>
              <a:rPr lang="en-GB" sz="3200" dirty="0" smtClean="0"/>
              <a:t>Useful references 2</a:t>
            </a:r>
          </a:p>
        </p:txBody>
      </p:sp>
      <p:sp>
        <p:nvSpPr>
          <p:cNvPr id="208899" name="Rectangle 3"/>
          <p:cNvSpPr>
            <a:spLocks noGrp="1" noChangeArrowheads="1"/>
          </p:cNvSpPr>
          <p:nvPr>
            <p:ph type="body" idx="1"/>
          </p:nvPr>
        </p:nvSpPr>
        <p:spPr>
          <a:xfrm>
            <a:off x="250825" y="981075"/>
            <a:ext cx="8424863" cy="5221288"/>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buFont typeface="Wingdings" pitchFamily="2" charset="2"/>
              <a:buNone/>
              <a:defRPr/>
            </a:pPr>
            <a:r>
              <a:rPr lang="en-US" sz="1800" dirty="0" smtClean="0"/>
              <a:t>Carless, D., </a:t>
            </a:r>
            <a:r>
              <a:rPr lang="en-US" sz="1800" dirty="0" err="1" smtClean="0"/>
              <a:t>Joughin</a:t>
            </a:r>
            <a:r>
              <a:rPr lang="en-US" sz="1800" dirty="0" smtClean="0"/>
              <a:t>, G., </a:t>
            </a:r>
            <a:r>
              <a:rPr lang="en-US" sz="1800" dirty="0" err="1" smtClean="0"/>
              <a:t>Ngar</a:t>
            </a:r>
            <a:r>
              <a:rPr lang="en-US" sz="1800" dirty="0" smtClean="0"/>
              <a:t>-Fun Liu </a:t>
            </a:r>
            <a:r>
              <a:rPr lang="en-US" sz="1800" i="1" dirty="0" smtClean="0"/>
              <a:t>et al</a:t>
            </a:r>
            <a:r>
              <a:rPr lang="en-US" sz="1800" dirty="0" smtClean="0"/>
              <a:t> (2006) </a:t>
            </a:r>
            <a:r>
              <a:rPr lang="en-US" sz="1800" i="1" dirty="0" smtClean="0"/>
              <a:t>How Assessment supports learning: Learning orientated assessment in action </a:t>
            </a:r>
            <a:r>
              <a:rPr lang="en-US" sz="1800" dirty="0" smtClean="0"/>
              <a:t>Hong Kong: Hong Kong University Press.</a:t>
            </a:r>
          </a:p>
          <a:p>
            <a:pPr eaLnBrk="1" hangingPunct="1">
              <a:buFont typeface="Wingdings" pitchFamily="2" charset="2"/>
              <a:buNone/>
              <a:defRPr/>
            </a:pPr>
            <a:r>
              <a:rPr lang="en-GB" sz="1800" dirty="0" smtClean="0"/>
              <a:t>Carroll, J. and Ryan, J. (2005) </a:t>
            </a:r>
            <a:r>
              <a:rPr lang="en-GB" sz="1800" i="1" dirty="0" smtClean="0"/>
              <a:t>Teaching International students: improving learning for all. </a:t>
            </a:r>
            <a:r>
              <a:rPr lang="en-GB" sz="1800" dirty="0" smtClean="0"/>
              <a:t>London: Routledge SEDA series.</a:t>
            </a:r>
          </a:p>
          <a:p>
            <a:pPr eaLnBrk="1" hangingPunct="1">
              <a:buNone/>
              <a:defRPr/>
            </a:pPr>
            <a:r>
              <a:rPr lang="en-GB" sz="1800" dirty="0" err="1" smtClean="0"/>
              <a:t>Crosling</a:t>
            </a:r>
            <a:r>
              <a:rPr lang="en-GB" sz="1800" dirty="0" smtClean="0"/>
              <a:t>, G., Thomas, L. and </a:t>
            </a:r>
            <a:r>
              <a:rPr lang="en-GB" sz="1800" dirty="0" err="1" smtClean="0"/>
              <a:t>Heagney</a:t>
            </a:r>
            <a:r>
              <a:rPr lang="en-GB" sz="1800" dirty="0" smtClean="0"/>
              <a:t>, M. (2008) </a:t>
            </a:r>
            <a:r>
              <a:rPr lang="en-GB" sz="1800" i="1" dirty="0" smtClean="0"/>
              <a:t>Improving student retention in Higher Education,</a:t>
            </a:r>
            <a:r>
              <a:rPr lang="en-GB" sz="1800" dirty="0" smtClean="0"/>
              <a:t> London and New York: Routledge </a:t>
            </a:r>
          </a:p>
          <a:p>
            <a:pPr marL="609600" indent="-609600" eaLnBrk="1" hangingPunct="1">
              <a:buFont typeface="Wingdings" pitchFamily="2" charset="2"/>
              <a:buNone/>
              <a:defRPr/>
            </a:pPr>
            <a:r>
              <a:rPr lang="en-GB" sz="1800" dirty="0" smtClean="0"/>
              <a:t>Crooks, T. (1988) </a:t>
            </a:r>
            <a:r>
              <a:rPr lang="en-GB" sz="1800" i="1" dirty="0" smtClean="0"/>
              <a:t>Assessing student performance, </a:t>
            </a:r>
            <a:r>
              <a:rPr lang="en-GB" sz="1800" dirty="0" smtClean="0"/>
              <a:t>HERDSA Green Guide No 8 HERDSA (reprinted 1994).</a:t>
            </a:r>
          </a:p>
          <a:p>
            <a:pPr marL="609600" indent="-609600" eaLnBrk="1" hangingPunct="1">
              <a:buFont typeface="Wingdings" pitchFamily="2" charset="2"/>
              <a:buNone/>
              <a:defRPr/>
            </a:pPr>
            <a:r>
              <a:rPr lang="en-GB" sz="1800" dirty="0" err="1" smtClean="0"/>
              <a:t>Falchikov</a:t>
            </a:r>
            <a:r>
              <a:rPr lang="en-GB" sz="1800" dirty="0" smtClean="0"/>
              <a:t>, N. (2004) </a:t>
            </a:r>
            <a:r>
              <a:rPr lang="en-GB" sz="1800" i="1" dirty="0" smtClean="0"/>
              <a:t>Improving Assessment through Student Involvement: Practical Solutions for Aiding Learning in Higher and Further Education,</a:t>
            </a:r>
            <a:r>
              <a:rPr lang="en-GB" sz="1800" dirty="0" smtClean="0"/>
              <a:t> London: Routledge.</a:t>
            </a:r>
          </a:p>
          <a:p>
            <a:pPr marL="609600" indent="-609600" eaLnBrk="1" hangingPunct="1">
              <a:buFont typeface="Wingdings" pitchFamily="2" charset="2"/>
              <a:buNone/>
              <a:defRPr/>
            </a:pPr>
            <a:r>
              <a:rPr lang="en-GB" sz="1800" dirty="0" smtClean="0"/>
              <a:t>Gibbs, G. (1999) </a:t>
            </a:r>
            <a:r>
              <a:rPr lang="en-GB" sz="1800" i="1" dirty="0" smtClean="0"/>
              <a:t>Using assessment strategically to change the way students learn</a:t>
            </a:r>
            <a:r>
              <a:rPr lang="en-GB" sz="1800" dirty="0" smtClean="0"/>
              <a:t>, in Brown S. &amp; </a:t>
            </a:r>
            <a:r>
              <a:rPr lang="en-GB" sz="1800" dirty="0" err="1" smtClean="0"/>
              <a:t>Glasner</a:t>
            </a:r>
            <a:r>
              <a:rPr lang="en-GB" sz="1800" dirty="0" smtClean="0"/>
              <a:t>, A. (eds.), </a:t>
            </a:r>
            <a:r>
              <a:rPr lang="en-GB" sz="1800" i="1" dirty="0" smtClean="0"/>
              <a:t>Assessment Matters in Higher Education: Choosing and Using Diverse Approaches, </a:t>
            </a:r>
            <a:r>
              <a:rPr lang="en-GB" sz="1800" dirty="0" smtClean="0"/>
              <a:t>Maidenhead: SRHE/Open University Press.</a:t>
            </a:r>
          </a:p>
          <a:p>
            <a:pPr marL="609600" indent="-609600" eaLnBrk="1" hangingPunct="1">
              <a:buFont typeface="Wingdings" pitchFamily="2" charset="2"/>
              <a:buNone/>
              <a:defRPr/>
            </a:pPr>
            <a:r>
              <a:rPr lang="en-GB" sz="1800" dirty="0" smtClean="0"/>
              <a:t>Higher Education Academy (2012) </a:t>
            </a:r>
            <a:r>
              <a:rPr lang="en-GB" sz="1800" i="1" dirty="0" smtClean="0"/>
              <a:t>A marked improvement; transforming assessment in higher education</a:t>
            </a:r>
            <a:r>
              <a:rPr lang="en-GB" sz="1800" dirty="0" smtClean="0"/>
              <a:t>, York: HEA.</a:t>
            </a:r>
          </a:p>
          <a:p>
            <a:pPr eaLnBrk="1" hangingPunct="1">
              <a:defRPr/>
            </a:pPr>
            <a:endParaRPr lang="en-GB" sz="1800" dirty="0" smtClean="0"/>
          </a:p>
          <a:p>
            <a:pPr eaLnBrk="1" hangingPunct="1">
              <a:defRPr/>
            </a:pPr>
            <a:endParaRPr lang="en-GB" sz="1800" dirty="0" smtClean="0"/>
          </a:p>
          <a:p>
            <a:pPr eaLnBrk="1" hangingPunct="1">
              <a:defRPr/>
            </a:pPr>
            <a:endParaRPr lang="en-GB" sz="1800" dirty="0" smtClean="0"/>
          </a:p>
          <a:p>
            <a:pPr eaLnBrk="1" hangingPunct="1">
              <a:defRPr/>
            </a:pPr>
            <a:endParaRPr lang="en-GB" sz="1800" dirty="0" smtClean="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457200" y="260350"/>
            <a:ext cx="7543800" cy="720725"/>
          </a:xfrm>
        </p:spPr>
        <p:txBody>
          <a:bodyPr/>
          <a:lstStyle/>
          <a:p>
            <a:pPr eaLnBrk="1" hangingPunct="1"/>
            <a:r>
              <a:rPr lang="en-GB" dirty="0" smtClean="0"/>
              <a:t>Useful references 3</a:t>
            </a:r>
          </a:p>
        </p:txBody>
      </p:sp>
      <p:sp>
        <p:nvSpPr>
          <p:cNvPr id="43011" name="Rectangle 3"/>
          <p:cNvSpPr>
            <a:spLocks noGrp="1" noChangeArrowheads="1"/>
          </p:cNvSpPr>
          <p:nvPr>
            <p:ph type="body" idx="1"/>
          </p:nvPr>
        </p:nvSpPr>
        <p:spPr>
          <a:xfrm>
            <a:off x="142844" y="1052737"/>
            <a:ext cx="8750331" cy="5329014"/>
          </a:xfrm>
        </p:spPr>
        <p:txBody>
          <a:bodyPr/>
          <a:lstStyle/>
          <a:p>
            <a:pPr marL="609600" indent="-609600" eaLnBrk="1" hangingPunct="1">
              <a:buFont typeface="Wingdings" pitchFamily="2" charset="2"/>
              <a:buNone/>
              <a:defRPr/>
            </a:pPr>
            <a:r>
              <a:rPr lang="en-GB" sz="1800" dirty="0" smtClean="0"/>
              <a:t>Knight, P. and </a:t>
            </a:r>
            <a:r>
              <a:rPr lang="en-GB" sz="1800" dirty="0" err="1" smtClean="0"/>
              <a:t>Yorke</a:t>
            </a:r>
            <a:r>
              <a:rPr lang="en-GB" sz="1800" dirty="0" smtClean="0"/>
              <a:t>, M. (2003) </a:t>
            </a:r>
            <a:r>
              <a:rPr lang="en-GB" sz="1800" i="1" dirty="0" smtClean="0"/>
              <a:t>Assessment, learning and employability</a:t>
            </a:r>
            <a:r>
              <a:rPr lang="en-GB" sz="1800" dirty="0" smtClean="0"/>
              <a:t> Maidenhead, UK: SRHE/Open University Press.</a:t>
            </a:r>
          </a:p>
          <a:p>
            <a:pPr eaLnBrk="1" hangingPunct="1">
              <a:buFont typeface="Wingdings" pitchFamily="2" charset="2"/>
              <a:buNone/>
              <a:defRPr/>
            </a:pPr>
            <a:r>
              <a:rPr lang="en-GB" sz="1800" dirty="0" err="1" smtClean="0"/>
              <a:t>Mentkowski</a:t>
            </a:r>
            <a:r>
              <a:rPr lang="en-GB" sz="1800" dirty="0" smtClean="0"/>
              <a:t>, M. and associates (2000) p.82 </a:t>
            </a:r>
            <a:r>
              <a:rPr lang="en-GB" sz="1800" i="1" dirty="0" smtClean="0"/>
              <a:t>Learning that lasts: integrating learning development and performance in college and beyond,</a:t>
            </a:r>
            <a:r>
              <a:rPr lang="en-GB" sz="1800" dirty="0" smtClean="0"/>
              <a:t> San Francisco: </a:t>
            </a:r>
            <a:r>
              <a:rPr lang="en-GB" sz="1800" dirty="0" err="1" smtClean="0"/>
              <a:t>Jossey</a:t>
            </a:r>
            <a:r>
              <a:rPr lang="en-GB" sz="1800" dirty="0" smtClean="0"/>
              <a:t>-Bass.</a:t>
            </a:r>
          </a:p>
          <a:p>
            <a:pPr eaLnBrk="1" hangingPunct="1">
              <a:buFont typeface="Wingdings" pitchFamily="2" charset="2"/>
              <a:buNone/>
              <a:defRPr/>
            </a:pPr>
            <a:r>
              <a:rPr lang="en-GB" sz="1800" dirty="0" smtClean="0"/>
              <a:t>McDowell, L. and Brown, S. (1998) </a:t>
            </a:r>
            <a:r>
              <a:rPr lang="en-GB" sz="1800" i="1" dirty="0" smtClean="0"/>
              <a:t>Assessing students: cheating and plagiarism</a:t>
            </a:r>
            <a:r>
              <a:rPr lang="en-GB" sz="1800" dirty="0" smtClean="0"/>
              <a:t>, Newcastle: Red Guide 10/11 University of Northumbria.</a:t>
            </a:r>
            <a:endParaRPr lang="en-US" sz="1800" dirty="0" smtClean="0"/>
          </a:p>
          <a:p>
            <a:pPr eaLnBrk="1" hangingPunct="1">
              <a:buFont typeface="Wingdings" pitchFamily="2" charset="2"/>
              <a:buNone/>
              <a:defRPr/>
            </a:pPr>
            <a:r>
              <a:rPr lang="en-GB" sz="1800" dirty="0" err="1" smtClean="0"/>
              <a:t>Nicol</a:t>
            </a:r>
            <a:r>
              <a:rPr lang="en-GB" sz="1800" dirty="0" smtClean="0"/>
              <a:t>, D. J. and Macfarlane-Dick, D. (2006) Formative assessment and self-regulated learning: A model and seven principles of good feedback practice, </a:t>
            </a:r>
            <a:r>
              <a:rPr lang="en-GB" sz="1800" i="1" dirty="0" smtClean="0"/>
              <a:t>Studies in Higher Education </a:t>
            </a:r>
            <a:r>
              <a:rPr lang="en-GB" sz="1800" i="1" dirty="0" err="1" smtClean="0"/>
              <a:t>Vol</a:t>
            </a:r>
            <a:r>
              <a:rPr lang="en-GB" sz="1800" i="1" dirty="0" smtClean="0"/>
              <a:t> 31(2), 199-218.</a:t>
            </a:r>
          </a:p>
          <a:p>
            <a:pPr eaLnBrk="1" hangingPunct="1">
              <a:buNone/>
              <a:defRPr/>
            </a:pPr>
            <a:r>
              <a:rPr lang="en-GB" sz="1800" dirty="0" smtClean="0"/>
              <a:t>PASS project Bradford </a:t>
            </a:r>
            <a:r>
              <a:rPr lang="en-GB" sz="1800" dirty="0" smtClean="0">
                <a:hlinkClick r:id="rId3"/>
              </a:rPr>
              <a:t>http://www.pass.brad.ac.uk/</a:t>
            </a:r>
            <a:r>
              <a:rPr lang="en-GB" sz="1800" dirty="0" smtClean="0"/>
              <a:t> Accessed November 2013</a:t>
            </a:r>
          </a:p>
          <a:p>
            <a:pPr eaLnBrk="1" hangingPunct="1">
              <a:buNone/>
              <a:defRPr/>
            </a:pPr>
            <a:r>
              <a:rPr lang="en-GB" sz="1800" dirty="0" smtClean="0"/>
              <a:t>Pickford, R. and Brown, S. (2006) </a:t>
            </a:r>
            <a:r>
              <a:rPr lang="en-GB" sz="1800" i="1" dirty="0" smtClean="0"/>
              <a:t>Assessing skills and practice,</a:t>
            </a:r>
            <a:r>
              <a:rPr lang="en-GB" sz="1800" dirty="0" smtClean="0"/>
              <a:t> London: Routledge. </a:t>
            </a:r>
          </a:p>
          <a:p>
            <a:pPr eaLnBrk="1" hangingPunct="1">
              <a:buNone/>
              <a:defRPr/>
            </a:pPr>
            <a:endParaRPr lang="en-GB" sz="1800" dirty="0" smtClean="0"/>
          </a:p>
          <a:p>
            <a:pPr eaLnBrk="1" hangingPunct="1">
              <a:lnSpc>
                <a:spcPct val="90000"/>
              </a:lnSpc>
              <a:buFont typeface="Wingdings" pitchFamily="2" charset="2"/>
              <a:buNone/>
              <a:defRPr/>
            </a:pPr>
            <a:endParaRPr lang="en-GB" sz="1800" dirty="0" smtClean="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a:xfrm>
            <a:off x="457200" y="122239"/>
            <a:ext cx="7543800" cy="786482"/>
          </a:xfrm>
        </p:spPr>
        <p:txBody>
          <a:bodyPr/>
          <a:lstStyle/>
          <a:p>
            <a:r>
              <a:rPr lang="en-GB" dirty="0" smtClean="0"/>
              <a:t>Useful references 4</a:t>
            </a:r>
          </a:p>
        </p:txBody>
      </p:sp>
      <p:sp>
        <p:nvSpPr>
          <p:cNvPr id="48131" name="Content Placeholder 2"/>
          <p:cNvSpPr>
            <a:spLocks noGrp="1"/>
          </p:cNvSpPr>
          <p:nvPr>
            <p:ph idx="1"/>
          </p:nvPr>
        </p:nvSpPr>
        <p:spPr>
          <a:xfrm>
            <a:off x="468313" y="980728"/>
            <a:ext cx="8229600" cy="5221635"/>
          </a:xfrm>
        </p:spPr>
        <p:txBody>
          <a:bodyPr/>
          <a:lstStyle/>
          <a:p>
            <a:pPr eaLnBrk="1" hangingPunct="1">
              <a:buFont typeface="Wingdings" pitchFamily="2" charset="2"/>
              <a:buNone/>
            </a:pPr>
            <a:r>
              <a:rPr lang="en-GB" sz="1800" dirty="0" smtClean="0"/>
              <a:t>Race, P. (2001) </a:t>
            </a:r>
            <a:r>
              <a:rPr lang="en-GB" sz="1800" i="1" dirty="0" smtClean="0"/>
              <a:t>A Briefing on Self, Peer &amp; Group Assessment,</a:t>
            </a:r>
            <a:r>
              <a:rPr lang="en-GB" sz="1800" dirty="0" smtClean="0"/>
              <a:t> in LTSN Generic Centre Assessment Series No 9, LTSN York.</a:t>
            </a:r>
          </a:p>
          <a:p>
            <a:pPr eaLnBrk="1" hangingPunct="1">
              <a:buFont typeface="Wingdings" pitchFamily="2" charset="2"/>
              <a:buNone/>
            </a:pPr>
            <a:r>
              <a:rPr lang="en-GB" sz="1800" dirty="0" smtClean="0"/>
              <a:t>Race P. (2007) </a:t>
            </a:r>
            <a:r>
              <a:rPr lang="en-GB" sz="1800" i="1" dirty="0" smtClean="0"/>
              <a:t>The lecturer’s toolkit (3rd edition),</a:t>
            </a:r>
            <a:r>
              <a:rPr lang="en-GB" sz="1800" dirty="0" smtClean="0"/>
              <a:t> London: Routledge.</a:t>
            </a:r>
          </a:p>
          <a:p>
            <a:pPr eaLnBrk="1" hangingPunct="1">
              <a:buFont typeface="Wingdings" pitchFamily="2" charset="2"/>
              <a:buNone/>
            </a:pPr>
            <a:r>
              <a:rPr lang="en-GB" sz="1800" dirty="0" smtClean="0"/>
              <a:t>Rust, C., Price, M. and O’Donovan, B. (2003) Improving students’ learning by developing their understanding of assessment criteria and processes</a:t>
            </a:r>
            <a:r>
              <a:rPr lang="en-GB" sz="1800" i="1" dirty="0" smtClean="0"/>
              <a:t>, Assessment and Evaluation in Higher Education. 28 (2), 147-164.</a:t>
            </a:r>
          </a:p>
          <a:p>
            <a:pPr eaLnBrk="1" hangingPunct="1">
              <a:buFont typeface="Wingdings" pitchFamily="2" charset="2"/>
              <a:buNone/>
            </a:pPr>
            <a:r>
              <a:rPr lang="en-GB" sz="1800" dirty="0" smtClean="0"/>
              <a:t>Ryan, J. (2000) </a:t>
            </a:r>
            <a:r>
              <a:rPr lang="en-GB" sz="1800" i="1" dirty="0" smtClean="0"/>
              <a:t>A Guide to Teaching International Students,</a:t>
            </a:r>
            <a:r>
              <a:rPr lang="en-GB" sz="1800" dirty="0" smtClean="0"/>
              <a:t> Oxford Centre for Staff and Learning Development</a:t>
            </a:r>
          </a:p>
          <a:p>
            <a:pPr eaLnBrk="1" hangingPunct="1">
              <a:buFont typeface="Wingdings" pitchFamily="2" charset="2"/>
              <a:buNone/>
            </a:pPr>
            <a:r>
              <a:rPr lang="en-GB" sz="1800" dirty="0" smtClean="0"/>
              <a:t>Stefani, L. and Carroll, J. (2001) </a:t>
            </a:r>
            <a:r>
              <a:rPr lang="en-GB" sz="1800" i="1" dirty="0" smtClean="0"/>
              <a:t>A Briefing on Plagiarism </a:t>
            </a:r>
            <a:r>
              <a:rPr lang="en-GB" sz="1800" dirty="0" smtClean="0"/>
              <a:t>http://www.ltsn.ac.uk/application.asp?app=resources.asp&amp;process=full_record&amp;section=generic&amp;id=10</a:t>
            </a:r>
          </a:p>
          <a:p>
            <a:pPr eaLnBrk="1" hangingPunct="1">
              <a:buNone/>
            </a:pPr>
            <a:r>
              <a:rPr lang="en-GB" sz="1800" dirty="0" smtClean="0"/>
              <a:t>Sadler, D. Royce (2010) Beyond feedback: developing student capability in complex appraisal,</a:t>
            </a:r>
            <a:br>
              <a:rPr lang="en-GB" sz="1800" dirty="0" smtClean="0"/>
            </a:br>
            <a:r>
              <a:rPr lang="en-GB" sz="1800" i="1" dirty="0" smtClean="0"/>
              <a:t>Assessment &amp; Evaluation in Higher Education, 35: 5, 535-550</a:t>
            </a:r>
          </a:p>
          <a:p>
            <a:pPr eaLnBrk="1" hangingPunct="1">
              <a:buNone/>
            </a:pPr>
            <a:r>
              <a:rPr lang="en-GB" sz="1800" dirty="0" smtClean="0"/>
              <a:t>Yorke, M. (1999) </a:t>
            </a:r>
            <a:r>
              <a:rPr lang="en-GB" sz="1800" i="1" dirty="0" smtClean="0"/>
              <a:t>Leaving Early: Undergraduate Non-completion in Higher Education,</a:t>
            </a:r>
            <a:r>
              <a:rPr lang="en-GB" sz="1800" dirty="0" smtClean="0"/>
              <a:t> London: Routledge.</a:t>
            </a:r>
          </a:p>
          <a:p>
            <a:pPr eaLnBrk="1" hangingPunct="1">
              <a:buFont typeface="Wingdings" pitchFamily="2" charset="2"/>
              <a:buNone/>
            </a:pPr>
            <a:endParaRPr lang="en-GB" sz="1800" dirty="0" smtClean="0"/>
          </a:p>
          <a:p>
            <a:endParaRPr lang="en-GB" sz="1800"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457200" y="122239"/>
            <a:ext cx="7543800" cy="858490"/>
          </a:xfrm>
        </p:spPr>
        <p:txBody>
          <a:bodyPr/>
          <a:lstStyle/>
          <a:p>
            <a:r>
              <a:rPr lang="en-GB" dirty="0" smtClean="0"/>
              <a:t>Why does assessment matter so much?</a:t>
            </a:r>
          </a:p>
        </p:txBody>
      </p:sp>
      <p:sp>
        <p:nvSpPr>
          <p:cNvPr id="13315" name="Rectangle 3"/>
          <p:cNvSpPr>
            <a:spLocks noGrp="1" noChangeArrowheads="1"/>
          </p:cNvSpPr>
          <p:nvPr>
            <p:ph type="body" idx="1"/>
          </p:nvPr>
        </p:nvSpPr>
        <p:spPr/>
        <p:txBody>
          <a:bodyPr/>
          <a:lstStyle/>
          <a:p>
            <a:pPr>
              <a:buFont typeface="Wingdings" pitchFamily="2" charset="2"/>
              <a:buNone/>
            </a:pPr>
            <a:r>
              <a:rPr lang="en-US" smtClean="0"/>
              <a:t>“Assessment methods and requirements probably have a greater influence on how and what students learn than any other single factor. This influence may well be of greater importance than the impact of teaching materials” (Boud 1988)</a:t>
            </a:r>
            <a:endParaRPr lang="en-GB"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dirty="0" smtClean="0"/>
              <a:t>This presentation will include reference to assessment</a:t>
            </a:r>
            <a:endParaRPr lang="en-GB" dirty="0"/>
          </a:p>
        </p:txBody>
      </p:sp>
      <p:sp>
        <p:nvSpPr>
          <p:cNvPr id="4" name="Content Placeholder 3"/>
          <p:cNvSpPr>
            <a:spLocks noGrp="1"/>
          </p:cNvSpPr>
          <p:nvPr>
            <p:ph idx="1"/>
          </p:nvPr>
        </p:nvSpPr>
        <p:spPr/>
        <p:txBody>
          <a:bodyPr/>
          <a:lstStyle/>
          <a:p>
            <a:pPr lvl="0"/>
            <a:r>
              <a:rPr lang="en-US" sz="1800" dirty="0" smtClean="0"/>
              <a:t>methodologies: which methods and approaches are most appropriate and efficient for the arts and design context?</a:t>
            </a:r>
            <a:endParaRPr lang="en-GB" sz="1800" dirty="0" smtClean="0"/>
          </a:p>
          <a:p>
            <a:pPr lvl="0"/>
            <a:r>
              <a:rPr lang="en-US" sz="1800" dirty="0" smtClean="0"/>
              <a:t>agency: who should be undertaking assessment? Tutors, peers, students themselves, employers and clients can all participate in student assessment to good effect, but which is right for particular assessment activities?</a:t>
            </a:r>
            <a:endParaRPr lang="en-GB" sz="1800" dirty="0" smtClean="0"/>
          </a:p>
          <a:p>
            <a:pPr lvl="0"/>
            <a:r>
              <a:rPr lang="en-US" sz="1800" dirty="0" smtClean="0"/>
              <a:t>timing: end point and continuous assessment can both be valuable, when should we assess students to maximise impact on student learning? </a:t>
            </a:r>
            <a:endParaRPr lang="en-GB" sz="1800" dirty="0" smtClean="0"/>
          </a:p>
          <a:p>
            <a:pPr lvl="0"/>
            <a:r>
              <a:rPr lang="en-US" sz="1800" dirty="0" smtClean="0"/>
              <a:t>orientation: to what extent in each task would we wish to focus particularly on process or outcomes, or both?</a:t>
            </a:r>
            <a:endParaRPr lang="en-GB" sz="1800" dirty="0" smtClean="0"/>
          </a:p>
          <a:p>
            <a:pPr lvl="0"/>
            <a:r>
              <a:rPr lang="en-US" sz="1800" dirty="0" smtClean="0"/>
              <a:t>inclusivity: how can we enable all students to achieve their highest personal potential?</a:t>
            </a:r>
            <a:endParaRPr lang="en-GB" sz="1800" dirty="0" smtClean="0"/>
          </a:p>
          <a:p>
            <a:r>
              <a:rPr lang="en-US" sz="1800" dirty="0" smtClean="0"/>
              <a:t>efficiency: what can we do to make assessment fully embedded in learning for students, while </a:t>
            </a:r>
            <a:endParaRPr lang="en-GB" sz="1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a:t>
            </a:r>
            <a:r>
              <a:rPr lang="en-GB" dirty="0" smtClean="0"/>
              <a:t>is assessment </a:t>
            </a:r>
            <a:r>
              <a:rPr lang="en-GB" dirty="0" smtClean="0"/>
              <a:t>for? What can it do? How much does it matter?</a:t>
            </a:r>
            <a:endParaRPr lang="en-GB" dirty="0"/>
          </a:p>
        </p:txBody>
      </p:sp>
      <p:sp>
        <p:nvSpPr>
          <p:cNvPr id="3" name="Content Placeholder 2"/>
          <p:cNvSpPr>
            <a:spLocks noGrp="1"/>
          </p:cNvSpPr>
          <p:nvPr>
            <p:ph idx="1"/>
          </p:nvPr>
        </p:nvSpPr>
        <p:spPr/>
        <p:txBody>
          <a:bodyPr/>
          <a:lstStyle/>
          <a:p>
            <a:r>
              <a:rPr lang="en-GB" dirty="0" smtClean="0"/>
              <a:t>Many argue nowadays that assessment is crucially an integral part of the learning process rather than just a means of judging the extent to which learning has taken place;</a:t>
            </a:r>
          </a:p>
          <a:p>
            <a:r>
              <a:rPr lang="en-GB" dirty="0" smtClean="0"/>
              <a:t>Assessment activities can help students get the measure of their achievement and can motivate learning, but can also destroy confidence and undermine already disadvantaged students;</a:t>
            </a:r>
          </a:p>
          <a:p>
            <a:r>
              <a:rPr lang="en-GB" dirty="0" smtClean="0"/>
              <a:t>As far as I am concerned there is nothing we do for students that has as much impact as assessment and therefore it’s really worth thinking through how it adds value to the learning experience.</a:t>
            </a:r>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n-GB" dirty="0" smtClean="0"/>
              <a:t>To improve assessment we should realign it by:</a:t>
            </a:r>
          </a:p>
        </p:txBody>
      </p:sp>
      <p:sp>
        <p:nvSpPr>
          <p:cNvPr id="14339" name="Rectangle 3"/>
          <p:cNvSpPr>
            <a:spLocks noGrp="1" noChangeArrowheads="1"/>
          </p:cNvSpPr>
          <p:nvPr>
            <p:ph type="body" idx="1"/>
          </p:nvPr>
        </p:nvSpPr>
        <p:spPr/>
        <p:txBody>
          <a:bodyPr/>
          <a:lstStyle/>
          <a:p>
            <a:r>
              <a:rPr lang="en-GB" dirty="0" smtClean="0"/>
              <a:t>Exploring ways in which assessment can engage students and be integral to learning;</a:t>
            </a:r>
          </a:p>
          <a:p>
            <a:r>
              <a:rPr lang="en-GB" dirty="0" smtClean="0"/>
              <a:t>Constructively aligning (Biggs 2003) assignments with planned learning outcomes and the curriculum taught;</a:t>
            </a:r>
          </a:p>
          <a:p>
            <a:r>
              <a:rPr lang="en-GB" dirty="0" smtClean="0"/>
              <a:t>Providing realistic tasks: students are likely to put more energy into assignments they see as authentic and worth bothering with;</a:t>
            </a:r>
          </a:p>
          <a:p>
            <a:r>
              <a:rPr lang="en-GB" dirty="0" smtClean="0"/>
              <a:t>Maximise the dialogic opportunities of student feedback.</a:t>
            </a:r>
          </a:p>
          <a:p>
            <a:endParaRPr lang="en-GB"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8130" name="Rectangle 2"/>
          <p:cNvSpPr>
            <a:spLocks noChangeArrowheads="1"/>
          </p:cNvSpPr>
          <p:nvPr/>
        </p:nvSpPr>
        <p:spPr bwMode="auto">
          <a:xfrm>
            <a:off x="574675" y="188913"/>
            <a:ext cx="8569325" cy="61071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0">
                <a:solidFill>
                  <a:srgbClr val="000000"/>
                </a:solidFill>
                <a:miter lim="800000"/>
                <a:headEnd/>
                <a:tailEnd/>
              </a14:hiddenLine>
            </a:ext>
          </a:extLst>
        </p:spPr>
        <p:txBody>
          <a:bodyPr/>
          <a:lstStyle/>
          <a:p>
            <a:endParaRPr lang="en-GB"/>
          </a:p>
        </p:txBody>
      </p:sp>
      <p:grpSp>
        <p:nvGrpSpPr>
          <p:cNvPr id="2" name="Group 3"/>
          <p:cNvGrpSpPr>
            <a:grpSpLocks/>
          </p:cNvGrpSpPr>
          <p:nvPr/>
        </p:nvGrpSpPr>
        <p:grpSpPr bwMode="auto">
          <a:xfrm>
            <a:off x="4633913" y="549275"/>
            <a:ext cx="2654300" cy="2725738"/>
            <a:chOff x="2937" y="346"/>
            <a:chExt cx="1672" cy="1717"/>
          </a:xfrm>
          <a:solidFill>
            <a:srgbClr val="00B050"/>
          </a:solidFill>
        </p:grpSpPr>
        <p:sp>
          <p:nvSpPr>
            <p:cNvPr id="48132" name="Freeform 4"/>
            <p:cNvSpPr>
              <a:spLocks/>
            </p:cNvSpPr>
            <p:nvPr/>
          </p:nvSpPr>
          <p:spPr bwMode="auto">
            <a:xfrm>
              <a:off x="2937" y="346"/>
              <a:ext cx="1672" cy="1717"/>
            </a:xfrm>
            <a:custGeom>
              <a:avLst/>
              <a:gdLst>
                <a:gd name="T0" fmla="*/ 75 w 75"/>
                <a:gd name="T1" fmla="*/ 42 h 87"/>
                <a:gd name="T2" fmla="*/ 0 w 75"/>
                <a:gd name="T3" fmla="*/ 0 h 87"/>
                <a:gd name="T4" fmla="*/ 0 w 75"/>
                <a:gd name="T5" fmla="*/ 87 h 87"/>
                <a:gd name="T6" fmla="*/ 75 w 75"/>
                <a:gd name="T7" fmla="*/ 42 h 87"/>
              </a:gdLst>
              <a:ahLst/>
              <a:cxnLst>
                <a:cxn ang="0">
                  <a:pos x="T0" y="T1"/>
                </a:cxn>
                <a:cxn ang="0">
                  <a:pos x="T2" y="T3"/>
                </a:cxn>
                <a:cxn ang="0">
                  <a:pos x="T4" y="T5"/>
                </a:cxn>
                <a:cxn ang="0">
                  <a:pos x="T6" y="T7"/>
                </a:cxn>
              </a:cxnLst>
              <a:rect l="0" t="0" r="r" b="b"/>
              <a:pathLst>
                <a:path w="75" h="87">
                  <a:moveTo>
                    <a:pt x="75" y="42"/>
                  </a:moveTo>
                  <a:cubicBezTo>
                    <a:pt x="59" y="16"/>
                    <a:pt x="30" y="0"/>
                    <a:pt x="0" y="0"/>
                  </a:cubicBezTo>
                  <a:lnTo>
                    <a:pt x="0" y="87"/>
                  </a:lnTo>
                  <a:lnTo>
                    <a:pt x="75" y="42"/>
                  </a:lnTo>
                  <a:close/>
                </a:path>
              </a:pathLst>
            </a:custGeom>
            <a:grpFill/>
            <a:ln w="25400">
              <a:solidFill>
                <a:srgbClr val="000000"/>
              </a:solidFill>
              <a:prstDash val="solid"/>
              <a:round/>
              <a:headEnd/>
              <a:tailEnd/>
            </a:ln>
          </p:spPr>
          <p:txBody>
            <a:bodyPr/>
            <a:lstStyle/>
            <a:p>
              <a:endParaRPr lang="en-GB"/>
            </a:p>
          </p:txBody>
        </p:sp>
        <p:sp>
          <p:nvSpPr>
            <p:cNvPr id="48133" name="Text Box 5"/>
            <p:cNvSpPr txBox="1">
              <a:spLocks noChangeArrowheads="1"/>
            </p:cNvSpPr>
            <p:nvPr/>
          </p:nvSpPr>
          <p:spPr bwMode="auto">
            <a:xfrm>
              <a:off x="3152" y="618"/>
              <a:ext cx="771" cy="633"/>
            </a:xfrm>
            <a:prstGeom prst="rect">
              <a:avLst/>
            </a:prstGeom>
            <a:grp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a:spcBef>
                  <a:spcPct val="50000"/>
                </a:spcBef>
              </a:pPr>
              <a:r>
                <a:rPr lang="en-GB" sz="1200" b="1" dirty="0">
                  <a:latin typeface="Comic Sans MS" pitchFamily="66" charset="0"/>
                </a:rPr>
                <a:t>Emphasises authentic &amp; complex assessment tasks</a:t>
              </a:r>
              <a:endParaRPr lang="en-US" sz="1200" b="1" dirty="0">
                <a:latin typeface="Comic Sans MS" pitchFamily="66" charset="0"/>
              </a:endParaRPr>
            </a:p>
          </p:txBody>
        </p:sp>
      </p:grpSp>
      <p:grpSp>
        <p:nvGrpSpPr>
          <p:cNvPr id="3" name="Group 6"/>
          <p:cNvGrpSpPr>
            <a:grpSpLocks/>
          </p:cNvGrpSpPr>
          <p:nvPr/>
        </p:nvGrpSpPr>
        <p:grpSpPr bwMode="auto">
          <a:xfrm>
            <a:off x="1962150" y="547688"/>
            <a:ext cx="2687638" cy="2693987"/>
            <a:chOff x="1244" y="346"/>
            <a:chExt cx="1693" cy="1697"/>
          </a:xfrm>
        </p:grpSpPr>
        <p:sp>
          <p:nvSpPr>
            <p:cNvPr id="48135" name="Freeform 7"/>
            <p:cNvSpPr>
              <a:spLocks/>
            </p:cNvSpPr>
            <p:nvPr/>
          </p:nvSpPr>
          <p:spPr bwMode="auto">
            <a:xfrm>
              <a:off x="1244" y="346"/>
              <a:ext cx="1693" cy="1697"/>
            </a:xfrm>
            <a:custGeom>
              <a:avLst/>
              <a:gdLst>
                <a:gd name="T0" fmla="*/ 75 w 76"/>
                <a:gd name="T1" fmla="*/ 0 h 87"/>
                <a:gd name="T2" fmla="*/ 0 w 76"/>
                <a:gd name="T3" fmla="*/ 42 h 87"/>
                <a:gd name="T4" fmla="*/ 76 w 76"/>
                <a:gd name="T5" fmla="*/ 87 h 87"/>
                <a:gd name="T6" fmla="*/ 75 w 76"/>
                <a:gd name="T7" fmla="*/ 0 h 87"/>
              </a:gdLst>
              <a:ahLst/>
              <a:cxnLst>
                <a:cxn ang="0">
                  <a:pos x="T0" y="T1"/>
                </a:cxn>
                <a:cxn ang="0">
                  <a:pos x="T2" y="T3"/>
                </a:cxn>
                <a:cxn ang="0">
                  <a:pos x="T4" y="T5"/>
                </a:cxn>
                <a:cxn ang="0">
                  <a:pos x="T6" y="T7"/>
                </a:cxn>
              </a:cxnLst>
              <a:rect l="0" t="0" r="r" b="b"/>
              <a:pathLst>
                <a:path w="76" h="87">
                  <a:moveTo>
                    <a:pt x="75" y="0"/>
                  </a:moveTo>
                  <a:cubicBezTo>
                    <a:pt x="45" y="0"/>
                    <a:pt x="16" y="16"/>
                    <a:pt x="0" y="42"/>
                  </a:cubicBezTo>
                  <a:lnTo>
                    <a:pt x="76" y="87"/>
                  </a:lnTo>
                  <a:lnTo>
                    <a:pt x="75" y="0"/>
                  </a:lnTo>
                  <a:close/>
                </a:path>
              </a:pathLst>
            </a:custGeom>
            <a:solidFill>
              <a:srgbClr val="6699FF"/>
            </a:solidFill>
            <a:ln w="25400">
              <a:solidFill>
                <a:srgbClr val="000000"/>
              </a:solidFill>
              <a:prstDash val="solid"/>
              <a:round/>
              <a:headEnd/>
              <a:tailEnd/>
            </a:ln>
          </p:spPr>
          <p:txBody>
            <a:bodyPr/>
            <a:lstStyle/>
            <a:p>
              <a:endParaRPr lang="en-GB"/>
            </a:p>
          </p:txBody>
        </p:sp>
        <p:sp>
          <p:nvSpPr>
            <p:cNvPr id="48136" name="Text Box 8"/>
            <p:cNvSpPr txBox="1">
              <a:spLocks noChangeArrowheads="1"/>
            </p:cNvSpPr>
            <p:nvPr/>
          </p:nvSpPr>
          <p:spPr bwMode="auto">
            <a:xfrm>
              <a:off x="1791" y="733"/>
              <a:ext cx="1021" cy="63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a:r>
                <a:rPr lang="en-GB" sz="1200" b="1" dirty="0">
                  <a:latin typeface="Comic Sans MS" pitchFamily="66" charset="0"/>
                </a:rPr>
                <a:t>Develops students’ abilities to evaluate own progress, direct own learning</a:t>
              </a:r>
              <a:endParaRPr lang="en-US" sz="1200" b="1" dirty="0">
                <a:latin typeface="Comic Sans MS" pitchFamily="66" charset="0"/>
              </a:endParaRPr>
            </a:p>
          </p:txBody>
        </p:sp>
      </p:grpSp>
      <p:grpSp>
        <p:nvGrpSpPr>
          <p:cNvPr id="4" name="Group 9"/>
          <p:cNvGrpSpPr>
            <a:grpSpLocks/>
          </p:cNvGrpSpPr>
          <p:nvPr/>
        </p:nvGrpSpPr>
        <p:grpSpPr bwMode="auto">
          <a:xfrm>
            <a:off x="1531938" y="1839913"/>
            <a:ext cx="3114675" cy="2755900"/>
            <a:chOff x="975" y="1175"/>
            <a:chExt cx="1962" cy="1736"/>
          </a:xfrm>
          <a:solidFill>
            <a:schemeClr val="accent6">
              <a:lumMod val="40000"/>
              <a:lumOff val="60000"/>
            </a:schemeClr>
          </a:solidFill>
        </p:grpSpPr>
        <p:sp>
          <p:nvSpPr>
            <p:cNvPr id="48138" name="Freeform 10"/>
            <p:cNvSpPr>
              <a:spLocks/>
            </p:cNvSpPr>
            <p:nvPr/>
          </p:nvSpPr>
          <p:spPr bwMode="auto">
            <a:xfrm>
              <a:off x="975" y="1175"/>
              <a:ext cx="1962" cy="1736"/>
            </a:xfrm>
            <a:custGeom>
              <a:avLst/>
              <a:gdLst>
                <a:gd name="T0" fmla="*/ 12 w 88"/>
                <a:gd name="T1" fmla="*/ 0 h 89"/>
                <a:gd name="T2" fmla="*/ 1 w 88"/>
                <a:gd name="T3" fmla="*/ 44 h 89"/>
                <a:gd name="T4" fmla="*/ 12 w 88"/>
                <a:gd name="T5" fmla="*/ 89 h 89"/>
                <a:gd name="T6" fmla="*/ 88 w 88"/>
                <a:gd name="T7" fmla="*/ 45 h 89"/>
                <a:gd name="T8" fmla="*/ 12 w 88"/>
                <a:gd name="T9" fmla="*/ 0 h 89"/>
              </a:gdLst>
              <a:ahLst/>
              <a:cxnLst>
                <a:cxn ang="0">
                  <a:pos x="T0" y="T1"/>
                </a:cxn>
                <a:cxn ang="0">
                  <a:pos x="T2" y="T3"/>
                </a:cxn>
                <a:cxn ang="0">
                  <a:pos x="T4" y="T5"/>
                </a:cxn>
                <a:cxn ang="0">
                  <a:pos x="T6" y="T7"/>
                </a:cxn>
                <a:cxn ang="0">
                  <a:pos x="T8" y="T9"/>
                </a:cxn>
              </a:cxnLst>
              <a:rect l="0" t="0" r="r" b="b"/>
              <a:pathLst>
                <a:path w="88" h="89">
                  <a:moveTo>
                    <a:pt x="12" y="0"/>
                  </a:moveTo>
                  <a:cubicBezTo>
                    <a:pt x="5" y="14"/>
                    <a:pt x="1" y="29"/>
                    <a:pt x="1" y="44"/>
                  </a:cubicBezTo>
                  <a:cubicBezTo>
                    <a:pt x="0" y="60"/>
                    <a:pt x="5" y="75"/>
                    <a:pt x="12" y="89"/>
                  </a:cubicBezTo>
                  <a:lnTo>
                    <a:pt x="88" y="45"/>
                  </a:lnTo>
                  <a:lnTo>
                    <a:pt x="12" y="0"/>
                  </a:lnTo>
                  <a:close/>
                </a:path>
              </a:pathLst>
            </a:custGeom>
            <a:grpFill/>
            <a:ln w="25400">
              <a:solidFill>
                <a:srgbClr val="000000"/>
              </a:solidFill>
              <a:prstDash val="solid"/>
              <a:round/>
              <a:headEnd/>
              <a:tailEnd/>
            </a:ln>
          </p:spPr>
          <p:txBody>
            <a:bodyPr/>
            <a:lstStyle/>
            <a:p>
              <a:endParaRPr lang="en-GB"/>
            </a:p>
          </p:txBody>
        </p:sp>
        <p:sp>
          <p:nvSpPr>
            <p:cNvPr id="48139" name="Text Box 11"/>
            <p:cNvSpPr txBox="1">
              <a:spLocks noChangeArrowheads="1"/>
            </p:cNvSpPr>
            <p:nvPr/>
          </p:nvSpPr>
          <p:spPr bwMode="auto">
            <a:xfrm>
              <a:off x="1186" y="1774"/>
              <a:ext cx="1082" cy="748"/>
            </a:xfrm>
            <a:prstGeom prst="rect">
              <a:avLst/>
            </a:prstGeom>
            <a:grp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a:r>
                <a:rPr lang="en-GB" sz="1200" b="1">
                  <a:latin typeface="Comic Sans MS" pitchFamily="66" charset="0"/>
                </a:rPr>
                <a:t>Is rich in informal feedback (e.g. peer review of draft writing, collaborative project work)</a:t>
              </a:r>
              <a:endParaRPr lang="en-US" sz="1200" b="1">
                <a:latin typeface="Comic Sans MS" pitchFamily="66" charset="0"/>
              </a:endParaRPr>
            </a:p>
          </p:txBody>
        </p:sp>
      </p:grpSp>
      <p:grpSp>
        <p:nvGrpSpPr>
          <p:cNvPr id="5" name="Group 12"/>
          <p:cNvGrpSpPr>
            <a:grpSpLocks/>
          </p:cNvGrpSpPr>
          <p:nvPr/>
        </p:nvGrpSpPr>
        <p:grpSpPr bwMode="auto">
          <a:xfrm>
            <a:off x="1960563" y="3235325"/>
            <a:ext cx="2687637" cy="2659063"/>
            <a:chOff x="1244" y="2073"/>
            <a:chExt cx="1693" cy="1675"/>
          </a:xfrm>
        </p:grpSpPr>
        <p:sp>
          <p:nvSpPr>
            <p:cNvPr id="48141" name="Freeform 13"/>
            <p:cNvSpPr>
              <a:spLocks/>
            </p:cNvSpPr>
            <p:nvPr/>
          </p:nvSpPr>
          <p:spPr bwMode="auto">
            <a:xfrm>
              <a:off x="1244" y="2073"/>
              <a:ext cx="1693" cy="1675"/>
            </a:xfrm>
            <a:custGeom>
              <a:avLst/>
              <a:gdLst>
                <a:gd name="T0" fmla="*/ 0 w 76"/>
                <a:gd name="T1" fmla="*/ 44 h 86"/>
                <a:gd name="T2" fmla="*/ 76 w 76"/>
                <a:gd name="T3" fmla="*/ 86 h 86"/>
                <a:gd name="T4" fmla="*/ 76 w 76"/>
                <a:gd name="T5" fmla="*/ 0 h 86"/>
                <a:gd name="T6" fmla="*/ 0 w 76"/>
                <a:gd name="T7" fmla="*/ 44 h 86"/>
              </a:gdLst>
              <a:ahLst/>
              <a:cxnLst>
                <a:cxn ang="0">
                  <a:pos x="T0" y="T1"/>
                </a:cxn>
                <a:cxn ang="0">
                  <a:pos x="T2" y="T3"/>
                </a:cxn>
                <a:cxn ang="0">
                  <a:pos x="T4" y="T5"/>
                </a:cxn>
                <a:cxn ang="0">
                  <a:pos x="T6" y="T7"/>
                </a:cxn>
              </a:cxnLst>
              <a:rect l="0" t="0" r="r" b="b"/>
              <a:pathLst>
                <a:path w="76" h="86">
                  <a:moveTo>
                    <a:pt x="0" y="44"/>
                  </a:moveTo>
                  <a:cubicBezTo>
                    <a:pt x="16" y="70"/>
                    <a:pt x="45" y="86"/>
                    <a:pt x="76" y="86"/>
                  </a:cubicBezTo>
                  <a:lnTo>
                    <a:pt x="76" y="0"/>
                  </a:lnTo>
                  <a:lnTo>
                    <a:pt x="0" y="44"/>
                  </a:lnTo>
                  <a:close/>
                </a:path>
              </a:pathLst>
            </a:custGeom>
            <a:solidFill>
              <a:srgbClr val="FF0000"/>
            </a:solidFill>
            <a:ln w="25400">
              <a:solidFill>
                <a:srgbClr val="000000"/>
              </a:solidFill>
              <a:prstDash val="solid"/>
              <a:round/>
              <a:headEnd/>
              <a:tailEnd/>
            </a:ln>
          </p:spPr>
          <p:txBody>
            <a:bodyPr/>
            <a:lstStyle/>
            <a:p>
              <a:endParaRPr lang="en-GB"/>
            </a:p>
          </p:txBody>
        </p:sp>
        <p:sp>
          <p:nvSpPr>
            <p:cNvPr id="48142" name="Text Box 14"/>
            <p:cNvSpPr txBox="1">
              <a:spLocks noChangeArrowheads="1"/>
            </p:cNvSpPr>
            <p:nvPr/>
          </p:nvSpPr>
          <p:spPr bwMode="auto">
            <a:xfrm>
              <a:off x="1620" y="2742"/>
              <a:ext cx="1192" cy="51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a:r>
                <a:rPr lang="en-GB" sz="1200" b="1" dirty="0">
                  <a:latin typeface="Comic Sans MS" pitchFamily="66" charset="0"/>
                </a:rPr>
                <a:t>Is rich in formal feedback (e.g. tutor comment, self-review logs)</a:t>
              </a:r>
              <a:endParaRPr lang="en-US" sz="1200" b="1" dirty="0">
                <a:latin typeface="Comic Sans MS" pitchFamily="66" charset="0"/>
              </a:endParaRPr>
            </a:p>
          </p:txBody>
        </p:sp>
      </p:grpSp>
      <p:grpSp>
        <p:nvGrpSpPr>
          <p:cNvPr id="6" name="Group 15"/>
          <p:cNvGrpSpPr>
            <a:grpSpLocks/>
          </p:cNvGrpSpPr>
          <p:nvPr/>
        </p:nvGrpSpPr>
        <p:grpSpPr bwMode="auto">
          <a:xfrm>
            <a:off x="4646613" y="3235325"/>
            <a:ext cx="2625725" cy="2659063"/>
            <a:chOff x="2920" y="2056"/>
            <a:chExt cx="1672" cy="1675"/>
          </a:xfrm>
        </p:grpSpPr>
        <p:sp>
          <p:nvSpPr>
            <p:cNvPr id="48144" name="Freeform 16"/>
            <p:cNvSpPr>
              <a:spLocks/>
            </p:cNvSpPr>
            <p:nvPr/>
          </p:nvSpPr>
          <p:spPr bwMode="auto">
            <a:xfrm>
              <a:off x="2920" y="2056"/>
              <a:ext cx="1672" cy="1675"/>
            </a:xfrm>
            <a:custGeom>
              <a:avLst/>
              <a:gdLst>
                <a:gd name="T0" fmla="*/ 0 w 75"/>
                <a:gd name="T1" fmla="*/ 86 h 86"/>
                <a:gd name="T2" fmla="*/ 75 w 75"/>
                <a:gd name="T3" fmla="*/ 44 h 86"/>
                <a:gd name="T4" fmla="*/ 0 w 75"/>
                <a:gd name="T5" fmla="*/ 0 h 86"/>
                <a:gd name="T6" fmla="*/ 0 w 75"/>
                <a:gd name="T7" fmla="*/ 86 h 86"/>
              </a:gdLst>
              <a:ahLst/>
              <a:cxnLst>
                <a:cxn ang="0">
                  <a:pos x="T0" y="T1"/>
                </a:cxn>
                <a:cxn ang="0">
                  <a:pos x="T2" y="T3"/>
                </a:cxn>
                <a:cxn ang="0">
                  <a:pos x="T4" y="T5"/>
                </a:cxn>
                <a:cxn ang="0">
                  <a:pos x="T6" y="T7"/>
                </a:cxn>
              </a:cxnLst>
              <a:rect l="0" t="0" r="r" b="b"/>
              <a:pathLst>
                <a:path w="75" h="86">
                  <a:moveTo>
                    <a:pt x="0" y="86"/>
                  </a:moveTo>
                  <a:cubicBezTo>
                    <a:pt x="30" y="86"/>
                    <a:pt x="59" y="70"/>
                    <a:pt x="75" y="44"/>
                  </a:cubicBezTo>
                  <a:lnTo>
                    <a:pt x="0" y="0"/>
                  </a:lnTo>
                  <a:lnTo>
                    <a:pt x="0" y="86"/>
                  </a:lnTo>
                  <a:close/>
                </a:path>
              </a:pathLst>
            </a:custGeom>
            <a:solidFill>
              <a:srgbClr val="AA9330"/>
            </a:solidFill>
            <a:ln w="25400">
              <a:solidFill>
                <a:srgbClr val="000000"/>
              </a:solidFill>
              <a:prstDash val="solid"/>
              <a:round/>
              <a:headEnd/>
              <a:tailEnd/>
            </a:ln>
          </p:spPr>
          <p:txBody>
            <a:bodyPr/>
            <a:lstStyle/>
            <a:p>
              <a:endParaRPr lang="en-GB"/>
            </a:p>
          </p:txBody>
        </p:sp>
        <p:sp>
          <p:nvSpPr>
            <p:cNvPr id="48145" name="Text Box 17"/>
            <p:cNvSpPr txBox="1">
              <a:spLocks noChangeArrowheads="1"/>
            </p:cNvSpPr>
            <p:nvPr/>
          </p:nvSpPr>
          <p:spPr bwMode="auto">
            <a:xfrm>
              <a:off x="2984" y="2573"/>
              <a:ext cx="1056" cy="63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a:r>
                <a:rPr lang="en-GB" sz="1200" b="1">
                  <a:latin typeface="Comic Sans MS" pitchFamily="66" charset="0"/>
                </a:rPr>
                <a:t>Offers extensive ‘low stakes’ confidence building opportunities and practice</a:t>
              </a:r>
              <a:endParaRPr lang="en-US" sz="1200" b="1">
                <a:latin typeface="Comic Sans MS" pitchFamily="66" charset="0"/>
              </a:endParaRPr>
            </a:p>
          </p:txBody>
        </p:sp>
      </p:grpSp>
      <p:grpSp>
        <p:nvGrpSpPr>
          <p:cNvPr id="7" name="Group 18"/>
          <p:cNvGrpSpPr>
            <a:grpSpLocks/>
          </p:cNvGrpSpPr>
          <p:nvPr/>
        </p:nvGrpSpPr>
        <p:grpSpPr bwMode="auto">
          <a:xfrm>
            <a:off x="4633913" y="1852613"/>
            <a:ext cx="3078162" cy="2755900"/>
            <a:chOff x="2937" y="1175"/>
            <a:chExt cx="1939" cy="1736"/>
          </a:xfrm>
        </p:grpSpPr>
        <p:sp>
          <p:nvSpPr>
            <p:cNvPr id="48147" name="Freeform 19"/>
            <p:cNvSpPr>
              <a:spLocks/>
            </p:cNvSpPr>
            <p:nvPr/>
          </p:nvSpPr>
          <p:spPr bwMode="auto">
            <a:xfrm>
              <a:off x="2937" y="1175"/>
              <a:ext cx="1939" cy="1736"/>
            </a:xfrm>
            <a:custGeom>
              <a:avLst/>
              <a:gdLst>
                <a:gd name="T0" fmla="*/ 75 w 87"/>
                <a:gd name="T1" fmla="*/ 89 h 89"/>
                <a:gd name="T2" fmla="*/ 87 w 87"/>
                <a:gd name="T3" fmla="*/ 45 h 89"/>
                <a:gd name="T4" fmla="*/ 75 w 87"/>
                <a:gd name="T5" fmla="*/ 0 h 89"/>
                <a:gd name="T6" fmla="*/ 0 w 87"/>
                <a:gd name="T7" fmla="*/ 45 h 89"/>
                <a:gd name="T8" fmla="*/ 75 w 87"/>
                <a:gd name="T9" fmla="*/ 89 h 89"/>
              </a:gdLst>
              <a:ahLst/>
              <a:cxnLst>
                <a:cxn ang="0">
                  <a:pos x="T0" y="T1"/>
                </a:cxn>
                <a:cxn ang="0">
                  <a:pos x="T2" y="T3"/>
                </a:cxn>
                <a:cxn ang="0">
                  <a:pos x="T4" y="T5"/>
                </a:cxn>
                <a:cxn ang="0">
                  <a:pos x="T6" y="T7"/>
                </a:cxn>
                <a:cxn ang="0">
                  <a:pos x="T8" y="T9"/>
                </a:cxn>
              </a:cxnLst>
              <a:rect l="0" t="0" r="r" b="b"/>
              <a:pathLst>
                <a:path w="87" h="89">
                  <a:moveTo>
                    <a:pt x="75" y="89"/>
                  </a:moveTo>
                  <a:cubicBezTo>
                    <a:pt x="82" y="75"/>
                    <a:pt x="87" y="60"/>
                    <a:pt x="87" y="45"/>
                  </a:cubicBezTo>
                  <a:cubicBezTo>
                    <a:pt x="87" y="29"/>
                    <a:pt x="82" y="14"/>
                    <a:pt x="75" y="0"/>
                  </a:cubicBezTo>
                  <a:lnTo>
                    <a:pt x="0" y="45"/>
                  </a:lnTo>
                  <a:lnTo>
                    <a:pt x="75" y="89"/>
                  </a:lnTo>
                  <a:close/>
                </a:path>
              </a:pathLst>
            </a:custGeom>
            <a:solidFill>
              <a:schemeClr val="bg1">
                <a:lumMod val="85000"/>
              </a:schemeClr>
            </a:solidFill>
            <a:ln w="25400">
              <a:solidFill>
                <a:srgbClr val="000000"/>
              </a:solidFill>
              <a:prstDash val="solid"/>
              <a:round/>
              <a:headEnd/>
              <a:tailEnd/>
            </a:ln>
          </p:spPr>
          <p:txBody>
            <a:bodyPr/>
            <a:lstStyle/>
            <a:p>
              <a:endParaRPr lang="en-GB"/>
            </a:p>
          </p:txBody>
        </p:sp>
        <p:sp>
          <p:nvSpPr>
            <p:cNvPr id="48148" name="Text Box 20"/>
            <p:cNvSpPr txBox="1">
              <a:spLocks noChangeArrowheads="1"/>
            </p:cNvSpPr>
            <p:nvPr/>
          </p:nvSpPr>
          <p:spPr bwMode="auto">
            <a:xfrm>
              <a:off x="3619" y="1686"/>
              <a:ext cx="1031" cy="633"/>
            </a:xfrm>
            <a:prstGeom prst="rect">
              <a:avLst/>
            </a:prstGeom>
            <a:solidFill>
              <a:schemeClr val="bg1">
                <a:lumMod val="85000"/>
              </a:schemeClr>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a:r>
                <a:rPr lang="en-GB" sz="1200" b="1" dirty="0">
                  <a:latin typeface="Comic Sans MS" pitchFamily="66" charset="0"/>
                </a:rPr>
                <a:t>Uses high stakes summative assessment rigorously but sparingly</a:t>
              </a:r>
              <a:endParaRPr lang="en-US" sz="1200" b="1" dirty="0">
                <a:latin typeface="Comic Sans MS" pitchFamily="66" charset="0"/>
              </a:endParaRPr>
            </a:p>
          </p:txBody>
        </p:sp>
      </p:grpSp>
      <p:sp>
        <p:nvSpPr>
          <p:cNvPr id="48149" name="Text Box 21"/>
          <p:cNvSpPr txBox="1">
            <a:spLocks noChangeArrowheads="1"/>
          </p:cNvSpPr>
          <p:nvPr/>
        </p:nvSpPr>
        <p:spPr bwMode="auto">
          <a:xfrm>
            <a:off x="274638" y="274638"/>
            <a:ext cx="3325812" cy="9461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spcBef>
                <a:spcPct val="50000"/>
              </a:spcBef>
            </a:pPr>
            <a:r>
              <a:rPr lang="en-GB" sz="2800" b="1" dirty="0">
                <a:solidFill>
                  <a:srgbClr val="3366FF"/>
                </a:solidFill>
                <a:latin typeface="Tahoma" charset="0"/>
              </a:rPr>
              <a:t>Assessment for Learning</a:t>
            </a:r>
            <a:endParaRPr lang="en-GB" sz="2400" dirty="0">
              <a:solidFill>
                <a:srgbClr val="3366FF"/>
              </a:solidFill>
              <a:latin typeface="Tahoma" charset="0"/>
            </a:endParaRPr>
          </a:p>
        </p:txBody>
      </p:sp>
    </p:spTree>
    <p:extLst>
      <p:ext uri="{BB962C8B-B14F-4D97-AF65-F5344CB8AC3E}">
        <p14:creationId xmlns:p14="http://schemas.microsoft.com/office/powerpoint/2010/main" xmlns="" val="3446667685"/>
      </p:ext>
    </p:extLst>
  </p:cSld>
  <p:clrMapOvr>
    <a:masterClrMapping/>
  </p:clrMapOvr>
  <p:transition spd="slow" advTm="0"/>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457200" y="122239"/>
            <a:ext cx="7543800" cy="642466"/>
          </a:xfrm>
        </p:spPr>
        <p:txBody>
          <a:bodyPr/>
          <a:lstStyle/>
          <a:p>
            <a:r>
              <a:rPr lang="en-GB" dirty="0" smtClean="0"/>
              <a:t>Assessment </a:t>
            </a:r>
            <a:r>
              <a:rPr lang="en-GB" i="1" dirty="0" smtClean="0"/>
              <a:t>for</a:t>
            </a:r>
            <a:r>
              <a:rPr lang="en-GB" dirty="0" smtClean="0"/>
              <a:t> learning</a:t>
            </a:r>
          </a:p>
        </p:txBody>
      </p:sp>
      <p:sp>
        <p:nvSpPr>
          <p:cNvPr id="3" name="Content Placeholder 2"/>
          <p:cNvSpPr>
            <a:spLocks noGrp="1"/>
          </p:cNvSpPr>
          <p:nvPr>
            <p:ph idx="1"/>
          </p:nvPr>
        </p:nvSpPr>
        <p:spPr>
          <a:xfrm>
            <a:off x="468313" y="836712"/>
            <a:ext cx="8229600" cy="5365651"/>
          </a:xfrm>
        </p:spPr>
        <p:txBody>
          <a:bodyPr/>
          <a:lstStyle/>
          <a:p>
            <a:pPr marL="438150" indent="-438150" eaLnBrk="1" hangingPunct="1">
              <a:buFont typeface="Wingdings" pitchFamily="2" charset="2"/>
              <a:buNone/>
              <a:defRPr/>
            </a:pPr>
            <a:r>
              <a:rPr lang="en-GB" sz="2000" dirty="0" smtClean="0"/>
              <a:t>1</a:t>
            </a:r>
            <a:r>
              <a:rPr lang="en-GB" dirty="0" smtClean="0"/>
              <a:t>. 	</a:t>
            </a:r>
            <a:r>
              <a:rPr lang="en-GB" sz="2000" dirty="0" smtClean="0"/>
              <a:t>Tasks should be </a:t>
            </a:r>
            <a:r>
              <a:rPr lang="en-GB" sz="2000" dirty="0" smtClean="0">
                <a:solidFill>
                  <a:schemeClr val="tx2">
                    <a:lumMod val="40000"/>
                    <a:lumOff val="60000"/>
                  </a:schemeClr>
                </a:solidFill>
              </a:rPr>
              <a:t>challenging</a:t>
            </a:r>
            <a:r>
              <a:rPr lang="en-GB" sz="2000" dirty="0" smtClean="0"/>
              <a:t>, demanding higher order learning and integration of knowledge learned in both the university and other contexts;</a:t>
            </a:r>
          </a:p>
          <a:p>
            <a:pPr marL="438150" indent="-438150" eaLnBrk="1" hangingPunct="1">
              <a:buFont typeface="Wingdings" pitchFamily="2" charset="2"/>
              <a:buNone/>
              <a:defRPr/>
            </a:pPr>
            <a:r>
              <a:rPr lang="en-GB" sz="2000" dirty="0" smtClean="0"/>
              <a:t>2. 	Learning and assessment should be </a:t>
            </a:r>
            <a:r>
              <a:rPr lang="en-GB" sz="2000" dirty="0" smtClean="0">
                <a:solidFill>
                  <a:srgbClr val="AD5CFF"/>
                </a:solidFill>
              </a:rPr>
              <a:t>integrated</a:t>
            </a:r>
            <a:r>
              <a:rPr lang="en-GB" sz="2000" dirty="0" smtClean="0"/>
              <a:t>, assessment should not come at the end of learning but should be part of the learning process;</a:t>
            </a:r>
          </a:p>
          <a:p>
            <a:pPr marL="438150" indent="-438150" eaLnBrk="1" hangingPunct="1">
              <a:buFont typeface="Wingdings" pitchFamily="2" charset="2"/>
              <a:buNone/>
              <a:defRPr/>
            </a:pPr>
            <a:r>
              <a:rPr lang="en-GB" sz="2000" dirty="0" smtClean="0"/>
              <a:t>3. 	Students are involved in self assessment and reflection on their learning, they are involved in </a:t>
            </a:r>
            <a:r>
              <a:rPr lang="en-GB" sz="2000" dirty="0" smtClean="0">
                <a:solidFill>
                  <a:srgbClr val="AD5CFF"/>
                </a:solidFill>
              </a:rPr>
              <a:t>judging performance</a:t>
            </a:r>
            <a:r>
              <a:rPr lang="en-GB" sz="2000" dirty="0" smtClean="0"/>
              <a:t>;</a:t>
            </a:r>
          </a:p>
          <a:p>
            <a:pPr marL="438150" indent="-438150" eaLnBrk="1" hangingPunct="1">
              <a:buFont typeface="Wingdings" pitchFamily="2" charset="2"/>
              <a:buNone/>
              <a:defRPr/>
            </a:pPr>
            <a:r>
              <a:rPr lang="en-GB" sz="2000" dirty="0" smtClean="0"/>
              <a:t>4. 	Assessment should encourage </a:t>
            </a:r>
            <a:r>
              <a:rPr lang="en-GB" sz="2000" dirty="0" err="1" smtClean="0">
                <a:solidFill>
                  <a:srgbClr val="AD5CFF"/>
                </a:solidFill>
              </a:rPr>
              <a:t>metacognition</a:t>
            </a:r>
            <a:r>
              <a:rPr lang="en-GB" sz="2000" dirty="0" smtClean="0"/>
              <a:t>, promoting thinking about the learning process not just the learning outcomes;</a:t>
            </a:r>
          </a:p>
          <a:p>
            <a:pPr marL="438150" indent="-438150" eaLnBrk="1" hangingPunct="1">
              <a:buFont typeface="Wingdings" pitchFamily="2" charset="2"/>
              <a:buNone/>
              <a:defRPr/>
            </a:pPr>
            <a:r>
              <a:rPr lang="en-GB" sz="2000" dirty="0" smtClean="0"/>
              <a:t>5. 	Assessment should have a </a:t>
            </a:r>
            <a:r>
              <a:rPr lang="en-GB" sz="2000" dirty="0" smtClean="0">
                <a:solidFill>
                  <a:srgbClr val="AD5CFF"/>
                </a:solidFill>
              </a:rPr>
              <a:t>formative </a:t>
            </a:r>
            <a:r>
              <a:rPr lang="en-GB" sz="2000" dirty="0" smtClean="0"/>
              <a:t>function, providing ‘</a:t>
            </a:r>
            <a:r>
              <a:rPr lang="en-GB" sz="2000" dirty="0" err="1" smtClean="0"/>
              <a:t>feedforward</a:t>
            </a:r>
            <a:r>
              <a:rPr lang="en-GB" sz="2000" dirty="0" smtClean="0"/>
              <a:t>’ for future learning which can be acted upon. There is opportunity and a safe context for students to expose problems with their study and get help; there should be an opportunity for dialogue about students’ work;</a:t>
            </a:r>
          </a:p>
        </p:txBody>
      </p:sp>
    </p:spTree>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0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3260</Words>
  <Application>Microsoft Office PowerPoint</Application>
  <PresentationFormat>On-screen Show (4:3)</PresentationFormat>
  <Paragraphs>292</Paragraphs>
  <Slides>37</Slides>
  <Notes>36</Notes>
  <HiddenSlides>0</HiddenSlides>
  <MMClips>0</MMClips>
  <ScaleCrop>false</ScaleCrop>
  <HeadingPairs>
    <vt:vector size="4" baseType="variant">
      <vt:variant>
        <vt:lpstr>Theme</vt:lpstr>
      </vt:variant>
      <vt:variant>
        <vt:i4>2</vt:i4>
      </vt:variant>
      <vt:variant>
        <vt:lpstr>Slide Titles</vt:lpstr>
      </vt:variant>
      <vt:variant>
        <vt:i4>37</vt:i4>
      </vt:variant>
    </vt:vector>
  </HeadingPairs>
  <TitlesOfParts>
    <vt:vector size="39" baseType="lpstr">
      <vt:lpstr>LeedsMet template</vt:lpstr>
      <vt:lpstr>101_Custom Design</vt:lpstr>
      <vt:lpstr>Assessing for learning</vt:lpstr>
      <vt:lpstr>Aims of the plenary. By the end of this session, participants will be better able to:</vt:lpstr>
      <vt:lpstr>Some initial thoughts</vt:lpstr>
      <vt:lpstr>Why does assessment matter so much?</vt:lpstr>
      <vt:lpstr>This presentation will include reference to assessment</vt:lpstr>
      <vt:lpstr>What is assessment for? What can it do? How much does it matter?</vt:lpstr>
      <vt:lpstr>To improve assessment we should realign it by:</vt:lpstr>
      <vt:lpstr>Slide 8</vt:lpstr>
      <vt:lpstr>Assessment for learning</vt:lpstr>
      <vt:lpstr>Assessment for learning</vt:lpstr>
      <vt:lpstr>Two major current UK initiatives on assessment to consider</vt:lpstr>
      <vt:lpstr>Boud et al 2010: ‘Assessment 2020’:</vt:lpstr>
      <vt:lpstr>Assessment linked to learning</vt:lpstr>
      <vt:lpstr>Formative and summative assessment</vt:lpstr>
      <vt:lpstr>What really impacts on learning?</vt:lpstr>
      <vt:lpstr>My fit-for-purpose model of assessment: the key questions</vt:lpstr>
      <vt:lpstr>Purposes: the reasons for assessment:  may include: </vt:lpstr>
      <vt:lpstr>more purposes...</vt:lpstr>
      <vt:lpstr>Orientation: choosing what we assess</vt:lpstr>
      <vt:lpstr>Methodology: being imaginative by choosing diverse assessments</vt:lpstr>
      <vt:lpstr>Alternatives to traditional exams</vt:lpstr>
      <vt:lpstr>Agency: choosing who is best placed to assess</vt:lpstr>
      <vt:lpstr>Timing: when should assessment take place?</vt:lpstr>
      <vt:lpstr>The importance of dialogic assessment</vt:lpstr>
      <vt:lpstr>Sound and frequent assessment </vt:lpstr>
      <vt:lpstr>Giving feedback effectively and efficiently. We can use:</vt:lpstr>
      <vt:lpstr>Sample assignment return proforma</vt:lpstr>
      <vt:lpstr>Sample elements of assignment return sheet</vt:lpstr>
      <vt:lpstr>Enhancing the final thesis</vt:lpstr>
      <vt:lpstr>Efficient assessment; we need to:</vt:lpstr>
      <vt:lpstr>Putting this in to practice. We need to:</vt:lpstr>
      <vt:lpstr>Conclusions</vt:lpstr>
      <vt:lpstr>These and other slides will be available on my website at www.sally-brown.net</vt:lpstr>
      <vt:lpstr>Useful references: 1</vt:lpstr>
      <vt:lpstr>Useful references 2</vt:lpstr>
      <vt:lpstr>Useful references 3</vt:lpstr>
      <vt:lpstr>Useful references 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2013-12-13T19:57:30Z</dcterms:modified>
</cp:coreProperties>
</file>