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9"/>
  </p:notesMasterIdLst>
  <p:handoutMasterIdLst>
    <p:handoutMasterId r:id="rId40"/>
  </p:handoutMasterIdLst>
  <p:sldIdLst>
    <p:sldId id="420" r:id="rId3"/>
    <p:sldId id="421" r:id="rId4"/>
    <p:sldId id="422" r:id="rId5"/>
    <p:sldId id="319" r:id="rId6"/>
    <p:sldId id="444" r:id="rId7"/>
    <p:sldId id="414" r:id="rId8"/>
    <p:sldId id="426" r:id="rId9"/>
    <p:sldId id="416" r:id="rId10"/>
    <p:sldId id="424" r:id="rId11"/>
    <p:sldId id="425" r:id="rId12"/>
    <p:sldId id="403" r:id="rId13"/>
    <p:sldId id="367" r:id="rId14"/>
    <p:sldId id="428" r:id="rId15"/>
    <p:sldId id="429" r:id="rId16"/>
    <p:sldId id="430" r:id="rId17"/>
    <p:sldId id="431" r:id="rId18"/>
    <p:sldId id="432" r:id="rId19"/>
    <p:sldId id="433" r:id="rId20"/>
    <p:sldId id="434" r:id="rId21"/>
    <p:sldId id="435" r:id="rId22"/>
    <p:sldId id="436" r:id="rId23"/>
    <p:sldId id="437" r:id="rId24"/>
    <p:sldId id="438" r:id="rId25"/>
    <p:sldId id="427" r:id="rId26"/>
    <p:sldId id="442" r:id="rId27"/>
    <p:sldId id="445" r:id="rId28"/>
    <p:sldId id="447" r:id="rId29"/>
    <p:sldId id="446" r:id="rId30"/>
    <p:sldId id="441" r:id="rId31"/>
    <p:sldId id="440" r:id="rId32"/>
    <p:sldId id="443" r:id="rId33"/>
    <p:sldId id="382" r:id="rId34"/>
    <p:sldId id="270" r:id="rId35"/>
    <p:sldId id="271" r:id="rId36"/>
    <p:sldId id="272" r:id="rId37"/>
    <p:sldId id="317" r:id="rId3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9000" autoAdjust="0"/>
  </p:normalViewPr>
  <p:slideViewPr>
    <p:cSldViewPr>
      <p:cViewPr varScale="1">
        <p:scale>
          <a:sx n="45" d="100"/>
          <a:sy n="45" d="100"/>
        </p:scale>
        <p:origin x="-564" y="-108"/>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666"/>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13</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GB" smtClean="0"/>
              <a:t>La evaluación influye sobre el comportamiento del estudiante (Refs)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14</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16</a:t>
            </a:fld>
            <a:endParaRPr 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smtClean="0"/>
          </a:p>
        </p:txBody>
      </p:sp>
      <p:sp>
        <p:nvSpPr>
          <p:cNvPr id="604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7A5476-295C-4F37-9D9E-889D798F1D04}" type="slidenum">
              <a:rPr lang="en-US" sz="1200"/>
              <a:pPr algn="r"/>
              <a:t>16</a:t>
            </a:fld>
            <a:endParaRPr 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17</a:t>
            </a:fld>
            <a:endParaRPr lang="en-US" smtClean="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smtClean="0"/>
          </a:p>
        </p:txBody>
      </p:sp>
      <p:sp>
        <p:nvSpPr>
          <p:cNvPr id="614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D84E925-665F-4C66-B196-6E0239591013}" type="slidenum">
              <a:rPr lang="en-US" sz="1200"/>
              <a:pPr algn="r"/>
              <a:t>17</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18</a:t>
            </a:fld>
            <a:endParaRPr 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smtClean="0"/>
          </a:p>
        </p:txBody>
      </p:sp>
      <p:sp>
        <p:nvSpPr>
          <p:cNvPr id="624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3CF8BA1-76B0-487E-A3A6-A7B182AFCF50}" type="slidenum">
              <a:rPr lang="en-US" sz="1200"/>
              <a:pPr algn="r"/>
              <a:t>18</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19</a:t>
            </a:fld>
            <a:endParaRPr lang="en-US" smtClean="0"/>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smtClean="0"/>
          </a:p>
        </p:txBody>
      </p:sp>
      <p:sp>
        <p:nvSpPr>
          <p:cNvPr id="634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EDFF0F2-B7BB-4F03-8B33-97F5FCE13D2E}" type="slidenum">
              <a:rPr lang="en-US" sz="1200"/>
              <a:pPr algn="r"/>
              <a:t>19</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AE7B6F1-7B3D-4C4A-8535-F78B55018756}" type="slidenum">
              <a:rPr lang="en-US" smtClean="0"/>
              <a:pPr/>
              <a:t>20</a:t>
            </a:fld>
            <a:endParaRPr 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a:ln/>
        </p:spPr>
        <p:txBody>
          <a:bodyPr/>
          <a:lstStyle/>
          <a:p>
            <a:pPr eaLnBrk="1" hangingPunct="1"/>
            <a:endParaRPr lang="en-US" smtClean="0"/>
          </a:p>
        </p:txBody>
      </p:sp>
      <p:sp>
        <p:nvSpPr>
          <p:cNvPr id="6451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F2AC809-382E-4314-B27B-20A193BBC9B2}" type="slidenum">
              <a:rPr lang="en-US" sz="1200"/>
              <a:pPr algn="r"/>
              <a:t>20</a:t>
            </a:fld>
            <a:endParaRPr 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7E9A480-BFD2-47A9-9B7B-145B06DD62F2}" type="slidenum">
              <a:rPr lang="en-US" smtClean="0"/>
              <a:pPr/>
              <a:t>21</a:t>
            </a:fld>
            <a:endParaRPr 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p:spPr>
        <p:txBody>
          <a:bodyPr/>
          <a:lstStyle/>
          <a:p>
            <a:pPr eaLnBrk="1" hangingPunct="1"/>
            <a:endParaRPr lang="en-US" smtClean="0"/>
          </a:p>
        </p:txBody>
      </p:sp>
      <p:sp>
        <p:nvSpPr>
          <p:cNvPr id="6554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5664DC3-ABBB-4E12-95FF-A002F169CDC4}" type="slidenum">
              <a:rPr lang="en-US" sz="1200"/>
              <a:pPr algn="r"/>
              <a:t>21</a:t>
            </a:fld>
            <a:endParaRPr 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22</a:t>
            </a:fld>
            <a:endParaRPr lang="en-US" smtClean="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smtClean="0"/>
          </a:p>
        </p:txBody>
      </p:sp>
      <p:sp>
        <p:nvSpPr>
          <p:cNvPr id="675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BE139A3-407D-43F0-AF6C-8CD56A617952}" type="slidenum">
              <a:rPr lang="en-US" sz="1200"/>
              <a:pPr algn="r"/>
              <a:t>22</a:t>
            </a:fld>
            <a:endParaRPr 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06E6FC0-FBEF-4840-9795-5EA5435950B1}" type="slidenum">
              <a:rPr lang="en-US" smtClean="0"/>
              <a:pPr/>
              <a:t>23</a:t>
            </a:fld>
            <a:endParaRPr lang="en-US" smtClean="0"/>
          </a:p>
        </p:txBody>
      </p:sp>
      <p:sp>
        <p:nvSpPr>
          <p:cNvPr id="68611" name="Slide Image Placeholder 1"/>
          <p:cNvSpPr>
            <a:spLocks noGrp="1" noRot="1" noChangeAspect="1" noTextEdit="1"/>
          </p:cNvSpPr>
          <p:nvPr>
            <p:ph type="sldImg"/>
          </p:nvPr>
        </p:nvSpPr>
        <p:spPr>
          <a:ln/>
        </p:spPr>
      </p:sp>
      <p:sp>
        <p:nvSpPr>
          <p:cNvPr id="68612" name="Notes Placeholder 2"/>
          <p:cNvSpPr>
            <a:spLocks noGrp="1"/>
          </p:cNvSpPr>
          <p:nvPr>
            <p:ph type="body" idx="1"/>
          </p:nvPr>
        </p:nvSpPr>
        <p:spPr>
          <a:noFill/>
          <a:ln/>
        </p:spPr>
        <p:txBody>
          <a:bodyPr/>
          <a:lstStyle/>
          <a:p>
            <a:pPr eaLnBrk="1" hangingPunct="1"/>
            <a:endParaRPr lang="en-US" smtClean="0"/>
          </a:p>
        </p:txBody>
      </p:sp>
      <p:sp>
        <p:nvSpPr>
          <p:cNvPr id="6861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281453C-BA62-4478-889A-CFDB56BAB625}" type="slidenum">
              <a:rPr lang="en-US" sz="1200"/>
              <a:pPr algn="r"/>
              <a:t>23</a:t>
            </a:fld>
            <a:endParaRPr 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25</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4</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7</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smtClean="0"/>
              <a:t>La evaluación dbe ser parte íntegra del aprendizaje.</a:t>
            </a:r>
          </a:p>
          <a:p>
            <a:r>
              <a:rPr lang="en-GB" smtClean="0"/>
              <a:t>“Alineamiento constructivo” según Biggs</a:t>
            </a:r>
          </a:p>
          <a:p>
            <a:r>
              <a:rPr lang="en-GB" smtClean="0"/>
              <a:t>Los estudiantes prefieren tareas auténticas.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04/12/2013</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04/12/2013</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04/12/2013</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04/12/2013</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04/12/2013</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04/12/2013</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04/12/2013</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04/12/2013</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04/12/2013</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04/12/2013</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04/12/2013</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04/12/2013</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eaLnBrk="1" hangingPunct="1"/>
            <a:r>
              <a:rPr lang="en-GB" sz="4400" dirty="0" smtClean="0"/>
              <a:t>Assessing and providing feedback to students</a:t>
            </a:r>
            <a:endParaRPr lang="en-GB" sz="4000" b="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University of Luxembourg</a:t>
            </a:r>
          </a:p>
          <a:p>
            <a:pPr algn="ctr" eaLnBrk="1" hangingPunct="1">
              <a:defRPr/>
            </a:pPr>
            <a:r>
              <a:rPr lang="en-GB" sz="2400" dirty="0" smtClean="0"/>
              <a:t>December 5th 2013</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a:t>
            </a:r>
            <a:r>
              <a:rPr lang="en-GB" sz="2000" i="1" dirty="0" err="1" smtClean="0"/>
              <a:t>Bloxham</a:t>
            </a:r>
            <a:r>
              <a:rPr lang="en-GB" sz="2000" i="1" dirty="0" smtClean="0"/>
              <a:t> and Boyd)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major current UK initiatives on assessment to consider</a:t>
            </a:r>
            <a:endParaRPr lang="en-GB" dirty="0"/>
          </a:p>
        </p:txBody>
      </p:sp>
      <p:sp>
        <p:nvSpPr>
          <p:cNvPr id="3" name="Content Placeholder 2"/>
          <p:cNvSpPr>
            <a:spLocks noGrp="1"/>
          </p:cNvSpPr>
          <p:nvPr>
            <p:ph idx="1"/>
          </p:nvPr>
        </p:nvSpPr>
        <p:spPr>
          <a:xfrm>
            <a:off x="214282" y="1214422"/>
            <a:ext cx="8715436" cy="4987941"/>
          </a:xfrm>
        </p:spPr>
        <p:txBody>
          <a:bodyPr/>
          <a:lstStyle/>
          <a:p>
            <a:r>
              <a:rPr lang="en-GB" dirty="0" smtClean="0"/>
              <a:t>The UK Quality Assurance Agency (QAA) Code of practice B6 on Assessment and APL.</a:t>
            </a:r>
          </a:p>
          <a:p>
            <a:r>
              <a:rPr lang="en-GB" dirty="0" smtClean="0"/>
              <a:t>The Higher Education Academy ‘A marked improvement’ project on bringing about change to institutional strategies on assessment.</a:t>
            </a:r>
          </a:p>
          <a:p>
            <a:r>
              <a:rPr lang="en-GB" dirty="0" smtClean="0"/>
              <a:t>Both groups have overlapping membership and therefore aligned perspectives.</a:t>
            </a:r>
          </a:p>
          <a:p>
            <a:r>
              <a:rPr lang="en-GB" dirty="0" smtClean="0"/>
              <a:t>Both initiatives draw on the work of previous generations of thinkers on assessment, and particularly the two Centres for Excellence in Teaching and Learning (CETLs) that focused on assessment, Oxford Brookes’ Assessment Knowledge Exchange (</a:t>
            </a:r>
            <a:r>
              <a:rPr lang="en-GB" dirty="0" err="1" smtClean="0"/>
              <a:t>ASKe</a:t>
            </a:r>
            <a:r>
              <a:rPr lang="en-GB" dirty="0" smtClean="0"/>
              <a:t>) and Northumbria's Assessment for Learning (A4L).</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dirty="0" smtClean="0"/>
              <a:t>Effective assessment significantly and positively impacts on student learning, (</a:t>
            </a:r>
            <a:r>
              <a:rPr lang="en-GB" sz="2400" dirty="0" err="1" smtClean="0"/>
              <a:t>Boud</a:t>
            </a:r>
            <a:r>
              <a:rPr lang="en-GB" sz="2400" dirty="0" smtClean="0"/>
              <a:t>, Mentkowski, Knight and Yorke and many others).</a:t>
            </a:r>
          </a:p>
          <a:p>
            <a:pPr marL="609600" indent="-609600"/>
            <a:r>
              <a:rPr lang="en-GB" sz="2400" dirty="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sz="21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a:t>
            </a:r>
          </a:p>
          <a:p>
            <a:endParaRPr lang="en-GB"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smtClean="0">
                <a:solidFill>
                  <a:srgbClr val="002060"/>
                </a:solidFill>
              </a:rPr>
              <a:t>What really impacts on learning?</a:t>
            </a:r>
            <a:endParaRPr lang="en-US" sz="3200" dirty="0" smtClean="0">
              <a:solidFill>
                <a:srgbClr val="002060"/>
              </a:solidFill>
            </a:endParaRPr>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Summative assessment may have to be rethought to make it fit for purpose;</a:t>
            </a:r>
          </a:p>
          <a:p>
            <a:r>
              <a:rPr lang="en-GB" sz="26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p:spPr>
        <p:txBody>
          <a:bodyPr lIns="92075" tIns="46038" rIns="92075" bIns="46038"/>
          <a:lstStyle/>
          <a:p>
            <a:r>
              <a:rPr lang="en-US" dirty="0" smtClean="0">
                <a:solidFill>
                  <a:srgbClr val="002060"/>
                </a:solidFill>
              </a:rPr>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smtClean="0"/>
              <a:t>Why are we assessing?</a:t>
            </a:r>
          </a:p>
          <a:p>
            <a:r>
              <a:rPr lang="en-US" dirty="0" smtClean="0"/>
              <a:t>What is it we are actually assessing?</a:t>
            </a:r>
          </a:p>
          <a:p>
            <a:r>
              <a:rPr lang="en-US" dirty="0" smtClean="0"/>
              <a:t>How are we assessing?</a:t>
            </a:r>
          </a:p>
          <a:p>
            <a:r>
              <a:rPr lang="en-US" dirty="0" smtClean="0"/>
              <a:t>Who is best placed to assess?</a:t>
            </a:r>
          </a:p>
          <a:p>
            <a:r>
              <a:rPr lang="en-US" dirty="0" smtClean="0"/>
              <a:t>When should we assess?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1"/>
            <a:ext cx="7848600" cy="1123936"/>
          </a:xfrm>
          <a:noFill/>
        </p:spPr>
        <p:txBody>
          <a:bodyPr lIns="92075" tIns="46038" rIns="92075" bIns="46038"/>
          <a:lstStyle/>
          <a:p>
            <a:pPr eaLnBrk="1" hangingPunct="1"/>
            <a:r>
              <a:rPr lang="en-US" sz="2800" dirty="0" smtClean="0">
                <a:solidFill>
                  <a:srgbClr val="002060"/>
                </a:solidFill>
              </a:rPr>
              <a:t>Purposes: the reasons for assessment: </a:t>
            </a:r>
            <a:br>
              <a:rPr lang="en-US" sz="2800" dirty="0" smtClean="0">
                <a:solidFill>
                  <a:srgbClr val="002060"/>
                </a:solidFill>
              </a:rPr>
            </a:br>
            <a:r>
              <a:rPr lang="en-US" sz="2800" dirty="0" smtClean="0">
                <a:solidFill>
                  <a:srgbClr val="002060"/>
                </a:solidFill>
              </a:rPr>
              <a:t>may include:</a:t>
            </a:r>
            <a:br>
              <a:rPr lang="en-US" sz="2800" dirty="0" smtClean="0">
                <a:solidFill>
                  <a:srgbClr val="002060"/>
                </a:solidFill>
              </a:rPr>
            </a:br>
            <a:endParaRPr lang="en-US" sz="2800" b="0" dirty="0" smtClean="0">
              <a:solidFill>
                <a:srgbClr val="002060"/>
              </a:solidFill>
            </a:endParaRPr>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smtClean="0"/>
              <a:t>Enabling students to get the measure of their achievement; </a:t>
            </a:r>
          </a:p>
          <a:p>
            <a:pPr eaLnBrk="1" hangingPunct="1"/>
            <a:r>
              <a:rPr lang="en-US" sz="2600" dirty="0" smtClean="0"/>
              <a:t>Helping them consolidate their learning;</a:t>
            </a:r>
          </a:p>
          <a:p>
            <a:pPr eaLnBrk="1" hangingPunct="1"/>
            <a:r>
              <a:rPr lang="en-US" sz="2600" dirty="0" smtClean="0"/>
              <a:t>Providing feedback so they can improve and remedy any deficiencies;</a:t>
            </a:r>
          </a:p>
          <a:p>
            <a:pPr eaLnBrk="1" hangingPunct="1"/>
            <a:r>
              <a:rPr lang="en-US" sz="2600" dirty="0" smtClean="0"/>
              <a:t>motivating students to engage in their learning;</a:t>
            </a:r>
          </a:p>
          <a:p>
            <a:pPr eaLnBrk="1" hangingPunct="1"/>
            <a:r>
              <a:rPr lang="en-US" sz="2600" dirty="0" smtClean="0"/>
              <a:t>providing them with opportunities to relate theory and practice, especially in HE and FE.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p:spPr>
        <p:txBody>
          <a:bodyPr lIns="92075" tIns="46038" rIns="92075" bIns="46038"/>
          <a:lstStyle/>
          <a:p>
            <a:pPr eaLnBrk="1" hangingPunct="1"/>
            <a:r>
              <a:rPr lang="en-US" sz="2800" dirty="0" smtClean="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smtClean="0"/>
              <a:t>Helping students make sensible choices about option alternatives and directions for further study;</a:t>
            </a:r>
          </a:p>
          <a:p>
            <a:pPr eaLnBrk="1" hangingPunct="1"/>
            <a:r>
              <a:rPr lang="en-US" sz="2600" dirty="0" smtClean="0"/>
              <a:t>demonstrating student employability;</a:t>
            </a:r>
          </a:p>
          <a:p>
            <a:pPr eaLnBrk="1" hangingPunct="1"/>
            <a:r>
              <a:rPr lang="en-US" sz="2600" dirty="0" smtClean="0"/>
              <a:t>providing assurance of fitness to practice (in HE);</a:t>
            </a:r>
          </a:p>
          <a:p>
            <a:pPr eaLnBrk="1" hangingPunct="1"/>
            <a:r>
              <a:rPr lang="en-US" sz="2600" dirty="0" smtClean="0"/>
              <a:t>giving feedback to teachers on effectiveness;</a:t>
            </a:r>
          </a:p>
          <a:p>
            <a:pPr eaLnBrk="1" hangingPunct="1"/>
            <a:r>
              <a:rPr lang="en-US" sz="2600" dirty="0" smtClean="0"/>
              <a:t>providing statistics for internal and external agencies.</a:t>
            </a:r>
          </a:p>
          <a:p>
            <a:pPr eaLnBrk="1" hangingPunct="1"/>
            <a:endParaRPr lang="en-US" sz="26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dirty="0" smtClean="0"/>
              <a:t>Orientation: choosing what we assess</a:t>
            </a:r>
          </a:p>
        </p:txBody>
      </p:sp>
      <p:sp>
        <p:nvSpPr>
          <p:cNvPr id="22531" name="Rectangle 3"/>
          <p:cNvSpPr>
            <a:spLocks noGrp="1" noChangeArrowheads="1"/>
          </p:cNvSpPr>
          <p:nvPr>
            <p:ph type="body" idx="4294967295"/>
          </p:nvPr>
        </p:nvSpPr>
        <p:spPr/>
        <p:txBody>
          <a:bodyPr/>
          <a:lstStyle/>
          <a:p>
            <a:pPr eaLnBrk="1" hangingPunct="1"/>
            <a:r>
              <a:rPr lang="en-US" dirty="0" smtClean="0"/>
              <a:t>product or process?</a:t>
            </a:r>
          </a:p>
          <a:p>
            <a:pPr eaLnBrk="1" hangingPunct="1"/>
            <a:r>
              <a:rPr lang="en-US" dirty="0" smtClean="0"/>
              <a:t>theory or practice (HE particularly); </a:t>
            </a:r>
          </a:p>
          <a:p>
            <a:pPr eaLnBrk="1" hangingPunct="1"/>
            <a:r>
              <a:rPr lang="en-US" dirty="0" smtClean="0"/>
              <a:t>knowledge, skills and attitude (all sectors)?</a:t>
            </a:r>
          </a:p>
          <a:p>
            <a:pPr eaLnBrk="1" hangingPunct="1"/>
            <a:r>
              <a:rPr lang="en-US" dirty="0" smtClean="0"/>
              <a:t>subject knowledge or application?</a:t>
            </a:r>
          </a:p>
          <a:p>
            <a:pPr eaLnBrk="1" hangingPunct="1"/>
            <a:r>
              <a:rPr lang="en-US" dirty="0" smtClean="0"/>
              <a:t>what we’ve always assessed?</a:t>
            </a:r>
          </a:p>
          <a:p>
            <a:pPr eaLnBrk="1" hangingPunct="1"/>
            <a:r>
              <a:rPr lang="en-US" dirty="0" smtClean="0"/>
              <a:t>what it’s easy to assess?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7858156" cy="1074737"/>
          </a:xfrm>
        </p:spPr>
        <p:txBody>
          <a:bodyPr/>
          <a:lstStyle/>
          <a:p>
            <a:r>
              <a:rPr lang="en-GB" dirty="0" smtClean="0"/>
              <a:t>Aims of the workshop. By the end of this workshop, participants will be better able to:</a:t>
            </a:r>
            <a:endParaRPr lang="en-GB" dirty="0"/>
          </a:p>
        </p:txBody>
      </p:sp>
      <p:sp>
        <p:nvSpPr>
          <p:cNvPr id="3" name="Content Placeholder 2"/>
          <p:cNvSpPr>
            <a:spLocks noGrp="1"/>
          </p:cNvSpPr>
          <p:nvPr>
            <p:ph idx="1"/>
          </p:nvPr>
        </p:nvSpPr>
        <p:spPr/>
        <p:txBody>
          <a:bodyPr/>
          <a:lstStyle/>
          <a:p>
            <a:pPr eaLnBrk="1" fontAlgn="t" hangingPunct="1"/>
            <a:r>
              <a:rPr lang="en-US" dirty="0" smtClean="0"/>
              <a:t>Use a variety of forms of assessment and feedback for different purposes and in different contexts to promote student learning;</a:t>
            </a:r>
          </a:p>
          <a:p>
            <a:pPr eaLnBrk="1" fontAlgn="t" hangingPunct="1"/>
            <a:r>
              <a:rPr lang="en-US" dirty="0" smtClean="0"/>
              <a:t>Deploy a range of time-efficient methods for giving feedback;</a:t>
            </a:r>
          </a:p>
          <a:p>
            <a:pPr eaLnBrk="1" fontAlgn="t" hangingPunct="1"/>
            <a:r>
              <a:rPr lang="en-US" dirty="0" smtClean="0"/>
              <a:t>Engender a dialogic relationship with students, encouraging them to use feedback as part of a process of enhancing their learning.</a:t>
            </a:r>
            <a:endParaRPr lang="en-GB" dirty="0" smtClean="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sz="2800" dirty="0" smtClean="0"/>
              <a:t>Methodology: being imaginative by choosing diverse assessments</a:t>
            </a:r>
          </a:p>
        </p:txBody>
      </p:sp>
      <p:sp>
        <p:nvSpPr>
          <p:cNvPr id="23555" name="Rectangle 3"/>
          <p:cNvSpPr>
            <a:spLocks noGrp="1" noChangeArrowheads="1"/>
          </p:cNvSpPr>
          <p:nvPr>
            <p:ph type="body" idx="4294967295"/>
          </p:nvPr>
        </p:nvSpPr>
        <p:spPr>
          <a:noFill/>
        </p:spPr>
        <p:txBody>
          <a:bodyPr lIns="92075" tIns="46038" rIns="92075" bIns="46038"/>
          <a:lstStyle/>
          <a:p>
            <a:pPr eaLnBrk="1" hangingPunct="1"/>
            <a:r>
              <a:rPr lang="en-US" dirty="0" smtClean="0"/>
              <a:t>essays, unseen written exams, reports</a:t>
            </a:r>
          </a:p>
          <a:p>
            <a:pPr eaLnBrk="1" hangingPunct="1"/>
            <a:r>
              <a:rPr lang="en-US" dirty="0" err="1" smtClean="0"/>
              <a:t>artefacts</a:t>
            </a:r>
            <a:r>
              <a:rPr lang="en-US" dirty="0" smtClean="0"/>
              <a:t>, critiques, exhibitions, the Final show, portfolios, projects, vivas, assessed seminars, poster presentations, annotated bibliographies, blogs, diaries, reflective journals, critical incident accounts, productions, case studies, field studies, theses…….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dirty="0" smtClean="0"/>
              <a:t>Alternatives to traditional exams</a:t>
            </a:r>
          </a:p>
        </p:txBody>
      </p:sp>
      <p:sp>
        <p:nvSpPr>
          <p:cNvPr id="24579" name="Rectangle 3"/>
          <p:cNvSpPr>
            <a:spLocks noGrp="1" noChangeArrowheads="1"/>
          </p:cNvSpPr>
          <p:nvPr>
            <p:ph type="body" idx="4294967295"/>
          </p:nvPr>
        </p:nvSpPr>
        <p:spPr>
          <a:xfrm>
            <a:off x="609600" y="1600200"/>
            <a:ext cx="7848600" cy="4495800"/>
          </a:xfrm>
        </p:spPr>
        <p:txBody>
          <a:bodyPr/>
          <a:lstStyle/>
          <a:p>
            <a:pPr eaLnBrk="1" hangingPunct="1">
              <a:buFontTx/>
              <a:buNone/>
            </a:pPr>
            <a:r>
              <a:rPr lang="en-US" sz="2600" dirty="0" smtClean="0"/>
              <a:t>Open-book exams 	Take-away papers</a:t>
            </a:r>
          </a:p>
          <a:p>
            <a:pPr eaLnBrk="1" hangingPunct="1">
              <a:buFontTx/>
              <a:buNone/>
            </a:pPr>
            <a:r>
              <a:rPr lang="en-US" sz="2600" dirty="0" smtClean="0"/>
              <a:t>Case studies		Simulations</a:t>
            </a:r>
          </a:p>
          <a:p>
            <a:pPr eaLnBrk="1" hangingPunct="1">
              <a:buFontTx/>
              <a:buNone/>
            </a:pPr>
            <a:r>
              <a:rPr lang="en-US" sz="2600" dirty="0" smtClean="0"/>
              <a:t>Objective Structured </a:t>
            </a:r>
          </a:p>
          <a:p>
            <a:pPr eaLnBrk="1" hangingPunct="1">
              <a:buFontTx/>
              <a:buNone/>
            </a:pPr>
            <a:r>
              <a:rPr lang="en-US" sz="2600" dirty="0" smtClean="0"/>
              <a:t>Clinical Examinations (OSCEs)</a:t>
            </a:r>
          </a:p>
          <a:p>
            <a:pPr eaLnBrk="1" hangingPunct="1">
              <a:buFontTx/>
              <a:buNone/>
            </a:pPr>
            <a:r>
              <a:rPr lang="en-US" sz="2600" dirty="0" smtClean="0"/>
              <a:t>Short answer questions</a:t>
            </a:r>
          </a:p>
          <a:p>
            <a:pPr eaLnBrk="1" hangingPunct="1">
              <a:buFontTx/>
              <a:buNone/>
            </a:pPr>
            <a:r>
              <a:rPr lang="en-US" sz="2600" dirty="0" smtClean="0"/>
              <a:t>In-tray exercises		Live assignments</a:t>
            </a:r>
          </a:p>
          <a:p>
            <a:pPr eaLnBrk="1" hangingPunct="1">
              <a:buNone/>
            </a:pPr>
            <a:r>
              <a:rPr lang="en-US" sz="2600" dirty="0" smtClean="0"/>
              <a:t>Computer-based assessment including but not exclusively multiple choice Questions</a:t>
            </a:r>
          </a:p>
          <a:p>
            <a:pPr eaLnBrk="1" hangingPunct="1">
              <a:buFont typeface="Wingdings" pitchFamily="2" charset="2"/>
              <a:buNone/>
            </a:pPr>
            <a:endParaRPr lang="en-US" sz="2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lstStyle/>
          <a:p>
            <a:pPr eaLnBrk="1" hangingPunct="1"/>
            <a:r>
              <a:rPr lang="en-US" dirty="0" smtClean="0"/>
              <a:t>Agency: 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smtClean="0"/>
              <a:t>tutor assessment</a:t>
            </a:r>
          </a:p>
          <a:p>
            <a:pPr eaLnBrk="1" hangingPunct="1"/>
            <a:r>
              <a:rPr lang="en-US" smtClean="0"/>
              <a:t>self-assessment</a:t>
            </a:r>
          </a:p>
          <a:p>
            <a:pPr eaLnBrk="1" hangingPunct="1"/>
            <a:r>
              <a:rPr lang="en-US" smtClean="0"/>
              <a:t>peer assessment, (either inter or intra peer)</a:t>
            </a:r>
          </a:p>
          <a:p>
            <a:pPr eaLnBrk="1" hangingPunct="1"/>
            <a:r>
              <a:rPr lang="en-US" smtClean="0"/>
              <a:t>employers, practice tutors and line managers</a:t>
            </a:r>
          </a:p>
          <a:p>
            <a:pPr eaLnBrk="1" hangingPunct="1"/>
            <a:r>
              <a:rPr lang="en-US" smtClean="0"/>
              <a:t>client assessment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p:spPr>
        <p:txBody>
          <a:bodyPr lIns="92075" tIns="46038" rIns="92075" bIns="46038"/>
          <a:lstStyle/>
          <a:p>
            <a:pPr eaLnBrk="1" hangingPunct="1"/>
            <a:r>
              <a:rPr lang="en-US" dirty="0" smtClean="0"/>
              <a:t>Timing: when should assessment take place?</a:t>
            </a:r>
          </a:p>
        </p:txBody>
      </p:sp>
      <p:sp>
        <p:nvSpPr>
          <p:cNvPr id="29699" name="Rectangle 3"/>
          <p:cNvSpPr>
            <a:spLocks noGrp="1" noChangeArrowheads="1"/>
          </p:cNvSpPr>
          <p:nvPr>
            <p:ph type="body" idx="4294967295"/>
          </p:nvPr>
        </p:nvSpPr>
        <p:spPr>
          <a:noFill/>
        </p:spPr>
        <p:txBody>
          <a:bodyPr lIns="92075" tIns="46038" rIns="92075" bIns="46038"/>
          <a:lstStyle/>
          <a:p>
            <a:pPr eaLnBrk="1" hangingPunct="1"/>
            <a:r>
              <a:rPr lang="en-US" dirty="0" smtClean="0"/>
              <a:t>No ‘sudden death’!</a:t>
            </a:r>
          </a:p>
          <a:p>
            <a:pPr eaLnBrk="1" hangingPunct="1"/>
            <a:r>
              <a:rPr lang="en-US" dirty="0" smtClean="0"/>
              <a:t>end point or incrementally?</a:t>
            </a:r>
          </a:p>
          <a:p>
            <a:pPr eaLnBrk="1" hangingPunct="1"/>
            <a:r>
              <a:rPr lang="en-US" dirty="0" smtClean="0"/>
              <a:t>when students have finished learning or when there is still time for improvement?</a:t>
            </a:r>
          </a:p>
          <a:p>
            <a:pPr eaLnBrk="1" hangingPunct="1"/>
            <a:r>
              <a:rPr lang="en-US" dirty="0" smtClean="0"/>
              <a:t>when it is convenient to our systems?</a:t>
            </a:r>
          </a:p>
          <a:p>
            <a:pPr eaLnBrk="1" hangingPunct="1"/>
            <a:r>
              <a:rPr lang="en-US" dirty="0" smtClean="0"/>
              <a:t>when it is manageable for students? (avoiding assessment log jams).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solidFill>
                  <a:schemeClr val="tx1"/>
                </a:solidFill>
              </a:rPr>
              <a:t>The importance of dialogic assessment</a:t>
            </a:r>
            <a:endParaRPr lang="en-GB" dirty="0">
              <a:solidFill>
                <a:schemeClr val="tx1"/>
              </a:solidFill>
            </a:endParaRPr>
          </a:p>
        </p:txBody>
      </p:sp>
      <p:sp>
        <p:nvSpPr>
          <p:cNvPr id="3" name="Content Placeholder 2"/>
          <p:cNvSpPr>
            <a:spLocks noGrp="1"/>
          </p:cNvSpPr>
          <p:nvPr>
            <p:ph idx="1"/>
          </p:nvPr>
        </p:nvSpPr>
        <p:spPr/>
        <p:txBody>
          <a:bodyPr/>
          <a:lstStyle/>
          <a:p>
            <a:pPr marL="0">
              <a:lnSpc>
                <a:spcPct val="100000"/>
              </a:lnSpc>
              <a:spcBef>
                <a:spcPts val="0"/>
              </a:spcBef>
              <a:buNone/>
            </a:pPr>
            <a:r>
              <a:rPr lang="en-GB" sz="2000" dirty="0" smtClean="0"/>
              <a:t>Students need to be exposed to, and gain experience in making judgements about, </a:t>
            </a:r>
            <a:r>
              <a:rPr lang="en-GB" sz="2000" dirty="0" smtClean="0">
                <a:solidFill>
                  <a:srgbClr val="7030A0"/>
                </a:solidFill>
              </a:rPr>
              <a:t>a variety of works of different quality</a:t>
            </a:r>
            <a:r>
              <a:rPr lang="en-GB" sz="2000" dirty="0" smtClean="0"/>
              <a:t>... They need planned rather than random exposure to exemplars, and experience in </a:t>
            </a:r>
            <a:r>
              <a:rPr lang="en-GB" sz="2000" dirty="0" smtClean="0">
                <a:solidFill>
                  <a:srgbClr val="7030A0"/>
                </a:solidFill>
              </a:rPr>
              <a:t>making judgements </a:t>
            </a:r>
            <a:r>
              <a:rPr lang="en-GB" sz="2000" dirty="0" smtClean="0"/>
              <a:t>about quality. They need to create </a:t>
            </a:r>
            <a:r>
              <a:rPr lang="en-GB" sz="2000" dirty="0" smtClean="0">
                <a:solidFill>
                  <a:srgbClr val="7030A0"/>
                </a:solidFill>
              </a:rPr>
              <a:t>verbalised </a:t>
            </a:r>
            <a:r>
              <a:rPr lang="en-GB" sz="2000" dirty="0" smtClean="0"/>
              <a:t>rationales and accounts of how various works could have been done better. Finally, they need to engage in evaluative </a:t>
            </a:r>
            <a:r>
              <a:rPr lang="en-GB" sz="2000" dirty="0" smtClean="0">
                <a:solidFill>
                  <a:srgbClr val="7030A0"/>
                </a:solidFill>
              </a:rPr>
              <a:t>conversations</a:t>
            </a:r>
            <a:r>
              <a:rPr lang="en-GB" sz="2000" dirty="0" smtClean="0"/>
              <a:t> with teachers and other students. Together, these three provide the means by which students can develop a </a:t>
            </a:r>
            <a:r>
              <a:rPr lang="en-GB" sz="2000" dirty="0" smtClean="0">
                <a:solidFill>
                  <a:srgbClr val="7030A0"/>
                </a:solidFill>
              </a:rPr>
              <a:t>concept of quality </a:t>
            </a:r>
            <a:r>
              <a:rPr lang="en-GB" sz="20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000" dirty="0" smtClean="0">
                <a:solidFill>
                  <a:srgbClr val="7030A0"/>
                </a:solidFill>
              </a:rPr>
              <a:t>peer assessment </a:t>
            </a:r>
            <a:r>
              <a:rPr lang="en-GB" sz="2000" dirty="0" smtClean="0"/>
              <a:t>so that it becomes a powerful strategy for higher education teaching. (Sadler 2010)</a:t>
            </a:r>
          </a:p>
          <a:p>
            <a:pPr marL="0">
              <a:lnSpc>
                <a:spcPct val="100000"/>
              </a:lnSpc>
              <a:spcBef>
                <a:spcPts val="0"/>
              </a:spcBef>
              <a:buNone/>
            </a:pPr>
            <a:endParaRPr lang="en-GB" sz="2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smtClean="0"/>
              <a:t>Good assessment is valid, reliable, practical, developmental, manageable, cost-effective, fit for purpose, relevant, authentic, inclusive, closely linked to learning outcomes and fair.</a:t>
            </a:r>
          </a:p>
          <a:p>
            <a:pPr marL="609600" indent="-609600"/>
            <a:r>
              <a:rPr lang="en-GB" sz="2800" dirty="0" smtClean="0"/>
              <a:t>Is it possible also to make it enjoyable for staff and students?</a:t>
            </a:r>
          </a:p>
          <a:p>
            <a:pPr marL="609600" indent="-609600"/>
            <a:r>
              <a:rPr lang="en-GB" sz="2800" dirty="0" smtClean="0"/>
              <a:t>Incremental assessment has more value in promoting student learning than end-point ‘sudden death’ approaches.</a:t>
            </a:r>
          </a:p>
          <a:p>
            <a:pPr marL="609600" indent="-609600"/>
            <a:endParaRPr lang="en-GB" sz="21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Giving feedback effectively and efficiently. We can use:</a:t>
            </a:r>
            <a:endParaRPr lang="en-GB" dirty="0"/>
          </a:p>
        </p:txBody>
      </p:sp>
      <p:sp>
        <p:nvSpPr>
          <p:cNvPr id="3" name="Content Placeholder 2"/>
          <p:cNvSpPr>
            <a:spLocks noGrp="1"/>
          </p:cNvSpPr>
          <p:nvPr>
            <p:ph idx="1"/>
          </p:nvPr>
        </p:nvSpPr>
        <p:spPr/>
        <p:txBody>
          <a:bodyPr/>
          <a:lstStyle/>
          <a:p>
            <a:r>
              <a:rPr lang="en-GB" dirty="0" smtClean="0"/>
              <a:t>Collective oral reports, with minimal in-script comments;</a:t>
            </a:r>
          </a:p>
          <a:p>
            <a:r>
              <a:rPr lang="en-GB" dirty="0" smtClean="0"/>
              <a:t>Collective written reports, with minimal in-script comments;</a:t>
            </a:r>
          </a:p>
          <a:p>
            <a:r>
              <a:rPr lang="en-GB" dirty="0" smtClean="0"/>
              <a:t>Model answers with ‘exploded’ text;</a:t>
            </a:r>
          </a:p>
          <a:p>
            <a:r>
              <a:rPr lang="en-GB" dirty="0" smtClean="0"/>
              <a:t>Statement banks;</a:t>
            </a:r>
          </a:p>
          <a:p>
            <a:r>
              <a:rPr lang="en-GB" dirty="0" smtClean="0"/>
              <a:t>Various kinds of Computer-Assisted Assessment to help with all of these approaches;</a:t>
            </a:r>
          </a:p>
          <a:p>
            <a:r>
              <a:rPr lang="en-GB" dirty="0" smtClean="0"/>
              <a:t>Assignment return sheets.</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480161"/>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assignment return </a:t>
            </a:r>
            <a:r>
              <a:rPr lang="en-GB" sz="3200" dirty="0" err="1" smtClean="0"/>
              <a:t>proforma</a:t>
            </a:r>
            <a:endParaRPr lang="en-GB"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42843" y="1124746"/>
          <a:ext cx="7841405" cy="5577798"/>
        </p:xfrm>
        <a:graphic>
          <a:graphicData uri="http://schemas.openxmlformats.org/drawingml/2006/table">
            <a:tbl>
              <a:tblPr/>
              <a:tblGrid>
                <a:gridCol w="587563"/>
                <a:gridCol w="1689243"/>
                <a:gridCol w="363641"/>
                <a:gridCol w="3617815"/>
                <a:gridCol w="1583143"/>
              </a:tblGrid>
              <a:tr h="1161246">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Grade</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 commentary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 to comments</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8952">
                <a:tc>
                  <a:txBody>
                    <a:bodyPr/>
                    <a:lstStyle/>
                    <a:p>
                      <a:pPr algn="ctr">
                        <a:lnSpc>
                          <a:spcPct val="115000"/>
                        </a:lnSpc>
                        <a:spcAft>
                          <a:spcPts val="0"/>
                        </a:spcAft>
                      </a:pPr>
                      <a:r>
                        <a:rPr lang="en-GB" sz="1400" b="1">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critically analyse complex</a:t>
                      </a:r>
                      <a:r>
                        <a:rPr lang="en-GB" sz="1400" b="1" baseline="0" dirty="0" smtClean="0">
                          <a:latin typeface="+mn-lt"/>
                          <a:ea typeface="Calibri"/>
                          <a:cs typeface="Times New Roman"/>
                        </a:rPr>
                        <a:t> ideas</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B</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You are able to posit logical arguments based on a variety of perspectives.</a:t>
                      </a:r>
                    </a:p>
                    <a:p>
                      <a:pPr>
                        <a:lnSpc>
                          <a:spcPct val="115000"/>
                        </a:lnSpc>
                        <a:spcAft>
                          <a:spcPts val="0"/>
                        </a:spcAft>
                      </a:pPr>
                      <a:r>
                        <a:rPr lang="en-GB" sz="1400" b="1" dirty="0" smtClean="0">
                          <a:latin typeface="+mn-lt"/>
                          <a:ea typeface="Calibri"/>
                          <a:cs typeface="Times New Roman"/>
                        </a:rPr>
                        <a:t>These are coherently argued but there are occasions when you haven’t made the case clearly enough for the links you’ve proposed.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Calibri"/>
                          <a:cs typeface="Times New Roman"/>
                        </a:rPr>
                        <a:t>Your session on critical analysis was very helpful but could you refer me to further reading in this area?</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573">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Uses a range of appropriately referenced sources to back up comments</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C-</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Although you have used several sources, you have over-relied on material retrieved from the web, which you have used uncritically.</a:t>
                      </a:r>
                    </a:p>
                    <a:p>
                      <a:pPr>
                        <a:lnSpc>
                          <a:spcPct val="115000"/>
                        </a:lnSpc>
                        <a:spcAft>
                          <a:spcPts val="0"/>
                        </a:spcAft>
                      </a:pPr>
                      <a:r>
                        <a:rPr lang="en-GB" sz="1400" b="1" dirty="0" smtClean="0">
                          <a:latin typeface="+mn-lt"/>
                          <a:ea typeface="Calibri"/>
                          <a:cs typeface="Times New Roman"/>
                        </a:rPr>
                        <a:t>The books you use are all 20 years old at least: you need to read beyond the texts listed in the course documents </a:t>
                      </a:r>
                    </a:p>
                    <a:p>
                      <a:pPr>
                        <a:lnSpc>
                          <a:spcPct val="115000"/>
                        </a:lnSpc>
                        <a:spcAft>
                          <a:spcPts val="0"/>
                        </a:spcAft>
                      </a:pPr>
                      <a:r>
                        <a:rPr lang="en-GB" sz="1400" b="1" dirty="0" smtClean="0">
                          <a:latin typeface="+mn-lt"/>
                          <a:ea typeface="Calibri"/>
                          <a:cs typeface="Times New Roman"/>
                        </a:rPr>
                        <a:t>At this level I would expect you to be using current peer-reviewed refereed journal articles</a:t>
                      </a:r>
                    </a:p>
                    <a:p>
                      <a:pPr>
                        <a:lnSpc>
                          <a:spcPct val="115000"/>
                        </a:lnSpc>
                        <a:spcAft>
                          <a:spcPts val="0"/>
                        </a:spcAft>
                      </a:pPr>
                      <a:r>
                        <a:rPr lang="en-GB" sz="1400" b="1" dirty="0" smtClean="0">
                          <a:latin typeface="+mn-lt"/>
                          <a:ea typeface="Calibri"/>
                          <a:cs typeface="Times New Roman"/>
                        </a:rPr>
                        <a:t>Please use Harvard referencing: see the course VLE</a:t>
                      </a:r>
                      <a:r>
                        <a:rPr lang="en-GB" sz="1400" b="1" baseline="0" dirty="0" smtClean="0">
                          <a:latin typeface="+mn-lt"/>
                          <a:ea typeface="Calibri"/>
                          <a:cs typeface="Times New Roman"/>
                        </a:rPr>
                        <a:t> at </a:t>
                      </a:r>
                      <a:r>
                        <a:rPr lang="en-GB" sz="1400" b="1" baseline="0" dirty="0" err="1" smtClean="0">
                          <a:latin typeface="+mn-lt"/>
                          <a:ea typeface="Calibri"/>
                          <a:cs typeface="Times New Roman"/>
                        </a:rPr>
                        <a:t>tinyurl//mod/hist/ref</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Calibri"/>
                          <a:cs typeface="Times New Roman"/>
                        </a:rPr>
                        <a:t>This is an area I am struggling with so thank you for </a:t>
                      </a:r>
                      <a:r>
                        <a:rPr lang="en-GB" sz="1800" baseline="0" dirty="0" smtClean="0">
                          <a:latin typeface="Blackadder ITC" pitchFamily="82" charset="0"/>
                          <a:ea typeface="Calibri"/>
                          <a:cs typeface="Times New Roman"/>
                        </a:rPr>
                        <a:t>pointing me towards these helpful resources which I am already using </a:t>
                      </a:r>
                      <a:endParaRPr lang="en-GB" sz="1800" dirty="0">
                        <a:latin typeface="Blackadder ITC" pitchFamily="82" charset="0"/>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 name="Title 5"/>
          <p:cNvSpPr>
            <a:spLocks noGrp="1"/>
          </p:cNvSpPr>
          <p:nvPr>
            <p:ph type="title"/>
          </p:nvPr>
        </p:nvSpPr>
        <p:spPr>
          <a:xfrm>
            <a:off x="142844" y="249238"/>
            <a:ext cx="7858156" cy="659481"/>
          </a:xfrm>
          <a:noFill/>
          <a:ln>
            <a:noFill/>
          </a:ln>
        </p:spPr>
        <p:txBody>
          <a:bodyPr vert="horz" wrap="square" lIns="91440" tIns="45720" rIns="91440" bIns="45720" numCol="1" anchor="b" anchorCtr="0" compatLnSpc="1">
            <a:prstTxWarp prst="textNoShape">
              <a:avLst/>
            </a:prstTxWarp>
          </a:bodyPr>
          <a:lstStyle/>
          <a:p>
            <a:r>
              <a:rPr lang="en-GB" dirty="0" smtClean="0"/>
              <a:t>Sample elements of assignment return sheet</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Efficient assessment; we need to:</a:t>
            </a:r>
            <a:endParaRPr lang="en-GB" dirty="0"/>
          </a:p>
        </p:txBody>
      </p:sp>
      <p:sp>
        <p:nvSpPr>
          <p:cNvPr id="3" name="Content Placeholder 2"/>
          <p:cNvSpPr>
            <a:spLocks noGrp="1"/>
          </p:cNvSpPr>
          <p:nvPr>
            <p:ph idx="1"/>
          </p:nvPr>
        </p:nvSpPr>
        <p:spPr/>
        <p:txBody>
          <a:bodyPr/>
          <a:lstStyle/>
          <a:p>
            <a:r>
              <a:rPr lang="en-GB" dirty="0" smtClean="0"/>
              <a:t>Stop marking, start assessing! </a:t>
            </a:r>
          </a:p>
          <a:p>
            <a:r>
              <a:rPr lang="en-GB" dirty="0" smtClean="0"/>
              <a:t>Explore ways to maximise student ‘time on task’ (Gibbs) and minimise staff drudgery;</a:t>
            </a:r>
          </a:p>
          <a:p>
            <a:r>
              <a:rPr lang="en-GB" dirty="0" smtClean="0"/>
              <a:t>Remember that feedback is crucial to student learning but the most time-consuming aspect of assessment: we need to explore ways of giving feedback effectively and efficiently;</a:t>
            </a:r>
          </a:p>
          <a:p>
            <a:r>
              <a:rPr lang="en-GB" dirty="0" smtClean="0"/>
              <a:t>Note that Computer-supported assessment can include use of audio feedback via digital sound files, video commentaries and other means of using course Virtual learning Environments.</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initial thoughts</a:t>
            </a:r>
            <a:endParaRPr lang="en-GB" dirty="0"/>
          </a:p>
        </p:txBody>
      </p:sp>
      <p:sp>
        <p:nvSpPr>
          <p:cNvPr id="3" name="Content Placeholder 2"/>
          <p:cNvSpPr>
            <a:spLocks noGrp="1"/>
          </p:cNvSpPr>
          <p:nvPr>
            <p:ph idx="1"/>
          </p:nvPr>
        </p:nvSpPr>
        <p:spPr/>
        <p:txBody>
          <a:bodyPr/>
          <a:lstStyle/>
          <a:p>
            <a:pPr eaLnBrk="1" fontAlgn="t" hangingPunct="1"/>
            <a:r>
              <a:rPr lang="en-US" dirty="0" smtClean="0"/>
              <a:t>Academic staff frequently use a fairly limited range of assessment and feedback methods for individuals and groups, but international pedagogic research suggests that diversity benefits students greatly. </a:t>
            </a:r>
            <a:endParaRPr lang="en-GB" dirty="0" smtClean="0"/>
          </a:p>
          <a:p>
            <a:pPr eaLnBrk="1" fontAlgn="auto" hangingPunct="1"/>
            <a:r>
              <a:rPr lang="en-US" dirty="0" smtClean="0"/>
              <a:t>To maximise the benefits of formative feedback, a range of streamlined approaches including statement banks and computer based assessments can supplement traditional forms.</a:t>
            </a:r>
          </a:p>
          <a:p>
            <a:pPr eaLnBrk="1" fontAlgn="auto" hangingPunct="1"/>
            <a:r>
              <a:rPr lang="en-US" dirty="0" smtClean="0"/>
              <a:t>Students do not always recognize or use feedback well, but assessment dialogues can enhance learning</a:t>
            </a:r>
            <a:r>
              <a:rPr lang="en-US" b="0" dirty="0" smtClean="0"/>
              <a:t>.</a:t>
            </a:r>
            <a:endParaRPr lang="en-GB" b="0"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smtClean="0"/>
          </a:p>
          <a:p>
            <a:pPr marL="360000">
              <a:lnSpc>
                <a:spcPct val="100000"/>
              </a:lnSpc>
              <a:spcBef>
                <a:spcPts val="600"/>
              </a:spcBef>
            </a:pPr>
            <a:r>
              <a:rPr lang="en-GB" sz="2600" dirty="0" smtClean="0"/>
              <a:t>design an assessment strategy that involves a diverse range of methods of assessment (as all forms of assessment disadvantage some students);</a:t>
            </a:r>
          </a:p>
          <a:p>
            <a:pPr marL="360000">
              <a:lnSpc>
                <a:spcPct val="100000"/>
              </a:lnSpc>
              <a:spcBef>
                <a:spcPts val="600"/>
              </a:spcBef>
            </a:pPr>
            <a:r>
              <a:rPr lang="en-GB" sz="2600" dirty="0" smtClean="0"/>
              <a:t>consider when designing assessment tasks how any students might be disadvantaged;</a:t>
            </a:r>
          </a:p>
          <a:p>
            <a:pPr marL="360000">
              <a:lnSpc>
                <a:spcPct val="100000"/>
              </a:lnSpc>
              <a:spcBef>
                <a:spcPts val="600"/>
              </a:spcBef>
            </a:pPr>
            <a:r>
              <a:rPr lang="en-GB" sz="2600" dirty="0" smtClean="0"/>
              <a:t>maximise the opportunities for each student to achieve at the highest possible level;</a:t>
            </a:r>
          </a:p>
          <a:p>
            <a:pPr marL="360000">
              <a:lnSpc>
                <a:spcPct val="100000"/>
              </a:lnSpc>
              <a:spcBef>
                <a:spcPts val="600"/>
              </a:spcBef>
            </a:pPr>
            <a:r>
              <a:rPr lang="en-GB" sz="2600" dirty="0" smtClean="0"/>
              <a:t>ensure the assurance of appropriate standards for all students.</a:t>
            </a:r>
            <a:br>
              <a:rPr lang="en-GB" sz="2600" dirty="0" smtClean="0"/>
            </a:br>
            <a:endParaRPr lang="en-GB" sz="26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err="1" smtClean="0">
                <a:cs typeface="Times New Roman" pitchFamily="18" charset="0"/>
              </a:rPr>
              <a:t>Bloxham</a:t>
            </a:r>
            <a:r>
              <a:rPr lang="en-GB" sz="1800" dirty="0" smtClean="0">
                <a:cs typeface="Times New Roman" pitchFamily="18" charset="0"/>
              </a:rPr>
              <a:t>,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endParaRPr lang="en-GB"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This workshop will include reference to assessment</a:t>
            </a:r>
            <a:endParaRPr lang="en-GB" dirty="0"/>
          </a:p>
        </p:txBody>
      </p:sp>
      <p:sp>
        <p:nvSpPr>
          <p:cNvPr id="4" name="Content Placeholder 3"/>
          <p:cNvSpPr>
            <a:spLocks noGrp="1"/>
          </p:cNvSpPr>
          <p:nvPr>
            <p:ph idx="1"/>
          </p:nvPr>
        </p:nvSpPr>
        <p:spPr/>
        <p:txBody>
          <a:bodyPr/>
          <a:lstStyle/>
          <a:p>
            <a:pPr lvl="0"/>
            <a:r>
              <a:rPr lang="en-US" sz="1800" dirty="0" smtClean="0"/>
              <a:t>methodologies: which methods and approaches are most appropriate and efficient for the arts and design context?</a:t>
            </a:r>
            <a:endParaRPr lang="en-GB" sz="1800" dirty="0" smtClean="0"/>
          </a:p>
          <a:p>
            <a:pPr lvl="0"/>
            <a:r>
              <a:rPr lang="en-US" sz="1800" dirty="0" smtClean="0"/>
              <a:t>agency: who should be undertaking assessment? Tutors, peers, students themselves, employers and clients can all participate in student assessment to good effect, but which is right for particular assessment activities?</a:t>
            </a:r>
            <a:endParaRPr lang="en-GB" sz="1800" dirty="0" smtClean="0"/>
          </a:p>
          <a:p>
            <a:pPr lvl="0"/>
            <a:r>
              <a:rPr lang="en-US" sz="1800" dirty="0" smtClean="0"/>
              <a:t>timing: end point and continuous assessment can both be valuable, when should we assess students to maximise impact on student learning? </a:t>
            </a:r>
            <a:endParaRPr lang="en-GB" sz="1800" dirty="0" smtClean="0"/>
          </a:p>
          <a:p>
            <a:pPr lvl="0"/>
            <a:r>
              <a:rPr lang="en-US" sz="1800" dirty="0" smtClean="0"/>
              <a:t>orientation: to what extent in each task would we wish to focus particularly on process or outcomes, or both?</a:t>
            </a:r>
            <a:endParaRPr lang="en-GB" sz="1800" dirty="0" smtClean="0"/>
          </a:p>
          <a:p>
            <a:pPr lvl="0"/>
            <a:r>
              <a:rPr lang="en-US" sz="1800" dirty="0" smtClean="0"/>
              <a:t>inclusivity: how can we enable all students to achieve their highest personal potential?</a:t>
            </a:r>
            <a:endParaRPr lang="en-GB" sz="1800" dirty="0" smtClean="0"/>
          </a:p>
          <a:p>
            <a:r>
              <a:rPr lang="en-US" sz="1800" dirty="0" smtClean="0"/>
              <a:t>efficiency: what can we do to make assessment fully embedded in learning for students, while </a:t>
            </a:r>
            <a:endParaRPr lang="en-GB"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assessment for? What can it do? How much does it matter?</a:t>
            </a:r>
            <a:endParaRPr lang="en-GB" dirty="0"/>
          </a:p>
        </p:txBody>
      </p:sp>
      <p:sp>
        <p:nvSpPr>
          <p:cNvPr id="3" name="Content Placeholder 2"/>
          <p:cNvSpPr>
            <a:spLocks noGrp="1"/>
          </p:cNvSpPr>
          <p:nvPr>
            <p:ph idx="1"/>
          </p:nvPr>
        </p:nvSpPr>
        <p:spPr/>
        <p:txBody>
          <a:bodyPr/>
          <a:lstStyle/>
          <a:p>
            <a:r>
              <a:rPr lang="en-GB" dirty="0" smtClean="0"/>
              <a:t>Many argue nowadays that assessment is crucially an integral part of the learning process rather than just a means of judging the extent to which learning has taken place;</a:t>
            </a:r>
          </a:p>
          <a:p>
            <a:r>
              <a:rPr lang="en-GB" dirty="0" smtClean="0"/>
              <a:t>Assessment activities can help students get the measure of their achievement and can motivate learning, but can also destroy confidence and undermine already disadvantaged students;</a:t>
            </a:r>
          </a:p>
          <a:p>
            <a:r>
              <a:rPr lang="en-GB" dirty="0" smtClean="0"/>
              <a:t>As far as I am concerned there is nothing we do for students that has as much impact as assessment and therefore it’s really worth thinking through how it adds value to the learning experience.</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To improve assessment we should realign it by:</a:t>
            </a:r>
          </a:p>
        </p:txBody>
      </p:sp>
      <p:sp>
        <p:nvSpPr>
          <p:cNvPr id="14339" name="Rectangle 3"/>
          <p:cNvSpPr>
            <a:spLocks noGrp="1" noChangeArrowheads="1"/>
          </p:cNvSpPr>
          <p:nvPr>
            <p:ph type="body" idx="1"/>
          </p:nvPr>
        </p:nvSpPr>
        <p:spPr/>
        <p:txBody>
          <a:bodyPr/>
          <a:lstStyle/>
          <a:p>
            <a:r>
              <a:rPr lang="en-GB" dirty="0" smtClean="0"/>
              <a:t>Exploring ways in which assessment can engage students and be integral to learning;</a:t>
            </a:r>
          </a:p>
          <a:p>
            <a:r>
              <a:rPr lang="en-GB" dirty="0" smtClean="0"/>
              <a:t>Constructively aligning (Biggs 2003) assignments with planned learning outcomes and the curriculum taught;</a:t>
            </a:r>
          </a:p>
          <a:p>
            <a:r>
              <a:rPr lang="en-GB" dirty="0" smtClean="0"/>
              <a:t>Providing realistic tasks: students are likely to put more energy into assignments they see as authentic and worth bothering with;</a:t>
            </a:r>
          </a:p>
          <a:p>
            <a:r>
              <a:rPr lang="en-GB" dirty="0" smtClean="0"/>
              <a:t>Maximise the dialogic opportunities of student feedback.</a:t>
            </a:r>
          </a:p>
          <a:p>
            <a:endParaRPr lang="en-GB"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0">
                <a:solidFill>
                  <a:srgbClr val="000000"/>
                </a:solidFill>
                <a:miter lim="800000"/>
                <a:headEnd/>
                <a:tailEnd/>
              </a14:hiddenLine>
            </a:ext>
          </a:extLst>
        </p:spPr>
        <p:txBody>
          <a:bodyPr/>
          <a:lstStyle/>
          <a:p>
            <a:endParaRPr lang="en-GB"/>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Is rich in informal feedback (e.g. peer review of draft writing, collaborative project work)</a:t>
              </a:r>
              <a:endParaRPr lang="en-US" sz="1200" b="1">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Offers extensive ‘low stakes’ confidence building opportunities and practice</a:t>
              </a:r>
              <a:endParaRPr lang="en-US" sz="1200" b="1">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Assessment for Learning</a:t>
            </a:r>
            <a:endParaRPr lang="en-GB" sz="2400" dirty="0">
              <a:solidFill>
                <a:srgbClr val="3366FF"/>
              </a:solidFill>
              <a:latin typeface="Tahoma" charset="0"/>
            </a:endParaRPr>
          </a:p>
        </p:txBody>
      </p:sp>
    </p:spTree>
    <p:extLst>
      <p:ext uri="{BB962C8B-B14F-4D97-AF65-F5344CB8AC3E}">
        <p14:creationId xmlns:p14="http://schemas.microsoft.com/office/powerpoint/2010/main" xmlns="" val="3446667685"/>
      </p:ext>
    </p:extLst>
  </p:cSld>
  <p:clrMapOvr>
    <a:masterClrMapping/>
  </p:clrMapOvr>
  <p:transition spd="slow" advTm="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err="1"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3199</Words>
  <Application>Microsoft Office PowerPoint</Application>
  <PresentationFormat>On-screen Show (4:3)</PresentationFormat>
  <Paragraphs>285</Paragraphs>
  <Slides>36</Slides>
  <Notes>36</Notes>
  <HiddenSlides>0</HiddenSlides>
  <MMClips>0</MMClips>
  <ScaleCrop>false</ScaleCrop>
  <HeadingPairs>
    <vt:vector size="4" baseType="variant">
      <vt:variant>
        <vt:lpstr>Theme</vt:lpstr>
      </vt:variant>
      <vt:variant>
        <vt:i4>2</vt:i4>
      </vt:variant>
      <vt:variant>
        <vt:lpstr>Slide Titles</vt:lpstr>
      </vt:variant>
      <vt:variant>
        <vt:i4>36</vt:i4>
      </vt:variant>
    </vt:vector>
  </HeadingPairs>
  <TitlesOfParts>
    <vt:vector size="38" baseType="lpstr">
      <vt:lpstr>LeedsMet template</vt:lpstr>
      <vt:lpstr>101_Custom Design</vt:lpstr>
      <vt:lpstr>Assessing and providing feedback to students</vt:lpstr>
      <vt:lpstr>Aims of the workshop. By the end of this workshop, participants will be better able to:</vt:lpstr>
      <vt:lpstr>Some initial thoughts</vt:lpstr>
      <vt:lpstr>Why does assessment matter so much?</vt:lpstr>
      <vt:lpstr>This workshop will include reference to assessment</vt:lpstr>
      <vt:lpstr>What does assessment for? What can it do? How much does it matter?</vt:lpstr>
      <vt:lpstr>To improve assessment we should realign it by:</vt:lpstr>
      <vt:lpstr>Slide 8</vt:lpstr>
      <vt:lpstr>Assessment for learning</vt:lpstr>
      <vt:lpstr>Assessment for learning</vt:lpstr>
      <vt:lpstr>Two major current UK initiatives on assessment to consider</vt:lpstr>
      <vt:lpstr>Boud et al 2010: ‘Assessment 2020’:</vt:lpstr>
      <vt:lpstr>Assessment linked to learning</vt:lpstr>
      <vt:lpstr>Formative and summative assessment</vt:lpstr>
      <vt:lpstr>What really impacts on learning?</vt:lpstr>
      <vt:lpstr>My fit-for-purpose model of assessment: the key questions</vt:lpstr>
      <vt:lpstr>Purposes: the reasons for assessment:  may include: </vt:lpstr>
      <vt:lpstr>more purposes...</vt:lpstr>
      <vt:lpstr>Orientation: choosing what we assess</vt:lpstr>
      <vt:lpstr>Methodology: being imaginative by choosing diverse assessments</vt:lpstr>
      <vt:lpstr>Alternatives to traditional exams</vt:lpstr>
      <vt:lpstr>Agency: choosing who is best placed to assess</vt:lpstr>
      <vt:lpstr>Timing: when should assessment take place?</vt:lpstr>
      <vt:lpstr>The importance of dialogic assessment</vt:lpstr>
      <vt:lpstr>Sound and frequent assessment </vt:lpstr>
      <vt:lpstr>Giving feedback effectively and efficiently. We can use:</vt:lpstr>
      <vt:lpstr>Sample assignment return proforma</vt:lpstr>
      <vt:lpstr>Sample elements of assignment return sheet</vt:lpstr>
      <vt:lpstr>Efficient assessment; we need to:</vt:lpstr>
      <vt:lpstr>Putting this in to practice. We need to:</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2013-12-04T20:22:49Z</dcterms:modified>
</cp:coreProperties>
</file>