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40"/>
  </p:notesMasterIdLst>
  <p:handoutMasterIdLst>
    <p:handoutMasterId r:id="rId41"/>
  </p:handoutMasterIdLst>
  <p:sldIdLst>
    <p:sldId id="257" r:id="rId2"/>
    <p:sldId id="398" r:id="rId3"/>
    <p:sldId id="396" r:id="rId4"/>
    <p:sldId id="397" r:id="rId5"/>
    <p:sldId id="401" r:id="rId6"/>
    <p:sldId id="385" r:id="rId7"/>
    <p:sldId id="383" r:id="rId8"/>
    <p:sldId id="386" r:id="rId9"/>
    <p:sldId id="399" r:id="rId10"/>
    <p:sldId id="402" r:id="rId11"/>
    <p:sldId id="403" r:id="rId12"/>
    <p:sldId id="404" r:id="rId13"/>
    <p:sldId id="405" r:id="rId14"/>
    <p:sldId id="406" r:id="rId15"/>
    <p:sldId id="416" r:id="rId16"/>
    <p:sldId id="407" r:id="rId17"/>
    <p:sldId id="417" r:id="rId18"/>
    <p:sldId id="411" r:id="rId19"/>
    <p:sldId id="419" r:id="rId20"/>
    <p:sldId id="408" r:id="rId21"/>
    <p:sldId id="409" r:id="rId22"/>
    <p:sldId id="410" r:id="rId23"/>
    <p:sldId id="415" r:id="rId24"/>
    <p:sldId id="387" r:id="rId25"/>
    <p:sldId id="388" r:id="rId26"/>
    <p:sldId id="389" r:id="rId27"/>
    <p:sldId id="400" r:id="rId28"/>
    <p:sldId id="390" r:id="rId29"/>
    <p:sldId id="391" r:id="rId30"/>
    <p:sldId id="392" r:id="rId31"/>
    <p:sldId id="420" r:id="rId32"/>
    <p:sldId id="421" r:id="rId33"/>
    <p:sldId id="422" r:id="rId34"/>
    <p:sldId id="393" r:id="rId35"/>
    <p:sldId id="394" r:id="rId36"/>
    <p:sldId id="382" r:id="rId37"/>
    <p:sldId id="270" r:id="rId38"/>
    <p:sldId id="272" r:id="rId3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9000" autoAdjust="0"/>
  </p:normalViewPr>
  <p:slideViewPr>
    <p:cSldViewPr>
      <p:cViewPr>
        <p:scale>
          <a:sx n="70" d="100"/>
          <a:sy n="70" d="100"/>
        </p:scale>
        <p:origin x="-72" y="-72"/>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9C6CC-9090-4EDB-A1A8-B1C44373F1C8}" type="slidenum">
              <a:rPr lang="en-GB" smtClean="0">
                <a:solidFill>
                  <a:prstClr val="black"/>
                </a:solidFill>
              </a:rPr>
              <a:pPr>
                <a:defRPr/>
              </a:pPr>
              <a:t>12</a:t>
            </a:fld>
            <a:endParaRPr lang="en-GB">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1ECE40D-68FC-4DA9-A828-EE786BE44A0F}" type="slidenum">
              <a:rPr lang="en-GB" smtClean="0">
                <a:solidFill>
                  <a:prstClr val="black"/>
                </a:solidFill>
              </a:rPr>
              <a:pPr>
                <a:defRPr/>
              </a:pPr>
              <a:t>13</a:t>
            </a:fld>
            <a:endParaRPr lang="en-GB">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11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3531DE-32C1-4CE3-B8C6-1CFD91090B5D}" type="slidenum">
              <a:rPr lang="en-US" smtClean="0">
                <a:solidFill>
                  <a:srgbClr val="000000"/>
                </a:solidFill>
              </a:rPr>
              <a:pPr fontAlgn="base">
                <a:spcBef>
                  <a:spcPct val="0"/>
                </a:spcBef>
                <a:spcAft>
                  <a:spcPct val="0"/>
                </a:spcAft>
                <a:defRPr/>
              </a:pPr>
              <a:t>14</a:t>
            </a:fld>
            <a:endParaRPr lang="en-US"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08240E0-AAB5-428E-A3C2-DD17AF1DA728}" type="slidenum">
              <a:rPr lang="en-GB" smtClean="0">
                <a:solidFill>
                  <a:prstClr val="black"/>
                </a:solidFill>
              </a:rPr>
              <a:pPr>
                <a:defRPr/>
              </a:pPr>
              <a:t>21</a:t>
            </a:fld>
            <a:endParaRPr lang="en-GB">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FCDBB1C-63F9-4F31-A772-5A69223F8D9C}" type="slidenum">
              <a:rPr lang="en-GB" smtClean="0">
                <a:solidFill>
                  <a:prstClr val="black"/>
                </a:solidFill>
              </a:rPr>
              <a:pPr>
                <a:defRPr/>
              </a:pPr>
              <a:t>22</a:t>
            </a:fld>
            <a:endParaRPr lang="en-GB">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42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6B921C-8BE2-47AB-9721-FB012E0C4112}" type="slidenum">
              <a:rPr lang="en-US" smtClean="0">
                <a:solidFill>
                  <a:srgbClr val="000000"/>
                </a:solidFill>
              </a:rPr>
              <a:pPr fontAlgn="base">
                <a:spcBef>
                  <a:spcPct val="0"/>
                </a:spcBef>
                <a:spcAft>
                  <a:spcPct val="0"/>
                </a:spcAft>
                <a:defRPr/>
              </a:pPr>
              <a:t>23</a:t>
            </a:fld>
            <a:endParaRPr lang="en-US" smtClean="0">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en-US" smtClean="0"/>
          </a:p>
        </p:txBody>
      </p:sp>
      <p:sp>
        <p:nvSpPr>
          <p:cNvPr id="21508" name="Slide Number Placeholder 3"/>
          <p:cNvSpPr>
            <a:spLocks noGrp="1"/>
          </p:cNvSpPr>
          <p:nvPr>
            <p:ph type="sldNum" sz="quarter" idx="5"/>
          </p:nvPr>
        </p:nvSpPr>
        <p:spPr>
          <a:noFill/>
        </p:spPr>
        <p:txBody>
          <a:bodyPr/>
          <a:lstStyle/>
          <a:p>
            <a:fld id="{8CE49C17-B6B4-4723-9CF5-DEAA9351C623}"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smtClean="0"/>
          </a:p>
        </p:txBody>
      </p:sp>
      <p:sp>
        <p:nvSpPr>
          <p:cNvPr id="22532" name="Slide Number Placeholder 3"/>
          <p:cNvSpPr>
            <a:spLocks noGrp="1"/>
          </p:cNvSpPr>
          <p:nvPr>
            <p:ph type="sldNum" sz="quarter" idx="5"/>
          </p:nvPr>
        </p:nvSpPr>
        <p:spPr>
          <a:noFill/>
        </p:spPr>
        <p:txBody>
          <a:bodyPr/>
          <a:lstStyle/>
          <a:p>
            <a:fld id="{6969D58B-44A4-4C0F-9980-B61D137FB437}"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a:noFill/>
        </p:spPr>
        <p:txBody>
          <a:bodyPr/>
          <a:lstStyle/>
          <a:p>
            <a:fld id="{381268E5-B7D5-4365-ACD9-53F5A505F654}"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04/12/2013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04/12/2013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04/12/2013</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04/12/2013</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04/12/2013</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04/12/2013</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04/12/2013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04/12/2013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04/12/2013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04/12/2013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04/12/2013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04/12/2013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4400" dirty="0" smtClean="0"/>
              <a:t>Small group teaching and mentoring</a:t>
            </a:r>
            <a:endParaRPr lang="en-GB" sz="40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University of Luxembourg</a:t>
            </a:r>
          </a:p>
          <a:p>
            <a:pPr algn="ctr" eaLnBrk="1" hangingPunct="1">
              <a:defRPr/>
            </a:pPr>
            <a:r>
              <a:rPr lang="en-GB" sz="1800" dirty="0" smtClean="0"/>
              <a:t>December 5</a:t>
            </a:r>
            <a:r>
              <a:rPr lang="en-GB" sz="1800" baseline="30000" dirty="0" smtClean="0"/>
              <a:t>th</a:t>
            </a:r>
            <a:r>
              <a:rPr lang="en-GB" sz="1800" dirty="0" smtClean="0"/>
              <a:t> 2013</a:t>
            </a:r>
          </a:p>
          <a:p>
            <a:pPr algn="ctr" eaLnBrk="1" hangingPunct="1">
              <a:defRPr/>
            </a:pPr>
            <a:r>
              <a:rPr lang="en-GB" sz="2400" b="1" dirty="0" smtClean="0"/>
              <a:t>Sally Brown</a:t>
            </a:r>
          </a:p>
          <a:p>
            <a:pPr algn="ctr" eaLnBrk="1" hangingPunct="1">
              <a:defRPr/>
            </a:pPr>
            <a:r>
              <a:rPr lang="en-GB" sz="2000" dirty="0" smtClean="0"/>
              <a:t>@</a:t>
            </a:r>
            <a:r>
              <a:rPr lang="en-GB" sz="2000" dirty="0" err="1" smtClean="0"/>
              <a:t>ProfSallyBrown</a:t>
            </a:r>
            <a:endParaRPr lang="en-GB" sz="2000" b="1" dirty="0" smtClean="0"/>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45157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To engage students we need to foster the key literacies that students need:</a:t>
            </a:r>
            <a:endParaRPr lang="en-GB" dirty="0"/>
          </a:p>
        </p:txBody>
      </p:sp>
      <p:sp>
        <p:nvSpPr>
          <p:cNvPr id="3" name="Content Placeholder 2"/>
          <p:cNvSpPr>
            <a:spLocks noGrp="1"/>
          </p:cNvSpPr>
          <p:nvPr>
            <p:ph idx="1"/>
          </p:nvPr>
        </p:nvSpPr>
        <p:spPr>
          <a:xfrm>
            <a:off x="468313" y="2060847"/>
            <a:ext cx="8229600" cy="4268515"/>
          </a:xfrm>
          <a:noFill/>
          <a:ln>
            <a:noFill/>
          </a:ln>
        </p:spPr>
        <p:txBody>
          <a:bodyPr vert="horz" wrap="square" lIns="91440" tIns="45720" rIns="91440" bIns="45720" numCol="1" anchor="t" anchorCtr="0" compatLnSpc="1">
            <a:prstTxWarp prst="textNoShape">
              <a:avLst/>
            </a:prstTxWarp>
          </a:bodyPr>
          <a:lstStyle/>
          <a:p>
            <a:r>
              <a:rPr lang="en-GB" dirty="0" smtClean="0"/>
              <a:t>Academic literacy: understanding how higher education works; </a:t>
            </a:r>
          </a:p>
          <a:p>
            <a:r>
              <a:rPr lang="en-GB" dirty="0" smtClean="0"/>
              <a:t>Information literacy: understanding how to locate and, most importantly, select information;</a:t>
            </a:r>
          </a:p>
          <a:p>
            <a:r>
              <a:rPr lang="en-GB" dirty="0" smtClean="0"/>
              <a:t>Social literacy: understanding how to work with others using emotional intelligence</a:t>
            </a:r>
          </a:p>
          <a:p>
            <a:r>
              <a:rPr lang="en-GB" dirty="0" smtClean="0"/>
              <a:t>Digital literacy: the ability effectively to use a wide range of media; </a:t>
            </a:r>
          </a:p>
          <a:p>
            <a:r>
              <a:rPr lang="en-GB" dirty="0" smtClean="0"/>
              <a:t>Assessment literacy: understanding how assessment systems work in universities.</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66759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Academic literacy: understanding how higher education works. This includes: </a:t>
            </a:r>
            <a:endParaRPr lang="en-GB" dirty="0"/>
          </a:p>
        </p:txBody>
      </p:sp>
      <p:sp>
        <p:nvSpPr>
          <p:cNvPr id="3" name="Content Placeholder 2"/>
          <p:cNvSpPr>
            <a:spLocks noGrp="1"/>
          </p:cNvSpPr>
          <p:nvPr>
            <p:ph idx="1"/>
          </p:nvPr>
        </p:nvSpPr>
        <p:spPr>
          <a:xfrm>
            <a:off x="714348" y="1916832"/>
            <a:ext cx="8229600" cy="4372830"/>
          </a:xfrm>
          <a:noFill/>
          <a:ln>
            <a:noFill/>
          </a:ln>
        </p:spPr>
        <p:txBody>
          <a:bodyPr vert="horz" wrap="square" lIns="91440" tIns="45720" rIns="91440" bIns="45720" numCol="1" anchor="t" anchorCtr="0" compatLnSpc="1">
            <a:prstTxWarp prst="textNoShape">
              <a:avLst/>
            </a:prstTxWarp>
          </a:bodyPr>
          <a:lstStyle/>
          <a:p>
            <a:r>
              <a:rPr lang="en-GB" dirty="0" smtClean="0"/>
              <a:t>What comprises poor academic conduct;</a:t>
            </a:r>
          </a:p>
          <a:p>
            <a:r>
              <a:rPr lang="en-GB" dirty="0" smtClean="0"/>
              <a:t>What plagiarism looks like and how to avoid it;</a:t>
            </a:r>
          </a:p>
          <a:p>
            <a:r>
              <a:rPr lang="en-GB" dirty="0" smtClean="0"/>
              <a:t>How to apply for late submission of work and what extenuating circumstances comprise</a:t>
            </a:r>
          </a:p>
          <a:p>
            <a:r>
              <a:rPr lang="en-GB" dirty="0" smtClean="0"/>
              <a:t>Writing for academic purposes (when to use third person or first person, active or passive voice, register, tone and vocabulary);</a:t>
            </a:r>
          </a:p>
          <a:p>
            <a:r>
              <a:rPr lang="en-GB" dirty="0" smtClean="0"/>
              <a:t>Reading for academic purposes (including reading for understanding, reading for information, skim reading and seeking quotes to back up arguments.</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Helping students understand writing conventions</a:t>
            </a:r>
          </a:p>
        </p:txBody>
      </p:sp>
      <p:sp>
        <p:nvSpPr>
          <p:cNvPr id="51203"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Devote energy to helping students understand what is required of them in terms of writing;</a:t>
            </a:r>
          </a:p>
          <a:p>
            <a:pPr eaLnBrk="0" hangingPunct="0"/>
            <a:r>
              <a:rPr lang="en-GB" dirty="0" smtClean="0"/>
              <a:t>Work with them to understand the various academic discourses that are employed within the subject/institution; </a:t>
            </a:r>
          </a:p>
          <a:p>
            <a:pPr eaLnBrk="0" hangingPunct="0"/>
            <a:r>
              <a:rPr lang="en-GB"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0" hangingPunct="0"/>
            <a:endParaRPr lang="en-GB" dirty="0" smtClean="0"/>
          </a:p>
          <a:p>
            <a:pPr eaLnBrk="0" hangingPunct="0"/>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Help students understand what is required with reading</a:t>
            </a:r>
          </a:p>
        </p:txBody>
      </p:sp>
      <p:sp>
        <p:nvSpPr>
          <p:cNvPr id="4813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Help them also to understand that there are different kinds of approaches needed for reading depending on whether they are reading for pleasure, for information, for understanding or reading around a topic;</a:t>
            </a:r>
          </a:p>
          <a:p>
            <a:pPr eaLnBrk="0" hangingPunct="0"/>
            <a:r>
              <a:rPr lang="en-GB" dirty="0" smtClean="0"/>
              <a:t>Help them to become active readers with a pen and Post-its in hand, rather than passive readers, fitting the task in alongside television and other noisy distractions;</a:t>
            </a:r>
          </a:p>
          <a:p>
            <a:pPr eaLnBrk="0" hangingPunct="0"/>
            <a:r>
              <a:rPr lang="en-GB" dirty="0" smtClean="0"/>
              <a:t>Give them clear guidance in the early stages about how much they need to read and what kinds of materials they need to focus on.</a:t>
            </a:r>
          </a:p>
          <a:p>
            <a:pPr eaLnBrk="0" hangingPunct="0"/>
            <a:endParaRPr lang="en-GB" dirty="0" smtClean="0"/>
          </a:p>
          <a:p>
            <a:pPr eaLnBrk="0" hangingPunct="0"/>
            <a:endParaRPr lang="en-GB"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192A3127.jpg"/>
          <p:cNvPicPr>
            <a:picLocks noChangeAspect="1"/>
          </p:cNvPicPr>
          <p:nvPr/>
        </p:nvPicPr>
        <p:blipFill>
          <a:blip r:embed="rId3" cstate="email"/>
          <a:srcRect/>
          <a:stretch>
            <a:fillRect/>
          </a:stretch>
        </p:blipFill>
        <p:spPr bwMode="auto">
          <a:xfrm>
            <a:off x="0" y="762000"/>
            <a:ext cx="9144000" cy="6096000"/>
          </a:xfrm>
          <a:prstGeom prst="rect">
            <a:avLst/>
          </a:prstGeom>
          <a:noFill/>
          <a:ln w="9525">
            <a:noFill/>
            <a:miter lim="800000"/>
            <a:headEnd/>
            <a:tailEnd/>
          </a:ln>
        </p:spPr>
      </p:pic>
      <p:sp>
        <p:nvSpPr>
          <p:cNvPr id="5" name="Title 3"/>
          <p:cNvSpPr txBox="1">
            <a:spLocks/>
          </p:cNvSpPr>
          <p:nvPr/>
        </p:nvSpPr>
        <p:spPr>
          <a:xfrm>
            <a:off x="0" y="0"/>
            <a:ext cx="9144000" cy="914400"/>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defRPr/>
            </a:pPr>
            <a:r>
              <a:rPr lang="en-GB" sz="3600" b="1" dirty="0">
                <a:solidFill>
                  <a:schemeClr val="tx2"/>
                </a:solidFill>
                <a:latin typeface="+mj-lt"/>
                <a:ea typeface="+mj-ea"/>
                <a:cs typeface="+mj-cs"/>
              </a:rPr>
              <a:t>Information literacy is </a:t>
            </a:r>
            <a:r>
              <a:rPr lang="en-GB" sz="3600" b="1" dirty="0" smtClean="0">
                <a:solidFill>
                  <a:schemeClr val="tx2"/>
                </a:solidFill>
                <a:latin typeface="+mj-lt"/>
                <a:ea typeface="+mj-ea"/>
                <a:cs typeface="+mj-cs"/>
              </a:rPr>
              <a:t>crucial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Fostering Information literacy involves helping students to:</a:t>
            </a:r>
            <a:endParaRPr lang="en-GB" dirty="0"/>
          </a:p>
        </p:txBody>
      </p:sp>
      <p:sp>
        <p:nvSpPr>
          <p:cNvPr id="3" name="Content Placeholder 2"/>
          <p:cNvSpPr>
            <a:spLocks noGrp="1"/>
          </p:cNvSpPr>
          <p:nvPr>
            <p:ph idx="1"/>
          </p:nvPr>
        </p:nvSpPr>
        <p:spPr/>
        <p:txBody>
          <a:bodyPr/>
          <a:lstStyle/>
          <a:p>
            <a:r>
              <a:rPr lang="en-GB" dirty="0" smtClean="0"/>
              <a:t>Understand what kinds of information sources are trustworthy and how important peer review is as a means of quality assurance of information i.e. what differentiates a peer-reviewed journal article from, for example, a vanity publication;</a:t>
            </a:r>
          </a:p>
          <a:p>
            <a:r>
              <a:rPr lang="en-GB" dirty="0" smtClean="0"/>
              <a:t>Use trusted web systems (e.g. using Google Scholar rather than just Google, recognising the limits to the trustworthiness Wikipedia, and considering carefully the value of personal postings on websites);</a:t>
            </a:r>
          </a:p>
          <a:p>
            <a:r>
              <a:rPr lang="en-GB" dirty="0" smtClean="0"/>
              <a:t>Use and cite references appropriately using standard conventions;...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And also to:</a:t>
            </a:r>
            <a:endParaRPr lang="en-GB" dirty="0"/>
          </a:p>
        </p:txBody>
      </p:sp>
      <p:sp>
        <p:nvSpPr>
          <p:cNvPr id="3" name="Content Placeholder 2"/>
          <p:cNvSpPr>
            <a:spLocks noGrp="1"/>
          </p:cNvSpPr>
          <p:nvPr>
            <p:ph idx="1"/>
          </p:nvPr>
        </p:nvSpPr>
        <p:spPr/>
        <p:txBody>
          <a:bodyPr/>
          <a:lstStyle/>
          <a:p>
            <a:r>
              <a:rPr lang="en-GB" dirty="0" smtClean="0"/>
              <a:t>Make sense of the mass of information available to them in text, image and sound, through hard copy and digital means and on the university site as well as virtually;</a:t>
            </a:r>
          </a:p>
          <a:p>
            <a:r>
              <a:rPr lang="en-GB" dirty="0" smtClean="0"/>
              <a:t>Make judgments on issues such as how current information needs to be and how generalist or specialist sources for particular tasks should be.</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literacy involves</a:t>
            </a:r>
            <a:endParaRPr lang="en-GB" dirty="0"/>
          </a:p>
        </p:txBody>
      </p:sp>
      <p:sp>
        <p:nvSpPr>
          <p:cNvPr id="3" name="Content Placeholder 2"/>
          <p:cNvSpPr>
            <a:spLocks noGrp="1"/>
          </p:cNvSpPr>
          <p:nvPr>
            <p:ph idx="1"/>
          </p:nvPr>
        </p:nvSpPr>
        <p:spPr/>
        <p:txBody>
          <a:bodyPr/>
          <a:lstStyle/>
          <a:p>
            <a:r>
              <a:rPr lang="en-GB" dirty="0" smtClean="0"/>
              <a:t>Understanding the importance of professionalism within working groups;</a:t>
            </a:r>
          </a:p>
          <a:p>
            <a:r>
              <a:rPr lang="en-GB" dirty="0" smtClean="0"/>
              <a:t>Recognising that this involves putting personal preferences/prejudices and friendships/ enmities apart when working collaboratively;</a:t>
            </a:r>
          </a:p>
          <a:p>
            <a:r>
              <a:rPr lang="en-GB" dirty="0" smtClean="0"/>
              <a:t>Learning how to work through conflicts and impasses in collective activity;</a:t>
            </a:r>
          </a:p>
          <a:p>
            <a:r>
              <a:rPr lang="en-GB" dirty="0" smtClean="0"/>
              <a:t>Being collegiate, and accepting collective responsibility for tasks and decisions;</a:t>
            </a:r>
          </a:p>
          <a:p>
            <a:r>
              <a:rPr lang="en-GB" dirty="0" smtClean="0"/>
              <a:t>Being emotionally intelligent.</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Emotional intelligence helps students</a:t>
            </a:r>
            <a:endParaRPr lang="en-GB"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Better understand and work with others; </a:t>
            </a:r>
          </a:p>
          <a:p>
            <a:r>
              <a:rPr lang="en-GB" dirty="0" smtClean="0"/>
              <a:t>Employ empathy to achieve the ends they are seeking;</a:t>
            </a:r>
          </a:p>
          <a:p>
            <a:r>
              <a:rPr lang="en-GB" dirty="0" smtClean="0"/>
              <a:t>Notice and use non-verbal cues from others;</a:t>
            </a:r>
          </a:p>
          <a:p>
            <a:r>
              <a:rPr lang="en-GB" dirty="0" smtClean="0"/>
              <a:t>Productively consider how their own non-verbal cues are being perceived; </a:t>
            </a:r>
          </a:p>
          <a:p>
            <a:r>
              <a:rPr lang="en-GB" dirty="0" smtClean="0"/>
              <a:t>Understand, express and regulate their own of emotions;</a:t>
            </a:r>
          </a:p>
          <a:p>
            <a:r>
              <a:rPr lang="en-GB" dirty="0" smtClean="0"/>
              <a:t>Improve their own capacities for flexible planning and creative thinking.</a:t>
            </a:r>
          </a:p>
          <a:p>
            <a:pPr>
              <a:buNone/>
            </a:pPr>
            <a:r>
              <a:rPr lang="en-GB" dirty="0" smtClean="0"/>
              <a:t>(after </a:t>
            </a:r>
            <a:r>
              <a:rPr lang="en-GB" dirty="0" err="1" smtClean="0"/>
              <a:t>Mortiboys</a:t>
            </a:r>
            <a:r>
              <a:rPr lang="en-GB" dirty="0" smtClean="0"/>
              <a:t>, 2005)</a:t>
            </a:r>
          </a:p>
          <a:p>
            <a:endParaRPr lang="en-GB" dirty="0" smtClean="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Digital literacy: potential inequalities that may need redressing</a:t>
            </a:r>
            <a:endParaRPr lang="en-GB" dirty="0"/>
          </a:p>
        </p:txBody>
      </p:sp>
      <p:sp>
        <p:nvSpPr>
          <p:cNvPr id="3" name="Content Placeholder 2"/>
          <p:cNvSpPr>
            <a:spLocks noGrp="1"/>
          </p:cNvSpPr>
          <p:nvPr>
            <p:ph idx="1"/>
          </p:nvPr>
        </p:nvSpPr>
        <p:spPr/>
        <p:txBody>
          <a:bodyPr/>
          <a:lstStyle/>
          <a:p>
            <a:r>
              <a:rPr lang="en-GB" dirty="0" smtClean="0"/>
              <a:t>While most students bring high levels of digital capability to the classroom nowadays, arising from familiarity developed throughout childhood and beyond, some will be less capable of using the wide range of available technologies;</a:t>
            </a:r>
          </a:p>
          <a:p>
            <a:r>
              <a:rPr lang="en-GB" dirty="0" smtClean="0"/>
              <a:t>The concept of BYOD (Bring Your Own Device) implies that some students will have top of the range equipment while others will struggle by with lesser devices and be consequently disadvantaged;</a:t>
            </a:r>
          </a:p>
          <a:p>
            <a:r>
              <a:rPr lang="en-GB" dirty="0" smtClean="0"/>
              <a:t>Some but not all students are likely to be using a range of social media including Twitter, Facebook and other means to network and communicate for academic purposes.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r>
              <a:rPr lang="en-GB" dirty="0" smtClean="0"/>
              <a:t>Teaching in small groups can be a highly effective means of engendering learning particularly when purposeful and systematic approaches are used.</a:t>
            </a:r>
          </a:p>
          <a:p>
            <a:r>
              <a:rPr lang="en-GB" dirty="0" smtClean="0"/>
              <a:t>The role of the facilitator of small group work is crucial in fostering student understanding and engagement in social learning. </a:t>
            </a:r>
          </a:p>
          <a:p>
            <a:r>
              <a:rPr lang="en-GB" dirty="0" smtClean="0"/>
              <a:t> Staff support and mentoring can be targeted to enhance students’ academic literacies, enabling them to become more effective learners, which in turn is likely to result in improvement retention and student achievement.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a:t>
            </a:r>
            <a:r>
              <a:rPr lang="en-GB" dirty="0" err="1" smtClean="0"/>
              <a:t>practicals</a:t>
            </a:r>
            <a:r>
              <a:rPr lang="en-GB" dirty="0" smtClean="0"/>
              <a:t>, </a:t>
            </a:r>
            <a:r>
              <a:rPr lang="en-GB" dirty="0" err="1" smtClean="0"/>
              <a:t>vivas</a:t>
            </a:r>
            <a:r>
              <a:rPr lang="en-GB" dirty="0" smtClean="0"/>
              <a:t>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a:t>
            </a:r>
            <a:r>
              <a:rPr lang="en-GB" dirty="0" err="1" smtClean="0"/>
              <a:t>condonement</a:t>
            </a:r>
            <a:r>
              <a:rPr lang="en-GB" dirty="0" smtClean="0"/>
              <a:t> etc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and confidence</a:t>
            </a:r>
          </a:p>
        </p:txBody>
      </p:sp>
      <p:sp>
        <p:nvSpPr>
          <p:cNvPr id="41987"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Crudely, student achievement is linked to students own beliefs about their abilities, whether these are fixed or malleable;</a:t>
            </a:r>
          </a:p>
          <a:p>
            <a:pPr eaLnBrk="0" hangingPunct="0"/>
            <a:r>
              <a:rPr lang="en-GB" dirty="0" smtClean="0"/>
              <a:t>Students who subscribe to an entity (fixed) theory of intelligence need ‘a diet of easy successes’ (Dweck, 2000:15) to confirm their ability and are fearful of learning goals as this involves an element of risk and personal failure. Assessment for these students is an all-encompassing activity that defines them as people. If they fail at the task, they are failures. </a:t>
            </a:r>
          </a:p>
          <a:p>
            <a:pPr eaLnBrk="0" hangingPunct="0"/>
            <a:endParaRPr lang="en-GB" dirty="0" smtClean="0"/>
          </a:p>
          <a:p>
            <a:pPr eaLnBrk="0" hangingPunct="0"/>
            <a:endParaRPr lang="en-GB"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457200" y="249238"/>
            <a:ext cx="7543800" cy="145157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Students who believe that intelligence is malleable may be more robust</a:t>
            </a:r>
          </a:p>
        </p:txBody>
      </p:sp>
      <p:sp>
        <p:nvSpPr>
          <p:cNvPr id="43011" name="Rectangle 3"/>
          <p:cNvSpPr>
            <a:spLocks noGrp="1"/>
          </p:cNvSpPr>
          <p:nvPr>
            <p:ph idx="1"/>
          </p:nvPr>
        </p:nvSpPr>
        <p:spPr>
          <a:xfrm>
            <a:off x="468313" y="1844823"/>
            <a:ext cx="8229600" cy="4484539"/>
          </a:xfrm>
          <a:noFill/>
          <a:ln>
            <a:noFill/>
          </a:ln>
        </p:spPr>
        <p:txBody>
          <a:bodyPr vert="horz" wrap="square" lIns="91440" tIns="45720" rIns="91440" bIns="45720" numCol="1" anchor="t" anchorCtr="0" compatLnSpc="1">
            <a:prstTxWarp prst="textNoShape">
              <a:avLst/>
            </a:prstTxWarp>
          </a:bodyPr>
          <a:lstStyle/>
          <a:p>
            <a:pPr eaLnBrk="0" hangingPunct="0">
              <a:buNone/>
            </a:pPr>
            <a:r>
              <a:rPr lang="en-GB"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a:p>
            <a:pPr eaLnBrk="0" hangingPunct="0"/>
            <a:endParaRPr lang="en-GB" dirty="0" smtClean="0"/>
          </a:p>
          <a:p>
            <a:pPr eaLnBrk="0" hangingPunct="0"/>
            <a:endParaRPr lang="en-GB"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3" descr="091027_bigdraw_DSC_6309.JPG"/>
          <p:cNvPicPr>
            <a:picLocks noChangeAspect="1"/>
          </p:cNvPicPr>
          <p:nvPr/>
        </p:nvPicPr>
        <p:blipFill>
          <a:blip r:embed="rId3" cstate="email"/>
          <a:srcRect/>
          <a:stretch>
            <a:fillRect/>
          </a:stretch>
        </p:blipFill>
        <p:spPr bwMode="auto">
          <a:xfrm>
            <a:off x="0" y="384175"/>
            <a:ext cx="9144000" cy="6089650"/>
          </a:xfrm>
          <a:prstGeom prst="rect">
            <a:avLst/>
          </a:prstGeom>
          <a:noFill/>
          <a:ln w="9525">
            <a:noFill/>
            <a:miter lim="800000"/>
            <a:headEnd/>
            <a:tailEnd/>
          </a:ln>
        </p:spPr>
      </p:pic>
      <p:sp>
        <p:nvSpPr>
          <p:cNvPr id="56323" name="Title 3"/>
          <p:cNvSpPr txBox="1">
            <a:spLocks/>
          </p:cNvSpPr>
          <p:nvPr/>
        </p:nvSpPr>
        <p:spPr bwMode="auto">
          <a:xfrm>
            <a:off x="0" y="0"/>
            <a:ext cx="9144000" cy="914400"/>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r>
              <a:rPr lang="en-GB" sz="3600" b="1" dirty="0" smtClean="0">
                <a:solidFill>
                  <a:schemeClr val="tx2"/>
                </a:solidFill>
                <a:latin typeface="+mj-lt"/>
                <a:ea typeface="+mj-ea"/>
                <a:cs typeface="+mj-cs"/>
              </a:rPr>
              <a:t>It’s all about fostering engagement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Strategies for assessing students in groups</a:t>
            </a:r>
          </a:p>
        </p:txBody>
      </p:sp>
      <p:sp>
        <p:nvSpPr>
          <p:cNvPr id="11267" name="Content Placeholder 2"/>
          <p:cNvSpPr>
            <a:spLocks noGrp="1"/>
          </p:cNvSpPr>
          <p:nvPr>
            <p:ph idx="1"/>
          </p:nvPr>
        </p:nvSpPr>
        <p:spPr/>
        <p:txBody>
          <a:bodyPr/>
          <a:lstStyle/>
          <a:p>
            <a:r>
              <a:rPr lang="en-GB" dirty="0" smtClean="0"/>
              <a:t>If the task is small and early and the weighting of marks in relation to the overall module mark is minor, give the students a group mark with no differentiation (but then talk to them about the implications of this);</a:t>
            </a:r>
          </a:p>
          <a:p>
            <a:r>
              <a:rPr lang="en-GB" dirty="0" smtClean="0"/>
              <a:t>Break up the group task into separate equivalent elements and assess students individually on these tasks;</a:t>
            </a:r>
          </a:p>
          <a:p>
            <a:r>
              <a:rPr lang="en-GB" dirty="0" smtClean="0"/>
              <a:t>Give an overall mark to the group assignment, but give each student an additional individual task (for example, a reflection) to differentiate effort;...</a:t>
            </a:r>
          </a:p>
          <a:p>
            <a:endParaRPr lang="en-GB"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mtClean="0"/>
              <a:t>Further strategies</a:t>
            </a:r>
          </a:p>
        </p:txBody>
      </p:sp>
      <p:sp>
        <p:nvSpPr>
          <p:cNvPr id="12291" name="Content Placeholder 2"/>
          <p:cNvSpPr>
            <a:spLocks noGrp="1"/>
          </p:cNvSpPr>
          <p:nvPr>
            <p:ph idx="1"/>
          </p:nvPr>
        </p:nvSpPr>
        <p:spPr>
          <a:xfrm>
            <a:off x="285750" y="1214438"/>
            <a:ext cx="8412163" cy="4987925"/>
          </a:xfrm>
        </p:spPr>
        <p:txBody>
          <a:bodyPr/>
          <a:lstStyle/>
          <a:p>
            <a:r>
              <a:rPr lang="en-GB" dirty="0" smtClean="0"/>
              <a:t>Give an overall mark to the group assignment outcome, and then viva the students individually on their learning from the task;</a:t>
            </a:r>
          </a:p>
          <a:p>
            <a:r>
              <a:rPr lang="en-GB" dirty="0" smtClean="0"/>
              <a:t>Give an overall mark to the group assignment outcome, and then set an exam question at the end of the module to enable students individually to demonstrate their learning from the group task.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mtClean="0"/>
              <a:t>Further strategies</a:t>
            </a:r>
          </a:p>
        </p:txBody>
      </p:sp>
      <p:sp>
        <p:nvSpPr>
          <p:cNvPr id="13315" name="Content Placeholder 2"/>
          <p:cNvSpPr>
            <a:spLocks noGrp="1"/>
          </p:cNvSpPr>
          <p:nvPr>
            <p:ph idx="1"/>
          </p:nvPr>
        </p:nvSpPr>
        <p:spPr>
          <a:xfrm>
            <a:off x="285750" y="1214438"/>
            <a:ext cx="8412163" cy="4987925"/>
          </a:xfrm>
        </p:spPr>
        <p:txBody>
          <a:bodyPr/>
          <a:lstStyle/>
          <a:p>
            <a:r>
              <a:rPr lang="en-GB" dirty="0" smtClean="0"/>
              <a:t>Give an overall mark to the group assignment outcome and then get students to additionally peer assess each other’s contribution to the group task using agreed criteria like active engagement in the task, the ability to facilitate the participation of others, commitment to group success etc.</a:t>
            </a:r>
          </a:p>
          <a:p>
            <a:r>
              <a:rPr lang="en-GB" dirty="0" smtClean="0"/>
              <a:t>Give an overall mark to the group assignment outcome, divide that mark by the number of students in the group and then ask the students to decide whether each student in the group merits the average mark, the average +1 or +2 or the average -1 or 2</a:t>
            </a:r>
          </a:p>
          <a:p>
            <a:pPr>
              <a:buNone/>
            </a:pPr>
            <a:r>
              <a:rPr lang="en-GB" sz="1800" i="1" dirty="0" smtClean="0"/>
              <a:t>(Brown, Rust and Gibbs, (1994) Strategies for Diversifying Assessment)</a:t>
            </a:r>
          </a:p>
          <a:p>
            <a:endParaRPr lang="en-GB" dirty="0" smtClean="0"/>
          </a:p>
          <a:p>
            <a:endParaRPr lang="en-GB"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endParaRPr lang="en-US" dirty="0" smtClean="0"/>
          </a:p>
        </p:txBody>
      </p:sp>
      <p:sp>
        <p:nvSpPr>
          <p:cNvPr id="28675" name="Content Placeholder 2"/>
          <p:cNvSpPr>
            <a:spLocks noGrp="1"/>
          </p:cNvSpPr>
          <p:nvPr>
            <p:ph idx="1"/>
          </p:nvPr>
        </p:nvSpPr>
        <p:spPr/>
        <p:txBody>
          <a:bodyPr/>
          <a:lstStyle/>
          <a:p>
            <a:endParaRPr lang="en-US" smtClean="0"/>
          </a:p>
        </p:txBody>
      </p:sp>
      <p:pic>
        <p:nvPicPr>
          <p:cNvPr id="28676" name="Picture 1" descr="IMG_9025.JPG"/>
          <p:cNvPicPr>
            <a:picLocks noChangeAspect="1"/>
          </p:cNvPicPr>
          <p:nvPr/>
        </p:nvPicPr>
        <p:blipFill>
          <a:blip r:embed="rId3" cstate="email"/>
          <a:srcRect/>
          <a:stretch>
            <a:fillRect/>
          </a:stretch>
        </p:blipFill>
        <p:spPr bwMode="auto">
          <a:xfrm>
            <a:off x="0" y="381000"/>
            <a:ext cx="9144000" cy="6096000"/>
          </a:xfrm>
          <a:prstGeom prst="rect">
            <a:avLst/>
          </a:prstGeom>
          <a:noFill/>
          <a:ln w="9525">
            <a:noFill/>
            <a:miter lim="800000"/>
            <a:headEnd/>
            <a:tailEnd/>
          </a:ln>
        </p:spPr>
      </p:pic>
      <p:sp>
        <p:nvSpPr>
          <p:cNvPr id="5"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defRPr/>
            </a:pPr>
            <a:r>
              <a:rPr lang="en-GB" sz="3600" b="1" dirty="0">
                <a:latin typeface="Calibri" pitchFamily="34" charset="0"/>
              </a:rPr>
              <a:t>Involve students in their own assessment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609600"/>
            <a:ext cx="84582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Involving students in assessing </a:t>
            </a:r>
            <a:br>
              <a:rPr lang="en-GB" smtClean="0"/>
            </a:br>
            <a:r>
              <a:rPr lang="en-GB" smtClean="0"/>
              <a:t>peers in groups. Why?</a:t>
            </a:r>
          </a:p>
        </p:txBody>
      </p:sp>
      <p:sp>
        <p:nvSpPr>
          <p:cNvPr id="14339" name="Rectangle 3"/>
          <p:cNvSpPr>
            <a:spLocks noGrp="1" noChangeArrowheads="1"/>
          </p:cNvSpPr>
          <p:nvPr>
            <p:ph type="body" idx="1"/>
          </p:nvPr>
        </p:nvSpPr>
        <p:spPr>
          <a:xfrm>
            <a:off x="304800" y="1916113"/>
            <a:ext cx="8534400" cy="4179887"/>
          </a:xfrm>
        </p:spPr>
        <p:txBody>
          <a:bodyPr/>
          <a:lstStyle/>
          <a:p>
            <a:pPr eaLnBrk="1" hangingPunct="1"/>
            <a:r>
              <a:rPr lang="en-GB" smtClean="0"/>
              <a:t>Available research indicates that involving students in their own assessment makes them better learners (deep not surface learning);</a:t>
            </a:r>
          </a:p>
          <a:p>
            <a:pPr eaLnBrk="1" hangingPunct="1"/>
            <a:r>
              <a:rPr lang="en-GB" smtClean="0"/>
              <a:t>If students feel they can get away with a free ride, then engagement may be harder to promote;</a:t>
            </a:r>
          </a:p>
          <a:p>
            <a:pPr eaLnBrk="1" hangingPunct="1"/>
            <a:r>
              <a:rPr lang="en-GB" smtClean="0"/>
              <a:t>Assessing group participation really needs the involvement of peers to be meaningful;</a:t>
            </a:r>
          </a:p>
          <a:p>
            <a:pPr eaLnBrk="1" hangingPunct="1"/>
            <a:r>
              <a:rPr lang="en-GB" smtClean="0"/>
              <a:t>Students can get inside the criteria and start to work out what they really mean in practice. </a:t>
            </a:r>
          </a:p>
          <a:p>
            <a:pPr eaLnBrk="1" hangingPunct="1"/>
            <a:endParaRPr lang="en-GB"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However:</a:t>
            </a:r>
          </a:p>
        </p:txBody>
      </p:sp>
      <p:sp>
        <p:nvSpPr>
          <p:cNvPr id="15363" name="Rectangle 3"/>
          <p:cNvSpPr>
            <a:spLocks noGrp="1" noChangeArrowheads="1"/>
          </p:cNvSpPr>
          <p:nvPr>
            <p:ph type="body" idx="1"/>
          </p:nvPr>
        </p:nvSpPr>
        <p:spPr>
          <a:xfrm>
            <a:off x="457200" y="1524000"/>
            <a:ext cx="8305800" cy="4267200"/>
          </a:xfrm>
          <a:noFill/>
        </p:spPr>
        <p:txBody>
          <a:bodyPr/>
          <a:lstStyle/>
          <a:p>
            <a:pPr eaLnBrk="1" hangingPunct="1"/>
            <a:r>
              <a:rPr lang="en-GB" dirty="0" smtClean="0"/>
              <a:t>Criteria need to be explicit and clear to all concerned from the outset;</a:t>
            </a:r>
          </a:p>
          <a:p>
            <a:pPr eaLnBrk="1" hangingPunct="1"/>
            <a:r>
              <a:rPr lang="en-GB" dirty="0" smtClean="0"/>
              <a:t>Assessment must use evidence matched against the criteria;</a:t>
            </a:r>
          </a:p>
          <a:p>
            <a:pPr eaLnBrk="1" hangingPunct="1"/>
            <a:r>
              <a:rPr lang="en-GB" dirty="0" smtClean="0"/>
              <a:t>Students and staff need training and rehearsal before it is implemented ‘for real’;</a:t>
            </a:r>
          </a:p>
          <a:p>
            <a:pPr eaLnBrk="1" hangingPunct="1"/>
            <a:r>
              <a:rPr lang="en-GB" dirty="0" smtClean="0"/>
              <a:t>Rehearsal implies having the opportunity to practice giving marks and feedback in a non-threatening and supportive environment where issues can be raised and discussed freely </a:t>
            </a:r>
            <a:r>
              <a:rPr lang="en-GB" smtClean="0"/>
              <a:t>and productively.</a:t>
            </a:r>
            <a:endParaRPr lang="en-GB" dirty="0" smtClean="0"/>
          </a:p>
          <a:p>
            <a:pPr eaLnBrk="1" hangingPunct="1">
              <a:buFontTx/>
              <a:buNone/>
            </a:pPr>
            <a:r>
              <a:rPr lang="en-GB" dirty="0" smtClean="0">
                <a:cs typeface="Times New Roman" pitchFamily="18" charset="0"/>
              </a:rPr>
              <a:t>	</a:t>
            </a: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By the end of this workshop, participants should be better able to:</a:t>
            </a:r>
            <a:endParaRPr lang="en-GB" dirty="0"/>
          </a:p>
        </p:txBody>
      </p:sp>
      <p:sp>
        <p:nvSpPr>
          <p:cNvPr id="3" name="Content Placeholder 2"/>
          <p:cNvSpPr>
            <a:spLocks noGrp="1"/>
          </p:cNvSpPr>
          <p:nvPr>
            <p:ph idx="1"/>
          </p:nvPr>
        </p:nvSpPr>
        <p:spPr/>
        <p:txBody>
          <a:bodyPr/>
          <a:lstStyle/>
          <a:p>
            <a:pPr eaLnBrk="1" fontAlgn="auto" hangingPunct="1"/>
            <a:r>
              <a:rPr lang="en-GB" dirty="0" smtClean="0"/>
              <a:t>Use a range of techniques in small group teaching that encourage all students to contribute and gain benefit from the learning opportunities provided;</a:t>
            </a:r>
            <a:endParaRPr lang="en-US" dirty="0" smtClean="0"/>
          </a:p>
          <a:p>
            <a:pPr eaLnBrk="1" fontAlgn="t" hangingPunct="1"/>
            <a:r>
              <a:rPr lang="en-GB" dirty="0" smtClean="0"/>
              <a:t>Foster effective academic behaviours among students that enhance academic, digital, social and assessment literacies;</a:t>
            </a:r>
            <a:endParaRPr lang="en-US" dirty="0" smtClean="0"/>
          </a:p>
          <a:p>
            <a:pPr eaLnBrk="1" fontAlgn="t" hangingPunct="1"/>
            <a:r>
              <a:rPr lang="en-US" dirty="0" smtClean="0"/>
              <a:t>Support students individually and in small groups, encouraging them to be open to suggestions for improvement and better prepared for employment and continuing study.</a:t>
            </a:r>
            <a:endParaRPr lang="en-GB"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Implementing self and peer assessment</a:t>
            </a:r>
          </a:p>
        </p:txBody>
      </p:sp>
      <p:sp>
        <p:nvSpPr>
          <p:cNvPr id="16387" name="Rectangle 3"/>
          <p:cNvSpPr>
            <a:spLocks noGrp="1" noChangeArrowheads="1"/>
          </p:cNvSpPr>
          <p:nvPr>
            <p:ph type="body" idx="1"/>
          </p:nvPr>
        </p:nvSpPr>
        <p:spPr>
          <a:noFill/>
        </p:spPr>
        <p:txBody>
          <a:bodyPr/>
          <a:lstStyle/>
          <a:p>
            <a:pPr eaLnBrk="1" hangingPunct="1"/>
            <a:r>
              <a:rPr lang="en-GB" dirty="0" smtClean="0"/>
              <a:t>There are no quick fixes in assessment;</a:t>
            </a:r>
          </a:p>
          <a:p>
            <a:pPr eaLnBrk="1" hangingPunct="1"/>
            <a:r>
              <a:rPr lang="en-GB" dirty="0" smtClean="0"/>
              <a:t>Effective implementation needs careful briefing of all parties, rehearsal and unpacking;</a:t>
            </a:r>
          </a:p>
          <a:p>
            <a:pPr eaLnBrk="1" hangingPunct="1"/>
            <a:r>
              <a:rPr lang="en-GB" dirty="0" smtClean="0"/>
              <a:t>Self and peer assessment rely on the provision of appropriate evidence against clear explicit and readily-available criteria;</a:t>
            </a:r>
          </a:p>
          <a:p>
            <a:pPr eaLnBrk="1" hangingPunct="1"/>
            <a:r>
              <a:rPr lang="en-GB" dirty="0" smtClean="0"/>
              <a:t>You need to decide who (self, intra-peer, inter-peer) and how (formatively or summatively) you will assess any element of group work.</a:t>
            </a:r>
          </a:p>
          <a:p>
            <a:pPr eaLnBrk="1" hangingPunct="1"/>
            <a:endParaRPr lang="en-GB"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Potential cultural issues related to group work:</a:t>
            </a:r>
            <a:endParaRPr lang="en-GB" dirty="0"/>
          </a:p>
        </p:txBody>
      </p:sp>
      <p:sp>
        <p:nvSpPr>
          <p:cNvPr id="3" name="Content Placeholder 2"/>
          <p:cNvSpPr>
            <a:spLocks noGrp="1"/>
          </p:cNvSpPr>
          <p:nvPr>
            <p:ph idx="1"/>
          </p:nvPr>
        </p:nvSpPr>
        <p:spPr/>
        <p:txBody>
          <a:bodyPr/>
          <a:lstStyle/>
          <a:p>
            <a:r>
              <a:rPr lang="en-GB" dirty="0" smtClean="0"/>
              <a:t>Students from cultures where the genders are usually strictly segregated may find activities like group work and presentations challenging initially;</a:t>
            </a:r>
          </a:p>
          <a:p>
            <a:r>
              <a:rPr lang="en-GB" dirty="0" smtClean="0"/>
              <a:t>There can be issues around students who are not prepared to ask questions in class or seek support, for fear of ‘losing face’, or causing the teacher to ‘lose face’ ;</a:t>
            </a:r>
          </a:p>
          <a:p>
            <a:r>
              <a:rPr lang="en-GB" dirty="0" smtClean="0"/>
              <a:t>There is diversity in the extent to which robust discussion is valued, with students from some cultures preferring to focus on the importance of harmony and co-operation within the group rather the interests of the individual within it (Ryan </a:t>
            </a:r>
            <a:r>
              <a:rPr lang="en-GB" i="1" dirty="0" smtClean="0"/>
              <a:t>op cit</a:t>
            </a:r>
            <a:r>
              <a:rPr lang="en-GB" dirty="0" smtClean="0"/>
              <a:t> 2000).</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Mentoring students: some issues for discussion. Is it better to:</a:t>
            </a:r>
            <a:endParaRPr lang="en-GB" dirty="0"/>
          </a:p>
        </p:txBody>
      </p:sp>
      <p:sp>
        <p:nvSpPr>
          <p:cNvPr id="3" name="Content Placeholder 2"/>
          <p:cNvSpPr>
            <a:spLocks noGrp="1"/>
          </p:cNvSpPr>
          <p:nvPr>
            <p:ph idx="1"/>
          </p:nvPr>
        </p:nvSpPr>
        <p:spPr/>
        <p:txBody>
          <a:bodyPr/>
          <a:lstStyle/>
          <a:p>
            <a:r>
              <a:rPr lang="en-GB" dirty="0" smtClean="0"/>
              <a:t>Adopt an ‘open door’ policy to enable students to drop in when they have a problem they want to discuss, or to ask students to sign up for timed slots?</a:t>
            </a:r>
          </a:p>
          <a:p>
            <a:r>
              <a:rPr lang="en-GB" dirty="0" smtClean="0"/>
              <a:t>Encourage students to come to talk to you individually, or in small groups? </a:t>
            </a:r>
          </a:p>
          <a:p>
            <a:r>
              <a:rPr lang="en-GB" dirty="0" smtClean="0"/>
              <a:t>Meet up with students in informal contexts or always require face-to-face meetings to be on campus?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mentoring questions</a:t>
            </a:r>
            <a:endParaRPr lang="en-GB" dirty="0"/>
          </a:p>
        </p:txBody>
      </p:sp>
      <p:sp>
        <p:nvSpPr>
          <p:cNvPr id="3" name="Content Placeholder 2"/>
          <p:cNvSpPr>
            <a:spLocks noGrp="1"/>
          </p:cNvSpPr>
          <p:nvPr>
            <p:ph idx="1"/>
          </p:nvPr>
        </p:nvSpPr>
        <p:spPr/>
        <p:txBody>
          <a:bodyPr/>
          <a:lstStyle/>
          <a:p>
            <a:r>
              <a:rPr lang="en-GB" dirty="0" smtClean="0"/>
              <a:t>Should mentoring/personal tutoring be mandatory or voluntary?</a:t>
            </a:r>
          </a:p>
          <a:p>
            <a:r>
              <a:rPr lang="en-GB" dirty="0" smtClean="0"/>
              <a:t>How can you best manage email enquiries from students without degenerating into ‘email tennis’ with lengthy correspondence with individual students?</a:t>
            </a:r>
          </a:p>
          <a:p>
            <a:r>
              <a:rPr lang="en-GB" dirty="0" smtClean="0"/>
              <a:t>How can you encourage students from all national groups to make equal use of your mentoring time/skills?</a:t>
            </a:r>
          </a:p>
          <a:p>
            <a:r>
              <a:rPr lang="en-GB" dirty="0" smtClean="0"/>
              <a:t>How can you best use the course Virtual Learning Environment (VLE) for supporting students?</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Planning to maximize the effectiveness of small group work</a:t>
            </a:r>
          </a:p>
        </p:txBody>
      </p:sp>
      <p:sp>
        <p:nvSpPr>
          <p:cNvPr id="17411" name="Content Placeholder 2"/>
          <p:cNvSpPr>
            <a:spLocks noGrp="1"/>
          </p:cNvSpPr>
          <p:nvPr>
            <p:ph idx="1"/>
          </p:nvPr>
        </p:nvSpPr>
        <p:spPr/>
        <p:txBody>
          <a:bodyPr/>
          <a:lstStyle/>
          <a:p>
            <a:r>
              <a:rPr lang="en-GB" dirty="0" smtClean="0"/>
              <a:t>Which of the ideas you have discussed today would you like to implement in your practice?</a:t>
            </a:r>
          </a:p>
          <a:p>
            <a:r>
              <a:rPr lang="en-GB" dirty="0" smtClean="0"/>
              <a:t>Are these likely to be individual or course team activities?</a:t>
            </a:r>
          </a:p>
          <a:p>
            <a:r>
              <a:rPr lang="en-GB" dirty="0" smtClean="0"/>
              <a:t>What support might you need to make this happen? (Timetable flexibility, space swap, financial support?)</a:t>
            </a:r>
          </a:p>
          <a:p>
            <a:r>
              <a:rPr lang="en-GB" dirty="0" smtClean="0"/>
              <a:t>How will you know if you have been successful? </a:t>
            </a:r>
          </a:p>
          <a:p>
            <a:r>
              <a:rPr lang="en-GB" dirty="0" smtClean="0"/>
              <a:t>How can you share your success?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dirty="0" smtClean="0"/>
              <a:t>Group work is a necessary approach in Higher Education nowadays and has many benefits for students in relation to personal development and employability;</a:t>
            </a:r>
          </a:p>
          <a:p>
            <a:r>
              <a:rPr lang="en-GB" dirty="0" smtClean="0"/>
              <a:t>However, it is the locus of much student dissatisfaction and complaints;</a:t>
            </a:r>
          </a:p>
          <a:p>
            <a:r>
              <a:rPr lang="en-GB" dirty="0" smtClean="0"/>
              <a:t>As with other pedagogic issues, fairness, transparency, inclusivity and equity are prerequisites for successful group work and assessment.</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Useful references: 1</a:t>
            </a:r>
          </a:p>
        </p:txBody>
      </p:sp>
      <p:sp>
        <p:nvSpPr>
          <p:cNvPr id="207875" name="Rectangle 3"/>
          <p:cNvSpPr>
            <a:spLocks noGrp="1" noChangeArrowheads="1"/>
          </p:cNvSpPr>
          <p:nvPr>
            <p:ph type="body" idx="1"/>
          </p:nvPr>
        </p:nvSpPr>
        <p:spPr>
          <a:xfrm>
            <a:off x="142844" y="1242095"/>
            <a:ext cx="8713788" cy="5615905"/>
          </a:xfrm>
        </p:spPr>
        <p:txBody>
          <a:bodyPr/>
          <a:lstStyle/>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eaLnBrk="1" hangingPunct="1">
              <a:buNone/>
            </a:pPr>
            <a:r>
              <a:rPr lang="en-GB" sz="1800" dirty="0" smtClean="0"/>
              <a:t>Brown, S. (September 2006 and January 2007) ‘The art of small group teaching’ in the ‘New Academic’, Birmingham: SEDA</a:t>
            </a:r>
          </a:p>
          <a:p>
            <a:pPr eaLnBrk="1" hangingPunct="1">
              <a:buNone/>
            </a:pPr>
            <a:r>
              <a:rPr lang="en-GB" sz="1800" dirty="0" smtClean="0"/>
              <a:t>Brown, S. (2001)</a:t>
            </a:r>
            <a:r>
              <a:rPr lang="en-GB" sz="1800" i="1" dirty="0" smtClean="0"/>
              <a:t>New at this,</a:t>
            </a:r>
            <a:r>
              <a:rPr lang="en-GB" sz="1800" dirty="0" smtClean="0"/>
              <a:t> Case study in </a:t>
            </a:r>
            <a:r>
              <a:rPr lang="en-GB" sz="1800" i="1" dirty="0" smtClean="0"/>
              <a:t>Lecturing: case studies, experience and practice from Higher education</a:t>
            </a:r>
            <a:r>
              <a:rPr lang="en-GB" sz="1800" dirty="0" smtClean="0"/>
              <a:t> (eds. Edwards, H., Smith, B. and Webb, G.) London: Kogan Page. </a:t>
            </a:r>
          </a:p>
          <a:p>
            <a:pPr eaLnBrk="1" hangingPunct="1">
              <a:buNone/>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t>
            </a:r>
            <a:r>
              <a:rPr lang="en-GB" sz="1800" dirty="0" smtClean="0"/>
              <a:t>Australia: Acer Press, p.74-91.</a:t>
            </a:r>
          </a:p>
          <a:p>
            <a:pPr marL="609600" indent="-609600" eaLnBrk="1" hangingPunct="1">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None/>
              <a:defRPr/>
            </a:pPr>
            <a:endParaRPr lang="en-GB" sz="1800" i="1" dirty="0" smtClean="0"/>
          </a:p>
          <a:p>
            <a:pPr marL="609600" indent="-609600" eaLnBrk="1" hangingPunct="1">
              <a:buNone/>
              <a:defRPr/>
            </a:pP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Useful references 2</a:t>
            </a:r>
          </a:p>
        </p:txBody>
      </p:sp>
      <p:sp>
        <p:nvSpPr>
          <p:cNvPr id="43011" name="Rectangle 3"/>
          <p:cNvSpPr>
            <a:spLocks noGrp="1" noChangeArrowheads="1"/>
          </p:cNvSpPr>
          <p:nvPr>
            <p:ph type="body" idx="1"/>
          </p:nvPr>
        </p:nvSpPr>
        <p:spPr>
          <a:xfrm>
            <a:off x="323850" y="1052737"/>
            <a:ext cx="8569325" cy="5329014"/>
          </a:xfrm>
        </p:spPr>
        <p:txBody>
          <a:bodyPr/>
          <a:lstStyle/>
          <a:p>
            <a:pPr>
              <a:buNone/>
            </a:pPr>
            <a:r>
              <a:rPr lang="en-GB" sz="1800" dirty="0" smtClean="0"/>
              <a:t>Foreman-Peck, L. and Winch, C. (2010) </a:t>
            </a:r>
            <a:r>
              <a:rPr lang="en-GB" sz="1800" i="1" dirty="0" smtClean="0"/>
              <a:t>Using Educational Research to Inform Practice: A Practical Guide to practitioner research in universities and colleges</a:t>
            </a:r>
            <a:r>
              <a:rPr lang="en-GB" sz="1800" dirty="0" smtClean="0"/>
              <a:t>. London: Routledge </a:t>
            </a:r>
          </a:p>
          <a:p>
            <a:pPr eaLnBrk="1" hangingPunct="1">
              <a:buNone/>
              <a:defRPr/>
            </a:pPr>
            <a:r>
              <a:rPr lang="en-GB" sz="1800" dirty="0" err="1" smtClean="0"/>
              <a:t>Jaques</a:t>
            </a:r>
            <a:r>
              <a:rPr lang="en-GB" sz="1800" dirty="0" smtClean="0"/>
              <a:t>, D. and Salmon, G. (2007)</a:t>
            </a:r>
            <a:r>
              <a:rPr lang="en-GB" sz="1800" i="1" dirty="0" smtClean="0"/>
              <a:t> Learning in groups: a handbook for face-to-face and on-line environments (4</a:t>
            </a:r>
            <a:r>
              <a:rPr lang="en-GB" sz="1800" i="1" baseline="30000" dirty="0" smtClean="0"/>
              <a:t>th</a:t>
            </a:r>
            <a:r>
              <a:rPr lang="en-GB" sz="1800" i="1" dirty="0" smtClean="0"/>
              <a:t> edition) </a:t>
            </a:r>
            <a:r>
              <a:rPr lang="en-GB" sz="1800" dirty="0" smtClean="0"/>
              <a:t>London: Routledge.</a:t>
            </a:r>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None/>
            </a:pPr>
            <a:r>
              <a:rPr lang="en-GB" sz="1800" dirty="0" smtClean="0"/>
              <a:t>Race, P. and Pickford, R. (2007) </a:t>
            </a:r>
            <a:r>
              <a:rPr lang="en-GB" sz="1800" i="1" dirty="0" smtClean="0"/>
              <a:t>Making Teaching work: Teaching smarter in post-compulsory education</a:t>
            </a:r>
            <a:r>
              <a:rPr lang="en-GB" sz="1800" dirty="0" smtClean="0"/>
              <a:t>, London: Sage.</a:t>
            </a:r>
          </a:p>
          <a:p>
            <a:pPr eaLnBrk="1" hangingPunct="1">
              <a:buNone/>
            </a:pPr>
            <a:r>
              <a:rPr lang="en-GB" sz="1800" dirty="0" smtClean="0"/>
              <a:t>Race, P. (2006) </a:t>
            </a:r>
            <a:r>
              <a:rPr lang="en-GB" sz="1800" i="1" dirty="0" smtClean="0"/>
              <a:t>The lecturer’s toolkit (3rd edition),</a:t>
            </a:r>
            <a:r>
              <a:rPr lang="en-GB" sz="1800" dirty="0" smtClean="0"/>
              <a:t> London: Routledge. </a:t>
            </a:r>
            <a:endParaRPr lang="en-GB" sz="1800" dirty="0" smtClean="0">
              <a:solidFill>
                <a:schemeClr val="tx2">
                  <a:lumMod val="40000"/>
                  <a:lumOff val="60000"/>
                </a:schemeClr>
              </a:solidFill>
            </a:endParaRPr>
          </a:p>
          <a:p>
            <a:pPr eaLnBrk="1" hangingPunct="1">
              <a:buNone/>
            </a:pPr>
            <a:r>
              <a:rPr lang="en-GB" sz="1800" dirty="0" smtClean="0"/>
              <a:t>Ryan, J. (2000) </a:t>
            </a:r>
            <a:r>
              <a:rPr lang="en-GB" sz="1800" i="1" dirty="0" smtClean="0"/>
              <a:t>A Guide to Teaching International Students, </a:t>
            </a:r>
            <a:r>
              <a:rPr lang="en-GB" sz="1800" dirty="0" smtClean="0"/>
              <a:t>Oxford: Oxford Centre for Staff and Learning Development.</a:t>
            </a:r>
          </a:p>
          <a:p>
            <a:pPr eaLnBrk="1" hangingPunct="1">
              <a:buFont typeface="Wingdings" pitchFamily="2" charset="2"/>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get students working in small groups?</a:t>
            </a:r>
            <a:endParaRPr lang="en-GB" dirty="0"/>
          </a:p>
        </p:txBody>
      </p:sp>
      <p:sp>
        <p:nvSpPr>
          <p:cNvPr id="3" name="Content Placeholder 2"/>
          <p:cNvSpPr>
            <a:spLocks noGrp="1"/>
          </p:cNvSpPr>
          <p:nvPr>
            <p:ph idx="1"/>
          </p:nvPr>
        </p:nvSpPr>
        <p:spPr/>
        <p:txBody>
          <a:bodyPr/>
          <a:lstStyle/>
          <a:p>
            <a:pPr eaLnBrk="1" fontAlgn="t" hangingPunct="1"/>
            <a:r>
              <a:rPr lang="en-US" dirty="0" smtClean="0"/>
              <a:t>Teaching in small groups requires a range of skills different from those used in lecturing, particularly in terms of managing student inputs and activities. Group size and means of formation can influence student behaviors, hence the importance of tutor choices. </a:t>
            </a:r>
          </a:p>
          <a:p>
            <a:pPr eaLnBrk="1" fontAlgn="auto" hangingPunct="1"/>
            <a:r>
              <a:rPr lang="en-US" dirty="0" smtClean="0"/>
              <a:t>Effective tutoring can engender positive student behaviours and study habits, to ensure that all students are well prepared as learners.</a:t>
            </a:r>
          </a:p>
          <a:p>
            <a:pPr eaLnBrk="1" fontAlgn="auto" hangingPunct="1"/>
            <a:r>
              <a:rPr lang="en-US" dirty="0" smtClean="0"/>
              <a:t>Most employers expect graduates to be able to perform well in team situations, and so effective in-course support for skills development is key.</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188640"/>
            <a:ext cx="9144000" cy="725760"/>
          </a:xfrm>
          <a:prstGeom prst="rect">
            <a:avLst/>
          </a:prstGeom>
          <a:solidFill>
            <a:schemeClr val="bg1"/>
          </a:solidFill>
        </p:spPr>
        <p:txBody>
          <a:bodyPr>
            <a:normAutofit fontScale="77500" lnSpcReduction="20000"/>
          </a:bodyPr>
          <a:lstStyle/>
          <a:p>
            <a:pPr algn="ctr" fontAlgn="auto">
              <a:spcAft>
                <a:spcPts val="0"/>
              </a:spcAft>
              <a:defRPr/>
            </a:pPr>
            <a:r>
              <a:rPr lang="en-GB" sz="4800" b="1" dirty="0">
                <a:latin typeface="+mj-lt"/>
                <a:ea typeface="+mj-ea"/>
                <a:cs typeface="+mj-cs"/>
              </a:rPr>
              <a:t>How to engage and motivate students?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Group work and employability</a:t>
            </a:r>
          </a:p>
        </p:txBody>
      </p:sp>
      <p:sp>
        <p:nvSpPr>
          <p:cNvPr id="8195" name="Content Placeholder 2"/>
          <p:cNvSpPr>
            <a:spLocks noGrp="1"/>
          </p:cNvSpPr>
          <p:nvPr>
            <p:ph idx="1"/>
          </p:nvPr>
        </p:nvSpPr>
        <p:spPr/>
        <p:txBody>
          <a:bodyPr/>
          <a:lstStyle/>
          <a:p>
            <a:r>
              <a:rPr lang="en-GB" dirty="0" smtClean="0"/>
              <a:t>Students on graduation will usually work in teams and so employers expect graduates to have enhanced group work skills;</a:t>
            </a:r>
          </a:p>
          <a:p>
            <a:r>
              <a:rPr lang="en-GB" dirty="0" smtClean="0"/>
              <a:t>Such skills need to be developed and honed, with students able to make good judgments about their own group work skills;</a:t>
            </a:r>
          </a:p>
          <a:p>
            <a:r>
              <a:rPr lang="en-GB" dirty="0" smtClean="0"/>
              <a:t> Assessed group tasks in the curriculum provide opportunities for rehearsal and learning through experience about balancing personal contribution with facilitating others’ participation.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p:spPr>
        <p:txBody>
          <a:bodyPr/>
          <a:lstStyle/>
          <a:p>
            <a:r>
              <a:rPr lang="en-GB" dirty="0" smtClean="0"/>
              <a:t>Getting to grips with group work</a:t>
            </a:r>
            <a:endParaRPr lang="en-GB" dirty="0"/>
          </a:p>
        </p:txBody>
      </p:sp>
      <p:sp>
        <p:nvSpPr>
          <p:cNvPr id="3" name="Content Placeholder 2"/>
          <p:cNvSpPr>
            <a:spLocks noGrp="1"/>
          </p:cNvSpPr>
          <p:nvPr>
            <p:ph idx="1"/>
          </p:nvPr>
        </p:nvSpPr>
        <p:spPr>
          <a:xfrm>
            <a:off x="468313" y="1071546"/>
            <a:ext cx="8229600" cy="5130817"/>
          </a:xfrm>
        </p:spPr>
        <p:txBody>
          <a:bodyPr/>
          <a:lstStyle/>
          <a:p>
            <a:pPr>
              <a:buNone/>
            </a:pPr>
            <a:r>
              <a:rPr lang="en-GB" dirty="0" smtClean="0"/>
              <a:t>Although employers are keen to recruit graduates who are effective team members, universities don’t always prepare students as effectively as they could to work and be assessed in groups. Poorly designed assessed group work can be divisive and unpopular with students. Here we can consider:</a:t>
            </a:r>
          </a:p>
          <a:p>
            <a:pPr lvl="0"/>
            <a:r>
              <a:rPr lang="en-GB" dirty="0" smtClean="0"/>
              <a:t>What kinds of things go wrong in group work, particularly when it is assessed?</a:t>
            </a:r>
          </a:p>
          <a:p>
            <a:pPr lvl="0"/>
            <a:r>
              <a:rPr lang="en-GB" dirty="0" smtClean="0"/>
              <a:t>How can we prepare students for working in groups through appropriate briefing and rehearsal?</a:t>
            </a:r>
          </a:p>
          <a:p>
            <a:pPr lvl="0"/>
            <a:r>
              <a:rPr lang="en-GB" dirty="0" smtClean="0"/>
              <a:t>What ways of assessing students in groups are there that are fit- for-purpose depending on the scale and scope of the assignment?</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Implicit values in group work</a:t>
            </a:r>
            <a:br>
              <a:rPr lang="en-GB" dirty="0" smtClean="0"/>
            </a:br>
            <a:endParaRPr lang="en-GB" dirty="0" smtClean="0"/>
          </a:p>
        </p:txBody>
      </p:sp>
      <p:sp>
        <p:nvSpPr>
          <p:cNvPr id="10243" name="Content Placeholder 2"/>
          <p:cNvSpPr>
            <a:spLocks noGrp="1"/>
          </p:cNvSpPr>
          <p:nvPr>
            <p:ph idx="1"/>
          </p:nvPr>
        </p:nvSpPr>
        <p:spPr>
          <a:xfrm>
            <a:off x="214313" y="1285875"/>
            <a:ext cx="8643937" cy="4916488"/>
          </a:xfrm>
        </p:spPr>
        <p:txBody>
          <a:bodyPr/>
          <a:lstStyle/>
          <a:p>
            <a:r>
              <a:rPr lang="en-GB" dirty="0" smtClean="0"/>
              <a:t>Respect for the opinions and viewpoints of others, listening and responding appropriately;</a:t>
            </a:r>
          </a:p>
          <a:p>
            <a:r>
              <a:rPr lang="en-GB" dirty="0" smtClean="0"/>
              <a:t>Respect for valid reasoning. The ability to detect poor argument and to engage in respectful dialogue;</a:t>
            </a:r>
          </a:p>
          <a:p>
            <a:r>
              <a:rPr lang="en-GB" dirty="0" smtClean="0"/>
              <a:t>A commitment to regular attendance and to cooperation with others in independent group work involving debate and dialogue;</a:t>
            </a:r>
          </a:p>
          <a:p>
            <a:r>
              <a:rPr lang="en-GB" dirty="0" smtClean="0"/>
              <a:t>Active use of concepts and modes of reasoning introduced in the module content;</a:t>
            </a:r>
          </a:p>
          <a:p>
            <a:r>
              <a:rPr lang="en-GB" dirty="0" smtClean="0"/>
              <a:t>A commitment to shared reflection on course processes.</a:t>
            </a:r>
          </a:p>
          <a:p>
            <a:pPr>
              <a:buNone/>
            </a:pPr>
            <a:r>
              <a:rPr lang="en-GB" dirty="0" smtClean="0"/>
              <a:t>(Foreman-Peck and Winch, 2010)</a:t>
            </a:r>
          </a:p>
          <a:p>
            <a:endParaRPr lang="en-GB"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DSC_0976.JPG"/>
          <p:cNvPicPr>
            <a:picLocks noChangeAspect="1"/>
          </p:cNvPicPr>
          <p:nvPr/>
        </p:nvPicPr>
        <p:blipFill>
          <a:blip r:embed="rId3" cstate="email"/>
          <a:srcRect/>
          <a:stretch>
            <a:fillRect/>
          </a:stretch>
        </p:blipFill>
        <p:spPr bwMode="auto">
          <a:xfrm>
            <a:off x="0" y="381000"/>
            <a:ext cx="9144000" cy="6083300"/>
          </a:xfrm>
          <a:prstGeom prst="rect">
            <a:avLst/>
          </a:prstGeom>
          <a:noFill/>
          <a:ln w="9525">
            <a:noFill/>
            <a:miter lim="800000"/>
            <a:headEnd/>
            <a:tailEnd/>
          </a:ln>
        </p:spPr>
      </p:pic>
      <p:sp>
        <p:nvSpPr>
          <p:cNvPr id="5" name="Title 3"/>
          <p:cNvSpPr txBox="1">
            <a:spLocks/>
          </p:cNvSpPr>
          <p:nvPr/>
        </p:nvSpPr>
        <p:spPr bwMode="auto">
          <a:xfrm>
            <a:off x="0" y="0"/>
            <a:ext cx="9144000" cy="836712"/>
          </a:xfrm>
          <a:prstGeom prst="rect">
            <a:avLst/>
          </a:prstGeom>
          <a:solidFill>
            <a:schemeClr val="bg1"/>
          </a:solidFill>
          <a:ln w="9525">
            <a:noFill/>
            <a:miter lim="800000"/>
            <a:headEnd/>
            <a:tailEnd/>
          </a:ln>
        </p:spPr>
        <p:txBody>
          <a:bodyPr/>
          <a:lstStyle/>
          <a:p>
            <a:pPr algn="ctr">
              <a:defRPr/>
            </a:pPr>
            <a:r>
              <a:rPr lang="en-GB" sz="3600" b="1" dirty="0">
                <a:latin typeface="Calibri" pitchFamily="34" charset="0"/>
              </a:rPr>
              <a:t>Authentic assessment helps learning</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3018</Words>
  <Application>Microsoft Office PowerPoint</Application>
  <PresentationFormat>On-screen Show (4:3)</PresentationFormat>
  <Paragraphs>204</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LeedsMet template</vt:lpstr>
      <vt:lpstr>Small group teaching and mentoring</vt:lpstr>
      <vt:lpstr>Introduction</vt:lpstr>
      <vt:lpstr>By the end of this workshop, participants should be better able to:</vt:lpstr>
      <vt:lpstr>Why get students working in small groups?</vt:lpstr>
      <vt:lpstr>Slide 5</vt:lpstr>
      <vt:lpstr>Group work and employability</vt:lpstr>
      <vt:lpstr>Getting to grips with group work</vt:lpstr>
      <vt:lpstr>Implicit values in group work </vt:lpstr>
      <vt:lpstr>Slide 9</vt:lpstr>
      <vt:lpstr>To engage students we need to foster the key literacies that students need:</vt:lpstr>
      <vt:lpstr>Academic literacy: understanding how higher education works. This includes: </vt:lpstr>
      <vt:lpstr>Helping students understand writing conventions</vt:lpstr>
      <vt:lpstr>Help students understand what is required with reading</vt:lpstr>
      <vt:lpstr>Slide 14</vt:lpstr>
      <vt:lpstr>Fostering Information literacy involves helping students to:</vt:lpstr>
      <vt:lpstr>And also to:</vt:lpstr>
      <vt:lpstr>Social literacy involves</vt:lpstr>
      <vt:lpstr>Emotional intelligence helps students</vt:lpstr>
      <vt:lpstr>Digital literacy: potential inequalities that may need redressing</vt:lpstr>
      <vt:lpstr>Assessment literacy: students do better if they can: </vt:lpstr>
      <vt:lpstr>Assessment and confidence</vt:lpstr>
      <vt:lpstr>Students who believe that intelligence is malleable may be more robust</vt:lpstr>
      <vt:lpstr>Slide 23</vt:lpstr>
      <vt:lpstr>Strategies for assessing students in groups</vt:lpstr>
      <vt:lpstr>Further strategies</vt:lpstr>
      <vt:lpstr>Further strategies</vt:lpstr>
      <vt:lpstr>Slide 27</vt:lpstr>
      <vt:lpstr>Involving students in assessing  peers in groups. Why?</vt:lpstr>
      <vt:lpstr>However:</vt:lpstr>
      <vt:lpstr>Implementing self and peer assessment</vt:lpstr>
      <vt:lpstr>Potential cultural issues related to group work:</vt:lpstr>
      <vt:lpstr>Mentoring students: some issues for discussion. Is it better to:</vt:lpstr>
      <vt:lpstr>More mentoring questions</vt:lpstr>
      <vt:lpstr>Planning to maximize the effectiveness of small group work</vt:lpstr>
      <vt:lpstr>Conclusions</vt:lpstr>
      <vt:lpstr>These and other slides will be available on my website at www.sally-brown.net</vt:lpstr>
      <vt:lpstr>Useful references: 1</vt:lpstr>
      <vt:lpstr>Useful references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2013-12-04T20:22:10Z</dcterms:modified>
</cp:coreProperties>
</file>