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2" r:id="rId3"/>
    <p:sldMasterId id="2147483665" r:id="rId4"/>
    <p:sldMasterId id="2147483667" r:id="rId5"/>
    <p:sldMasterId id="2147483669" r:id="rId6"/>
    <p:sldMasterId id="2147483671" r:id="rId7"/>
    <p:sldMasterId id="2147483674" r:id="rId8"/>
    <p:sldMasterId id="2147483676" r:id="rId9"/>
  </p:sldMasterIdLst>
  <p:notesMasterIdLst>
    <p:notesMasterId r:id="rId47"/>
  </p:notesMasterIdLst>
  <p:sldIdLst>
    <p:sldId id="294" r:id="rId10"/>
    <p:sldId id="278" r:id="rId11"/>
    <p:sldId id="279" r:id="rId12"/>
    <p:sldId id="289" r:id="rId13"/>
    <p:sldId id="280" r:id="rId14"/>
    <p:sldId id="284" r:id="rId15"/>
    <p:sldId id="281" r:id="rId16"/>
    <p:sldId id="271" r:id="rId17"/>
    <p:sldId id="272" r:id="rId18"/>
    <p:sldId id="273" r:id="rId19"/>
    <p:sldId id="274" r:id="rId20"/>
    <p:sldId id="275" r:id="rId21"/>
    <p:sldId id="295" r:id="rId22"/>
    <p:sldId id="262" r:id="rId23"/>
    <p:sldId id="264" r:id="rId24"/>
    <p:sldId id="259" r:id="rId25"/>
    <p:sldId id="260" r:id="rId26"/>
    <p:sldId id="286" r:id="rId27"/>
    <p:sldId id="287" r:id="rId28"/>
    <p:sldId id="288" r:id="rId29"/>
    <p:sldId id="293" r:id="rId30"/>
    <p:sldId id="290" r:id="rId31"/>
    <p:sldId id="270" r:id="rId32"/>
    <p:sldId id="268" r:id="rId33"/>
    <p:sldId id="267" r:id="rId34"/>
    <p:sldId id="269" r:id="rId35"/>
    <p:sldId id="285" r:id="rId36"/>
    <p:sldId id="292" r:id="rId37"/>
    <p:sldId id="291" r:id="rId38"/>
    <p:sldId id="296" r:id="rId39"/>
    <p:sldId id="258" r:id="rId40"/>
    <p:sldId id="261" r:id="rId41"/>
    <p:sldId id="283" r:id="rId42"/>
    <p:sldId id="265" r:id="rId43"/>
    <p:sldId id="297" r:id="rId44"/>
    <p:sldId id="266" r:id="rId45"/>
    <p:sldId id="28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46" d="100"/>
          <a:sy n="46" d="100"/>
        </p:scale>
        <p:origin x="-5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3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D40B6-CB87-4920-BBE7-95C34A45CEBC}" type="datetimeFigureOut">
              <a:rPr lang="en-GB" smtClean="0"/>
              <a:pPr/>
              <a:t>04/12/2013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0D71D-F887-4F05-8D8C-43A78F8C70F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5C9F4A7-D9C7-4F26-81BC-38408482BA8B}" type="slidenum">
              <a:rPr lang="en-US" smtClean="0">
                <a:solidFill>
                  <a:srgbClr val="000000"/>
                </a:solidFill>
              </a:rPr>
              <a:pPr/>
              <a:t>1</a:t>
            </a:fld>
            <a:endParaRPr lang="en-US" smtClean="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15</a:t>
            </a:fld>
            <a:endParaRPr lang="en-GB"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16</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17</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23</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24</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25</a:t>
            </a:fld>
            <a:endParaRPr lang="en-GB">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26</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31</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34</a:t>
            </a:fld>
            <a:endParaRPr lang="en-GB" dirty="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FBBD9661-E683-4503-875F-0428D5224DFC}"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E6119AE-EA1D-4640-9706-736DE15E287A}" type="slidenum">
              <a:rPr lang="en-US" smtClean="0"/>
              <a:pPr/>
              <a:t>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marL="228600" indent="-228600"/>
            <a:r>
              <a:rPr lang="en-GB" smtClean="0"/>
              <a:t>En el futuro las universidades tendrán dos funciones clave</a:t>
            </a:r>
          </a:p>
          <a:p>
            <a:pPr marL="228600" indent="-228600">
              <a:buFontTx/>
              <a:buAutoNum type="arabicParenR"/>
            </a:pPr>
            <a:r>
              <a:rPr lang="en-GB" smtClean="0"/>
              <a:t>El reconocimiento y la homologación del rendimiento, logros, éxitos del estudiante aunque fueran conseguidos fuera de la universidad</a:t>
            </a:r>
          </a:p>
          <a:p>
            <a:pPr marL="228600" indent="-228600">
              <a:buFontTx/>
              <a:buAutoNum type="arabicParenR"/>
            </a:pPr>
            <a:r>
              <a:rPr lang="en-GB" smtClean="0"/>
              <a:t>El apoyo del aprendizaje y del compromiso del estudiante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480D71D-F887-4F05-8D8C-43A78F8C70F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fontAlgn="base" hangingPunct="0">
              <a:spcBef>
                <a:spcPct val="0"/>
              </a:spcBef>
              <a:spcAft>
                <a:spcPct val="0"/>
              </a:spcAft>
              <a:defRPr/>
            </a:pPr>
            <a:endParaRPr lang="en-GB" sz="4000" dirty="0">
              <a:solidFill>
                <a:srgbClr val="000000"/>
              </a:solidFill>
              <a:latin typeface="Comic Sans MS" pitchFamily="66" charset="0"/>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dirty="0">
              <a:solidFill>
                <a:srgbClr val="000000"/>
              </a:solidFill>
              <a:latin typeface="Comic Sans MS" pitchFamily="66" charset="0"/>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b="1" dirty="0">
              <a:solidFill>
                <a:srgbClr val="000000"/>
              </a:solidFill>
              <a:latin typeface="Comic Sans MS" pitchFamily="66" charset="0"/>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dirty="0">
              <a:solidFill>
                <a:srgbClr val="000000"/>
              </a:solidFill>
              <a:latin typeface="Comic Sans MS" pitchFamily="66" charset="0"/>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dirty="0">
              <a:solidFill>
                <a:srgbClr val="000000"/>
              </a:solidFill>
              <a:latin typeface="Comic Sans MS" pitchFamily="66" charset="0"/>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dirty="0">
              <a:solidFill>
                <a:srgbClr val="000000"/>
              </a:solidFill>
              <a:latin typeface="Comic Sans MS" pitchFamily="66" charset="0"/>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44" name="TextBox 43"/>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endParaRPr lang="en-GB"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fontAlgn="base" hangingPunct="0">
              <a:spcBef>
                <a:spcPct val="0"/>
              </a:spcBef>
              <a:spcAft>
                <a:spcPct val="0"/>
              </a:spcAft>
              <a:defRPr/>
            </a:pPr>
            <a:fld id="{F3CF0AB6-600C-480C-A5E2-EE921F17FE8E}" type="datetime2">
              <a:rPr lang="en-GB" smtClean="0">
                <a:solidFill>
                  <a:srgbClr val="FFFF66"/>
                </a:solidFill>
                <a:latin typeface="Comic Sans MS" pitchFamily="66" charset="0"/>
              </a:rPr>
              <a:pPr algn="ctr" eaLnBrk="0" fontAlgn="base" hangingPunct="0">
                <a:spcBef>
                  <a:spcPct val="0"/>
                </a:spcBef>
                <a:spcAft>
                  <a:spcPct val="0"/>
                </a:spcAft>
                <a:defRPr/>
              </a:pPr>
              <a:t>Wednesday, 04 December 2013</a:t>
            </a:fld>
            <a:endParaRPr lang="en-GB" dirty="0">
              <a:solidFill>
                <a:srgbClr val="FFFF66"/>
              </a:solidFill>
              <a:latin typeface="Comic Sans MS" pitchFamily="66"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lgn="ctr" fontAlgn="base">
              <a:spcBef>
                <a:spcPct val="0"/>
              </a:spcBef>
              <a:spcAft>
                <a:spcPct val="0"/>
              </a:spcAft>
              <a:defRPr/>
            </a:pPr>
            <a:endParaRPr lang="en-US" sz="310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lgn="ctr" fontAlgn="base">
              <a:spcBef>
                <a:spcPct val="0"/>
              </a:spcBef>
              <a:spcAft>
                <a:spcPct val="0"/>
              </a:spcAft>
              <a:defRPr/>
            </a:pPr>
            <a:endParaRPr lang="en-US" sz="3100">
              <a:solidFill>
                <a:srgbClr val="000000"/>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4FB444D4-C1EF-4A8A-9804-A8C493B60ADB}" type="datetime1">
              <a:rPr lang="en-GB" altLang="en-US">
                <a:solidFill>
                  <a:srgbClr val="000000"/>
                </a:solidFill>
              </a:rPr>
              <a:pPr>
                <a:defRPr/>
              </a:pPr>
              <a:t>04/12/2013</a:t>
            </a:fld>
            <a:endParaRPr lang="en-GB" altLang="en-US">
              <a:solidFill>
                <a:srgbClr val="000000"/>
              </a:solidFill>
            </a:endParaRPr>
          </a:p>
        </p:txBody>
      </p:sp>
      <p:sp>
        <p:nvSpPr>
          <p:cNvPr id="39"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GB"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886C1-BA04-4084-9C87-044657D381CB}" type="datetimeFigureOut">
              <a:rPr lang="en-GB" smtClean="0"/>
              <a:pPr/>
              <a:t>04/12/2013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C19EF-BB6B-47DE-91AE-58E8BAD78B0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1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xml"/><Relationship Id="rId1" Type="http://schemas.openxmlformats.org/officeDocument/2006/relationships/slideLayout" Target="../slideLayouts/slideLayout1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2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886C1-BA04-4084-9C87-044657D381CB}" type="datetimeFigureOut">
              <a:rPr lang="en-GB" smtClean="0"/>
              <a:pPr/>
              <a:t>04/12/2013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C19EF-BB6B-47DE-91AE-58E8BAD78B0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DC8AE-B192-402A-B14F-F0E519CCB1CE}" type="datetimeFigureOut">
              <a:rPr lang="en-US" smtClean="0">
                <a:solidFill>
                  <a:prstClr val="black">
                    <a:tint val="75000"/>
                  </a:prstClr>
                </a:solidFill>
              </a:rPr>
              <a:pPr/>
              <a:t>12/4/2013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366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b="1">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ctr" fontAlgn="base">
              <a:spcBef>
                <a:spcPct val="0"/>
              </a:spcBef>
              <a:spcAft>
                <a:spcPct val="0"/>
              </a:spcAft>
              <a:defRPr/>
            </a:pPr>
            <a:endParaRPr lang="en-US" sz="3100">
              <a:solidFill>
                <a:srgbClr val="000000"/>
              </a:solidFill>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pPr fontAlgn="base">
              <a:spcBef>
                <a:spcPct val="0"/>
              </a:spcBef>
              <a:spcAft>
                <a:spcPct val="0"/>
              </a:spcAft>
              <a:defRPr/>
            </a:pPr>
            <a:fld id="{E06433FA-C51D-4ED0-9FA4-42E69DCAC760}" type="datetime1">
              <a:rPr lang="en-GB">
                <a:solidFill>
                  <a:srgbClr val="000000"/>
                </a:solidFill>
              </a:rPr>
              <a:pPr fontAlgn="base">
                <a:spcBef>
                  <a:spcPct val="0"/>
                </a:spcBef>
                <a:spcAft>
                  <a:spcPct val="0"/>
                </a:spcAft>
                <a:defRPr/>
              </a:pPr>
              <a:t>04/12/2013</a:t>
            </a:fld>
            <a:endParaRPr lang="en-GB" altLang="en-US">
              <a:solidFill>
                <a:srgbClr val="000000"/>
              </a:solidFill>
            </a:endParaRPr>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lgn="ctr" fontAlgn="base">
              <a:spcBef>
                <a:spcPct val="0"/>
              </a:spcBef>
              <a:spcAft>
                <a:spcPct val="0"/>
              </a:spcAft>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7585075" y="6400800"/>
            <a:ext cx="10906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r>
              <a:rPr lang="en-GB" altLang="en-US">
                <a:solidFill>
                  <a:srgbClr val="000000"/>
                </a:solidFill>
              </a:rPr>
              <a:t>Slide # </a:t>
            </a:r>
            <a:fld id="{1C80650B-2B16-4D54-A886-8AB08D1869EF}"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pic>
        <p:nvPicPr>
          <p:cNvPr id="1032"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ctr" fontAlgn="base">
                <a:spcBef>
                  <a:spcPct val="0"/>
                </a:spcBef>
                <a:spcAft>
                  <a:spcPct val="0"/>
                </a:spcAft>
                <a:defRPr/>
              </a:pPr>
              <a:endParaRPr lang="en-US" sz="3100">
                <a:solidFill>
                  <a:srgbClr val="000000"/>
                </a:solidFill>
              </a:endParaRPr>
            </a:p>
          </p:txBody>
        </p:sp>
      </p:grpSp>
      <p:sp>
        <p:nvSpPr>
          <p:cNvPr id="4137" name="Line 41"/>
          <p:cNvSpPr>
            <a:spLocks noChangeShapeType="1"/>
          </p:cNvSpPr>
          <p:nvPr/>
        </p:nvSpPr>
        <p:spPr bwMode="auto">
          <a:xfrm>
            <a:off x="250825" y="1268413"/>
            <a:ext cx="7796213" cy="0"/>
          </a:xfrm>
          <a:prstGeom prst="line">
            <a:avLst/>
          </a:prstGeom>
          <a:noFill/>
          <a:ln w="6350">
            <a:solidFill>
              <a:schemeClr val="tx1"/>
            </a:solidFill>
            <a:round/>
            <a:headEnd/>
            <a:tailEnd/>
          </a:ln>
          <a:effectLst/>
        </p:spPr>
        <p:txBody>
          <a:bodyPr/>
          <a:lstStyle/>
          <a:p>
            <a:pPr algn="ctr" fontAlgn="base">
              <a:spcBef>
                <a:spcPct val="0"/>
              </a:spcBef>
              <a:spcAft>
                <a:spcPct val="0"/>
              </a:spcAft>
              <a:defRPr/>
            </a:pPr>
            <a:endParaRPr lang="en-US" sz="3100">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hil@phil-race.co.uk"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sally@sally-race.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pearsonblueskies.com/"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85750" y="500063"/>
            <a:ext cx="7166570" cy="2468562"/>
          </a:xfrm>
        </p:spPr>
        <p:txBody>
          <a:bodyPr/>
          <a:lstStyle/>
          <a:p>
            <a:pPr algn="l" eaLnBrk="1" hangingPunct="1"/>
            <a:r>
              <a:rPr lang="en-GB" sz="3600" dirty="0" smtClean="0">
                <a:solidFill>
                  <a:srgbClr val="7030A0"/>
                </a:solidFill>
              </a:rPr>
              <a:t>Why does teaching and learning matter to European Universities in the 21</a:t>
            </a:r>
            <a:r>
              <a:rPr lang="en-GB" sz="3600" baseline="30000" dirty="0" smtClean="0">
                <a:solidFill>
                  <a:srgbClr val="7030A0"/>
                </a:solidFill>
              </a:rPr>
              <a:t>st</a:t>
            </a:r>
            <a:r>
              <a:rPr lang="en-GB" sz="3600" dirty="0" smtClean="0">
                <a:solidFill>
                  <a:srgbClr val="7030A0"/>
                </a:solidFill>
              </a:rPr>
              <a:t> Century?</a:t>
            </a:r>
            <a:r>
              <a:rPr lang="en-GB" sz="5400" b="0" dirty="0" smtClean="0"/>
              <a:t/>
            </a:r>
            <a:br>
              <a:rPr lang="en-GB" sz="5400" b="0" dirty="0" smtClean="0"/>
            </a:br>
            <a:endParaRPr lang="en-GB" sz="4000" b="0" dirty="0" smtClean="0"/>
          </a:p>
        </p:txBody>
      </p:sp>
      <p:sp>
        <p:nvSpPr>
          <p:cNvPr id="4099" name="Rectangle 3"/>
          <p:cNvSpPr>
            <a:spLocks noGrp="1" noChangeArrowheads="1"/>
          </p:cNvSpPr>
          <p:nvPr>
            <p:ph type="subTitle" idx="1"/>
          </p:nvPr>
        </p:nvSpPr>
        <p:spPr/>
        <p:txBody>
          <a:bodyPr/>
          <a:lstStyle/>
          <a:p>
            <a:pPr algn="ctr"/>
            <a:r>
              <a:rPr lang="en-GB" b="1" dirty="0" smtClean="0">
                <a:solidFill>
                  <a:srgbClr val="00B050"/>
                </a:solidFill>
              </a:rPr>
              <a:t>Luxembourg University</a:t>
            </a:r>
          </a:p>
          <a:p>
            <a:pPr algn="ctr"/>
            <a:r>
              <a:rPr lang="en-GB" sz="2000" b="1" dirty="0" smtClean="0">
                <a:solidFill>
                  <a:srgbClr val="00B050"/>
                </a:solidFill>
              </a:rPr>
              <a:t>4 December 2013 </a:t>
            </a:r>
            <a:r>
              <a:rPr lang="en-GB" dirty="0" smtClean="0"/>
              <a:t/>
            </a:r>
            <a:br>
              <a:rPr lang="en-GB" dirty="0" smtClean="0"/>
            </a:br>
            <a:endParaRPr lang="en-GB" dirty="0" smtClean="0"/>
          </a:p>
        </p:txBody>
      </p:sp>
      <p:sp>
        <p:nvSpPr>
          <p:cNvPr id="4100" name="Text Box 5"/>
          <p:cNvSpPr txBox="1">
            <a:spLocks noChangeArrowheads="1"/>
          </p:cNvSpPr>
          <p:nvPr/>
        </p:nvSpPr>
        <p:spPr bwMode="auto">
          <a:xfrm>
            <a:off x="971550" y="6092825"/>
            <a:ext cx="184150" cy="366713"/>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srgbClr val="000000"/>
              </a:solidFill>
            </a:endParaRPr>
          </a:p>
        </p:txBody>
      </p:sp>
      <p:sp>
        <p:nvSpPr>
          <p:cNvPr id="4101" name="Rectangle 7"/>
          <p:cNvSpPr>
            <a:spLocks noChangeArrowheads="1"/>
          </p:cNvSpPr>
          <p:nvPr/>
        </p:nvSpPr>
        <p:spPr bwMode="auto">
          <a:xfrm>
            <a:off x="142875" y="3146425"/>
            <a:ext cx="7021513" cy="2308324"/>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en-GB" sz="2000" b="1" dirty="0">
              <a:solidFill>
                <a:srgbClr val="000000"/>
              </a:solidFill>
            </a:endParaRPr>
          </a:p>
          <a:p>
            <a:pPr algn="ctr"/>
            <a:endParaRPr lang="en-GB" sz="2000" b="1" dirty="0" smtClean="0">
              <a:solidFill>
                <a:srgbClr val="00B050"/>
              </a:solidFill>
            </a:endParaRPr>
          </a:p>
          <a:p>
            <a:pPr algn="ctr"/>
            <a:endParaRPr lang="en-GB" sz="2000" b="1" dirty="0" smtClean="0">
              <a:solidFill>
                <a:srgbClr val="00B050"/>
              </a:solidFill>
            </a:endParaRPr>
          </a:p>
          <a:p>
            <a:pPr algn="ctr"/>
            <a:endParaRPr lang="en-GB" sz="2000" b="1" dirty="0" smtClean="0">
              <a:solidFill>
                <a:srgbClr val="00B050"/>
              </a:solidFill>
            </a:endParaRPr>
          </a:p>
          <a:p>
            <a:pPr algn="ctr"/>
            <a:r>
              <a:rPr lang="en-GB" sz="2800" b="1" dirty="0" smtClean="0"/>
              <a:t>Phil Race and Sally Brown</a:t>
            </a:r>
          </a:p>
          <a:p>
            <a:pPr algn="ctr"/>
            <a:r>
              <a:rPr lang="en-GB" sz="2000" b="1" dirty="0" smtClean="0">
                <a:solidFill>
                  <a:srgbClr val="00B050"/>
                </a:solidFill>
                <a:hlinkClick r:id="rId3"/>
              </a:rPr>
              <a:t>phil@phil-race.co.uk</a:t>
            </a:r>
            <a:r>
              <a:rPr lang="en-GB" sz="2000" b="1" dirty="0" smtClean="0">
                <a:solidFill>
                  <a:srgbClr val="00B050"/>
                </a:solidFill>
              </a:rPr>
              <a:t> </a:t>
            </a:r>
          </a:p>
          <a:p>
            <a:pPr algn="ctr"/>
            <a:r>
              <a:rPr lang="en-GB" sz="2000" b="1" dirty="0" smtClean="0">
                <a:solidFill>
                  <a:srgbClr val="00B050"/>
                </a:solidFill>
                <a:hlinkClick r:id="rId4"/>
              </a:rPr>
              <a:t>sally@sally-brown.net</a:t>
            </a:r>
            <a:endParaRPr lang="en-GB" sz="2000" b="1" dirty="0" smtClean="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807"/>
          </a:xfrm>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2800" dirty="0" smtClean="0">
                <a:solidFill>
                  <a:srgbClr val="7030A0"/>
                </a:solidFill>
                <a:latin typeface="Arial Rounded MT Bold"/>
                <a:ea typeface="+mn-ea"/>
                <a:cs typeface="+mn-cs"/>
              </a:rPr>
              <a:t>This is what MOOC users commit to:</a:t>
            </a:r>
            <a:endParaRPr lang="en-GB" sz="2800" dirty="0">
              <a:solidFill>
                <a:srgbClr val="7030A0"/>
              </a:solidFill>
              <a:latin typeface="Arial Rounded MT Bold"/>
              <a:ea typeface="+mn-ea"/>
              <a:cs typeface="+mn-cs"/>
            </a:endParaRPr>
          </a:p>
        </p:txBody>
      </p:sp>
      <p:pic>
        <p:nvPicPr>
          <p:cNvPr id="1026" name="Picture 2"/>
          <p:cNvPicPr>
            <a:picLocks noGrp="1" noChangeAspect="1" noChangeArrowheads="1"/>
          </p:cNvPicPr>
          <p:nvPr>
            <p:ph idx="1"/>
          </p:nvPr>
        </p:nvPicPr>
        <p:blipFill>
          <a:blip r:embed="rId3" cstate="email"/>
          <a:srcRect/>
          <a:stretch>
            <a:fillRect/>
          </a:stretch>
        </p:blipFill>
        <p:spPr bwMode="auto">
          <a:xfrm>
            <a:off x="-122939" y="836712"/>
            <a:ext cx="9266939" cy="3956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2800" dirty="0" smtClean="0">
                <a:solidFill>
                  <a:srgbClr val="7030A0"/>
                </a:solidFill>
                <a:latin typeface="Arial Rounded MT Bold"/>
                <a:ea typeface="+mn-ea"/>
                <a:cs typeface="+mn-cs"/>
              </a:rPr>
              <a:t>An ‘</a:t>
            </a:r>
            <a:r>
              <a:rPr lang="en-GB" sz="2800" dirty="0" err="1" smtClean="0">
                <a:solidFill>
                  <a:srgbClr val="7030A0"/>
                </a:solidFill>
                <a:latin typeface="Arial Rounded MT Bold"/>
                <a:ea typeface="+mn-ea"/>
                <a:cs typeface="+mn-cs"/>
              </a:rPr>
              <a:t>honor</a:t>
            </a:r>
            <a:r>
              <a:rPr lang="en-GB" sz="2800" dirty="0" smtClean="0">
                <a:solidFill>
                  <a:srgbClr val="7030A0"/>
                </a:solidFill>
                <a:latin typeface="Arial Rounded MT Bold"/>
                <a:ea typeface="+mn-ea"/>
                <a:cs typeface="+mn-cs"/>
              </a:rPr>
              <a:t>’ code...</a:t>
            </a:r>
            <a:endParaRPr lang="en-GB" sz="2800" dirty="0">
              <a:solidFill>
                <a:srgbClr val="7030A0"/>
              </a:solidFill>
              <a:latin typeface="Arial Rounded MT Bold"/>
              <a:ea typeface="+mn-ea"/>
              <a:cs typeface="+mn-cs"/>
            </a:endParaRPr>
          </a:p>
        </p:txBody>
      </p:sp>
      <p:sp>
        <p:nvSpPr>
          <p:cNvPr id="3" name="Content Placeholder 2"/>
          <p:cNvSpPr>
            <a:spLocks noGrp="1"/>
          </p:cNvSpPr>
          <p:nvPr>
            <p:ph idx="1"/>
          </p:nvPr>
        </p:nvSpPr>
        <p:spPr>
          <a:xfrm>
            <a:off x="358775" y="908721"/>
            <a:ext cx="8605838" cy="4958680"/>
          </a:xfrm>
        </p:spPr>
        <p:txBody>
          <a:bodyPr vert="horz" lIns="91440" tIns="45720" rIns="91440" bIns="45720" rtlCol="0">
            <a:noAutofit/>
          </a:bodyPr>
          <a:lstStyle/>
          <a:p>
            <a:pPr marL="342900" indent="-342900">
              <a:lnSpc>
                <a:spcPct val="100000"/>
              </a:lnSpc>
              <a:spcBef>
                <a:spcPct val="20000"/>
              </a:spcBef>
              <a:buNone/>
            </a:pPr>
            <a:r>
              <a:rPr lang="en-GB" sz="2600" kern="1200" dirty="0" smtClean="0">
                <a:solidFill>
                  <a:schemeClr val="tx1"/>
                </a:solidFill>
                <a:latin typeface="Calibri" pitchFamily="34" charset="0"/>
              </a:rPr>
              <a:t>All students participating the class must agree to abide by the following code of conduct:</a:t>
            </a:r>
          </a:p>
          <a:p>
            <a:pPr marL="342900" indent="-342900">
              <a:lnSpc>
                <a:spcPct val="100000"/>
              </a:lnSpc>
              <a:spcBef>
                <a:spcPct val="20000"/>
              </a:spcBef>
            </a:pPr>
            <a:r>
              <a:rPr lang="en-GB" sz="2600" kern="1200" dirty="0" smtClean="0">
                <a:solidFill>
                  <a:schemeClr val="tx1"/>
                </a:solidFill>
                <a:latin typeface="Calibri" pitchFamily="34" charset="0"/>
              </a:rPr>
              <a:t> I will register for only one account.</a:t>
            </a:r>
          </a:p>
          <a:p>
            <a:pPr marL="342900" indent="-342900">
              <a:lnSpc>
                <a:spcPct val="100000"/>
              </a:lnSpc>
              <a:spcBef>
                <a:spcPct val="20000"/>
              </a:spcBef>
            </a:pPr>
            <a:r>
              <a:rPr lang="en-GB" sz="2600" kern="1200" dirty="0" smtClean="0">
                <a:solidFill>
                  <a:schemeClr val="tx1"/>
                </a:solidFill>
                <a:latin typeface="Calibri" pitchFamily="34" charset="0"/>
              </a:rPr>
              <a:t>My answers to homework, quizzes and exams will be my own work (except for assignments which explicitly permit collaboration).</a:t>
            </a:r>
          </a:p>
          <a:p>
            <a:pPr marL="342900" indent="-342900">
              <a:lnSpc>
                <a:spcPct val="100000"/>
              </a:lnSpc>
              <a:spcBef>
                <a:spcPct val="20000"/>
              </a:spcBef>
            </a:pPr>
            <a:r>
              <a:rPr lang="en-GB" sz="2600" kern="1200" dirty="0" smtClean="0">
                <a:solidFill>
                  <a:schemeClr val="tx1"/>
                </a:solidFill>
                <a:latin typeface="Calibri" pitchFamily="34" charset="0"/>
              </a:rPr>
              <a:t>I will not make solutions to homework, quizzes or exams available to anyone else. This includes both solutions written by me, as well as any official solutions written by the course staff.</a:t>
            </a:r>
          </a:p>
          <a:p>
            <a:pPr marL="342900" indent="-342900">
              <a:lnSpc>
                <a:spcPct val="100000"/>
              </a:lnSpc>
              <a:spcBef>
                <a:spcPct val="20000"/>
              </a:spcBef>
            </a:pPr>
            <a:r>
              <a:rPr lang="en-GB" sz="2600" kern="1200" dirty="0" smtClean="0">
                <a:solidFill>
                  <a:schemeClr val="tx1"/>
                </a:solidFill>
                <a:latin typeface="Calibri" pitchFamily="34" charset="0"/>
              </a:rPr>
              <a:t>I will not engage in any other activities that will dishonestly improve my results or dishonestly improve/hurt the results of others.</a:t>
            </a:r>
          </a:p>
          <a:p>
            <a:pPr marL="342900" indent="-342900">
              <a:lnSpc>
                <a:spcPct val="100000"/>
              </a:lnSpc>
              <a:spcBef>
                <a:spcPct val="20000"/>
              </a:spcBef>
            </a:pPr>
            <a:endParaRPr lang="en-GB" sz="2600" kern="1200" dirty="0" smtClean="0">
              <a:solidFill>
                <a:schemeClr val="tx1"/>
              </a:solidFill>
              <a:latin typeface="Calibri" pitchFamily="34" charset="0"/>
            </a:endParaRPr>
          </a:p>
          <a:p>
            <a:pPr marL="342900" indent="-342900">
              <a:lnSpc>
                <a:spcPct val="100000"/>
              </a:lnSpc>
              <a:spcBef>
                <a:spcPct val="20000"/>
              </a:spcBef>
            </a:pPr>
            <a:endParaRPr lang="en-GB" sz="2600" kern="1200" dirty="0">
              <a:solidFill>
                <a:schemeClr val="tx1"/>
              </a:solidFill>
              <a:latin typeface="Calibri" pitchFamily="34" charset="0"/>
            </a:endParaRPr>
          </a:p>
        </p:txBody>
      </p:sp>
      <p:sp>
        <p:nvSpPr>
          <p:cNvPr id="4" name="Rectangle 3"/>
          <p:cNvSpPr/>
          <p:nvPr/>
        </p:nvSpPr>
        <p:spPr>
          <a:xfrm>
            <a:off x="2267744" y="3140968"/>
            <a:ext cx="4572000" cy="3046988"/>
          </a:xfrm>
          <a:prstGeom prst="rect">
            <a:avLst/>
          </a:prstGeom>
          <a:solidFill>
            <a:srgbClr val="FFFF00"/>
          </a:solidFill>
        </p:spPr>
        <p:txBody>
          <a:bodyPr>
            <a:spAutoFit/>
          </a:bodyPr>
          <a:lstStyle/>
          <a:p>
            <a:pPr algn="ctr" eaLnBrk="0" fontAlgn="base" hangingPunct="0">
              <a:spcBef>
                <a:spcPct val="0"/>
              </a:spcBef>
              <a:spcAft>
                <a:spcPct val="0"/>
              </a:spcAft>
            </a:pPr>
            <a:endParaRPr lang="en-GB" sz="2400" b="1" dirty="0" smtClean="0">
              <a:solidFill>
                <a:srgbClr val="000000"/>
              </a:solidFill>
              <a:latin typeface="Comic Sans MS" pitchFamily="66" charset="0"/>
            </a:endParaRPr>
          </a:p>
          <a:p>
            <a:pPr algn="ctr" eaLnBrk="0" fontAlgn="base" hangingPunct="0">
              <a:spcBef>
                <a:spcPct val="0"/>
              </a:spcBef>
              <a:spcAft>
                <a:spcPct val="0"/>
              </a:spcAft>
            </a:pPr>
            <a:r>
              <a:rPr lang="en-US" sz="2400" b="1" dirty="0" smtClean="0">
                <a:solidFill>
                  <a:srgbClr val="000000"/>
                </a:solidFill>
                <a:latin typeface="Comic Sans MS" pitchFamily="66" charset="0"/>
              </a:rPr>
              <a:t>Validation – the only validation on this MOOC was online acceptance of an honor code. If MOOCs are to provide credit with any currency, then this will have to change. (Martin Hall)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2800" dirty="0" smtClean="0">
                <a:solidFill>
                  <a:srgbClr val="7030A0"/>
                </a:solidFill>
                <a:latin typeface="Arial Rounded MT Bold"/>
                <a:ea typeface="+mn-ea"/>
                <a:cs typeface="+mn-cs"/>
              </a:rPr>
              <a:t>Prof Martin Hall on MOOCs</a:t>
            </a:r>
            <a:endParaRPr lang="en-GB" sz="2800" dirty="0">
              <a:solidFill>
                <a:srgbClr val="7030A0"/>
              </a:solidFill>
              <a:latin typeface="Arial Rounded MT Bold"/>
              <a:ea typeface="+mn-ea"/>
              <a:cs typeface="+mn-cs"/>
            </a:endParaRPr>
          </a:p>
        </p:txBody>
      </p:sp>
      <p:pic>
        <p:nvPicPr>
          <p:cNvPr id="1027" name="Picture 3"/>
          <p:cNvPicPr>
            <a:picLocks noGrp="1" noChangeAspect="1" noChangeArrowheads="1"/>
          </p:cNvPicPr>
          <p:nvPr>
            <p:ph idx="1"/>
          </p:nvPr>
        </p:nvPicPr>
        <p:blipFill>
          <a:blip r:embed="rId3" cstate="email"/>
          <a:srcRect/>
          <a:stretch>
            <a:fillRect/>
          </a:stretch>
        </p:blipFill>
        <p:spPr bwMode="auto">
          <a:xfrm>
            <a:off x="6156176" y="2204864"/>
            <a:ext cx="2095500" cy="3009900"/>
          </a:xfrm>
          <a:prstGeom prst="rect">
            <a:avLst/>
          </a:prstGeom>
          <a:noFill/>
          <a:ln w="9525">
            <a:noFill/>
            <a:miter lim="800000"/>
            <a:headEnd/>
            <a:tailEnd/>
          </a:ln>
        </p:spPr>
      </p:pic>
      <p:sp>
        <p:nvSpPr>
          <p:cNvPr id="8" name="Rectangle 7"/>
          <p:cNvSpPr/>
          <p:nvPr/>
        </p:nvSpPr>
        <p:spPr>
          <a:xfrm>
            <a:off x="251520" y="1340768"/>
            <a:ext cx="4572000" cy="4401205"/>
          </a:xfrm>
          <a:prstGeom prst="rect">
            <a:avLst/>
          </a:prstGeom>
        </p:spPr>
        <p:txBody>
          <a:bodyPr>
            <a:spAutoFit/>
          </a:bodyPr>
          <a:lstStyle/>
          <a:p>
            <a:pPr eaLnBrk="0" fontAlgn="base" hangingPunct="0">
              <a:spcBef>
                <a:spcPct val="0"/>
              </a:spcBef>
              <a:spcAft>
                <a:spcPct val="0"/>
              </a:spcAft>
            </a:pPr>
            <a:endParaRPr lang="en-GB" sz="2800" b="1" dirty="0" smtClean="0">
              <a:solidFill>
                <a:srgbClr val="000000"/>
              </a:solidFill>
              <a:latin typeface="Comic Sans MS" pitchFamily="66" charset="0"/>
            </a:endParaRPr>
          </a:p>
          <a:p>
            <a:pPr eaLnBrk="0" fontAlgn="base" hangingPunct="0">
              <a:spcBef>
                <a:spcPct val="0"/>
              </a:spcBef>
              <a:spcAft>
                <a:spcPct val="0"/>
              </a:spcAft>
            </a:pPr>
            <a:r>
              <a:rPr lang="en-US" sz="2800" b="1" dirty="0" smtClean="0">
                <a:solidFill>
                  <a:srgbClr val="7030A0"/>
                </a:solidFill>
                <a:latin typeface="Comic Sans MS" pitchFamily="66" charset="0"/>
              </a:rPr>
              <a:t>They could finish off the lecture as a form of conveying information, </a:t>
            </a:r>
            <a:r>
              <a:rPr lang="en-US" sz="2800" b="1" dirty="0" smtClean="0">
                <a:solidFill>
                  <a:srgbClr val="000000"/>
                </a:solidFill>
                <a:latin typeface="Comic Sans MS" pitchFamily="66" charset="0"/>
              </a:rPr>
              <a:t>and the teacher becomes an expert guide in a world of abundance rather than a lecturer passing down wisdom from the podium.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2800" dirty="0" smtClean="0">
                <a:solidFill>
                  <a:srgbClr val="7030A0"/>
                </a:solidFill>
                <a:latin typeface="Arial Rounded MT Bold"/>
                <a:ea typeface="+mn-ea"/>
                <a:cs typeface="+mn-cs"/>
              </a:rPr>
              <a:t>Seven factors underpinning successful learning</a:t>
            </a:r>
          </a:p>
        </p:txBody>
      </p:sp>
      <p:sp>
        <p:nvSpPr>
          <p:cNvPr id="3" name="Content Placeholder 2"/>
          <p:cNvSpPr>
            <a:spLocks noGrp="1"/>
          </p:cNvSpPr>
          <p:nvPr>
            <p:ph idx="1"/>
          </p:nvPr>
        </p:nvSpPr>
        <p:spPr/>
        <p:txBody>
          <a:bodyPr/>
          <a:lstStyle/>
          <a:p>
            <a:pPr>
              <a:lnSpc>
                <a:spcPct val="100000"/>
              </a:lnSpc>
              <a:buNone/>
            </a:pPr>
            <a:r>
              <a:rPr lang="en-GB" sz="2800" dirty="0" smtClean="0">
                <a:solidFill>
                  <a:schemeClr val="tx1"/>
                </a:solidFill>
                <a:latin typeface="Calibri" pitchFamily="34" charset="0"/>
              </a:rPr>
              <a:t>These factors are based on the answers to six questions which I have asked 170,000 people in the last twenty years.</a:t>
            </a:r>
          </a:p>
          <a:p>
            <a:pPr>
              <a:lnSpc>
                <a:spcPct val="100000"/>
              </a:lnSpc>
            </a:pPr>
            <a:endParaRPr lang="en-GB" sz="2800" dirty="0">
              <a:solidFill>
                <a:schemeClr val="tx1"/>
              </a:solidFill>
              <a:latin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black"/>
                </a:solidFill>
              </a:rPr>
              <a:t>Factors underpinning </a:t>
            </a:r>
            <a:r>
              <a:rPr lang="en-GB" sz="3600" b="1" dirty="0" smtClean="0">
                <a:solidFill>
                  <a:prstClr val="black"/>
                </a:solidFill>
              </a:rPr>
              <a:t>learning</a:t>
            </a:r>
          </a:p>
          <a:p>
            <a:pPr algn="ctr"/>
            <a:endParaRPr lang="en-GB" sz="3600" b="1" dirty="0">
              <a:solidFill>
                <a:prstClr val="black"/>
              </a:solidFill>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GB" sz="3200" b="1" dirty="0">
                <a:solidFill>
                  <a:prstClr val="black"/>
                </a:solidFill>
              </a:rPr>
              <a:t>Learning by doing</a:t>
            </a:r>
          </a:p>
          <a:p>
            <a:pPr algn="ctr" fontAlgn="base">
              <a:spcBef>
                <a:spcPct val="0"/>
              </a:spcBef>
              <a:spcAft>
                <a:spcPct val="0"/>
              </a:spcAft>
            </a:pPr>
            <a:endParaRPr lang="en-US" sz="3200" b="1" dirty="0">
              <a:solidFill>
                <a:prstClr val="black"/>
              </a:solidFill>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GB" sz="3200" b="1" dirty="0">
                <a:solidFill>
                  <a:prstClr val="black"/>
                </a:solidFill>
              </a:rPr>
              <a:t>Assessing: making judgements</a:t>
            </a:r>
          </a:p>
          <a:p>
            <a:pPr algn="ctr" fontAlgn="base">
              <a:spcBef>
                <a:spcPct val="0"/>
              </a:spcBef>
              <a:spcAft>
                <a:spcPct val="0"/>
              </a:spcAft>
            </a:pPr>
            <a:endParaRPr lang="en-US" sz="3200" b="1" dirty="0">
              <a:solidFill>
                <a:prstClr val="black"/>
              </a:solidFill>
            </a:endParaRPr>
          </a:p>
        </p:txBody>
      </p:sp>
      <p:sp>
        <p:nvSpPr>
          <p:cNvPr id="13" name="Oval 12"/>
          <p:cNvSpPr>
            <a:spLocks noChangeArrowheads="1"/>
          </p:cNvSpPr>
          <p:nvPr/>
        </p:nvSpPr>
        <p:spPr bwMode="auto">
          <a:xfrm>
            <a:off x="5486400" y="1371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GB" sz="3200" b="1" dirty="0">
                <a:solidFill>
                  <a:prstClr val="black"/>
                </a:solidFill>
              </a:rPr>
              <a:t>Needing to</a:t>
            </a:r>
          </a:p>
          <a:p>
            <a:pPr algn="ctr" fontAlgn="base">
              <a:spcBef>
                <a:spcPct val="0"/>
              </a:spcBef>
              <a:spcAft>
                <a:spcPct val="0"/>
              </a:spcAft>
            </a:pPr>
            <a:r>
              <a:rPr lang="en-GB" sz="3200" b="1" dirty="0">
                <a:solidFill>
                  <a:prstClr val="black"/>
                </a:solidFill>
              </a:rPr>
              <a:t>Learn</a:t>
            </a:r>
          </a:p>
          <a:p>
            <a:pPr algn="ctr" fontAlgn="base">
              <a:spcBef>
                <a:spcPct val="0"/>
              </a:spcBef>
              <a:spcAft>
                <a:spcPct val="0"/>
              </a:spcAft>
            </a:pPr>
            <a:endParaRPr lang="en-US" sz="3200" b="1" dirty="0">
              <a:solidFill>
                <a:prstClr val="black"/>
              </a:solidFill>
            </a:endParaRPr>
          </a:p>
        </p:txBody>
      </p:sp>
      <p:sp>
        <p:nvSpPr>
          <p:cNvPr id="14" name="Oval 13"/>
          <p:cNvSpPr>
            <a:spLocks noChangeArrowheads="1"/>
          </p:cNvSpPr>
          <p:nvPr/>
        </p:nvSpPr>
        <p:spPr bwMode="auto">
          <a:xfrm>
            <a:off x="0" y="3124200"/>
            <a:ext cx="3390900" cy="1641475"/>
          </a:xfrm>
          <a:prstGeom prst="ellipse">
            <a:avLst/>
          </a:prstGeom>
          <a:solidFill>
            <a:schemeClr val="tx2">
              <a:lumMod val="60000"/>
              <a:lumOff val="40000"/>
            </a:schemeClr>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GB" sz="3200" b="1" dirty="0">
                <a:solidFill>
                  <a:prstClr val="black"/>
                </a:solidFill>
              </a:rPr>
              <a:t>Verbalising orally</a:t>
            </a:r>
          </a:p>
          <a:p>
            <a:pPr algn="ctr" fontAlgn="base">
              <a:spcBef>
                <a:spcPct val="0"/>
              </a:spcBef>
              <a:spcAft>
                <a:spcPct val="0"/>
              </a:spcAft>
            </a:pPr>
            <a:endParaRPr lang="en-US" sz="3200" b="1" dirty="0">
              <a:solidFill>
                <a:prstClr val="black"/>
              </a:solidFill>
            </a:endParaRPr>
          </a:p>
        </p:txBody>
      </p:sp>
      <p:sp>
        <p:nvSpPr>
          <p:cNvPr id="15" name="Oval 14"/>
          <p:cNvSpPr>
            <a:spLocks noChangeArrowheads="1"/>
          </p:cNvSpPr>
          <p:nvPr/>
        </p:nvSpPr>
        <p:spPr bwMode="auto">
          <a:xfrm>
            <a:off x="2819400" y="1524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GB" sz="3200" b="1" dirty="0">
                <a:solidFill>
                  <a:prstClr val="black"/>
                </a:solidFill>
              </a:rPr>
              <a:t>Wanting to </a:t>
            </a:r>
          </a:p>
          <a:p>
            <a:pPr algn="ctr" fontAlgn="base">
              <a:spcBef>
                <a:spcPct val="0"/>
              </a:spcBef>
              <a:spcAft>
                <a:spcPct val="0"/>
              </a:spcAft>
            </a:pPr>
            <a:r>
              <a:rPr lang="en-GB" sz="3200" b="1" dirty="0">
                <a:solidFill>
                  <a:prstClr val="black"/>
                </a:solidFill>
              </a:rPr>
              <a:t>Learn</a:t>
            </a:r>
          </a:p>
          <a:p>
            <a:pPr algn="ctr" fontAlgn="base">
              <a:spcBef>
                <a:spcPct val="0"/>
              </a:spcBef>
              <a:spcAft>
                <a:spcPct val="0"/>
              </a:spcAft>
            </a:pPr>
            <a:endParaRPr lang="en-US" sz="3200" b="1" dirty="0">
              <a:solidFill>
                <a:prstClr val="black"/>
              </a:solidFill>
            </a:endParaRPr>
          </a:p>
        </p:txBody>
      </p:sp>
      <p:sp>
        <p:nvSpPr>
          <p:cNvPr id="16" name="Oval 15"/>
          <p:cNvSpPr>
            <a:spLocks noChangeArrowheads="1"/>
          </p:cNvSpPr>
          <p:nvPr/>
        </p:nvSpPr>
        <p:spPr bwMode="auto">
          <a:xfrm>
            <a:off x="1143000" y="4800600"/>
            <a:ext cx="3390900" cy="1641475"/>
          </a:xfrm>
          <a:prstGeom prst="ellipse">
            <a:avLst/>
          </a:prstGeom>
          <a:solidFill>
            <a:srgbClr val="66FFFF"/>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GB" sz="3200" b="1" dirty="0">
                <a:solidFill>
                  <a:prstClr val="black"/>
                </a:solidFill>
              </a:rPr>
              <a:t>Learning through feedback</a:t>
            </a:r>
          </a:p>
          <a:p>
            <a:pPr algn="ctr" fontAlgn="base">
              <a:spcBef>
                <a:spcPct val="0"/>
              </a:spcBef>
              <a:spcAft>
                <a:spcPct val="0"/>
              </a:spcAft>
            </a:pPr>
            <a:endParaRPr lang="en-US" sz="3200" b="1" dirty="0">
              <a:solidFill>
                <a:prstClr val="black"/>
              </a:solidFill>
            </a:endParaRPr>
          </a:p>
        </p:txBody>
      </p:sp>
      <p:sp>
        <p:nvSpPr>
          <p:cNvPr id="17" name="Oval 16"/>
          <p:cNvSpPr>
            <a:spLocks noChangeArrowheads="1"/>
          </p:cNvSpPr>
          <p:nvPr/>
        </p:nvSpPr>
        <p:spPr bwMode="auto">
          <a:xfrm>
            <a:off x="4648200" y="4800600"/>
            <a:ext cx="3390900" cy="1641475"/>
          </a:xfrm>
          <a:prstGeom prst="ellipse">
            <a:avLst/>
          </a:prstGeom>
          <a:solidFill>
            <a:schemeClr val="accent2">
              <a:lumMod val="40000"/>
              <a:lumOff val="60000"/>
            </a:schemeClr>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GB" sz="3200" b="1" dirty="0">
                <a:solidFill>
                  <a:prstClr val="black"/>
                </a:solidFill>
              </a:rPr>
              <a:t>Making sense</a:t>
            </a:r>
          </a:p>
          <a:p>
            <a:pPr algn="ctr" fontAlgn="base">
              <a:spcBef>
                <a:spcPct val="0"/>
              </a:spcBef>
              <a:spcAft>
                <a:spcPct val="0"/>
              </a:spcAft>
            </a:pPr>
            <a:endParaRPr lang="en-US" sz="32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fontAlgn="base" hangingPunct="0">
              <a:lnSpc>
                <a:spcPct val="80000"/>
              </a:lnSpc>
              <a:spcBef>
                <a:spcPct val="0"/>
              </a:spcBef>
              <a:spcAft>
                <a:spcPct val="0"/>
              </a:spcAft>
            </a:pPr>
            <a:r>
              <a:rPr lang="en-US" sz="4400" b="1" dirty="0">
                <a:solidFill>
                  <a:srgbClr val="CCFF33"/>
                </a:solidFill>
                <a:latin typeface="Arial Narrow" pitchFamily="34" charset="0"/>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4000" dirty="0">
              <a:solidFill>
                <a:srgbClr val="000000"/>
              </a:solidFill>
              <a:latin typeface="Arial Narrow" pitchFamily="34" charset="0"/>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fontAlgn="base" hangingPunct="0">
              <a:spcBef>
                <a:spcPct val="0"/>
              </a:spcBef>
              <a:spcAft>
                <a:spcPct val="0"/>
              </a:spcAft>
            </a:pPr>
            <a:endParaRPr lang="en-US" sz="2000" b="1" dirty="0">
              <a:solidFill>
                <a:srgbClr val="000000"/>
              </a:solidFill>
              <a:latin typeface="Arial Narrow" pitchFamily="34" charset="0"/>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pPr>
            <a:endParaRPr lang="en-US" sz="4000" dirty="0">
              <a:solidFill>
                <a:srgbClr val="000000"/>
              </a:solidFill>
              <a:latin typeface="Arial Narrow" pitchFamily="34" charset="0"/>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fontAlgn="base" hangingPunct="0">
              <a:spcBef>
                <a:spcPct val="0"/>
              </a:spcBef>
              <a:spcAft>
                <a:spcPct val="0"/>
              </a:spcAft>
            </a:pPr>
            <a:endParaRPr lang="en-US" sz="4000" dirty="0">
              <a:solidFill>
                <a:srgbClr val="000000"/>
              </a:solidFill>
              <a:latin typeface="Arial Narrow" pitchFamily="34" charset="0"/>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fontAlgn="base" hangingPunct="0">
              <a:spcBef>
                <a:spcPct val="0"/>
              </a:spcBef>
              <a:spcAft>
                <a:spcPct val="0"/>
              </a:spcAft>
            </a:pPr>
            <a:endParaRPr lang="en-US" sz="4000" dirty="0">
              <a:solidFill>
                <a:srgbClr val="000000"/>
              </a:solidFill>
              <a:latin typeface="Arial Narrow" pitchFamily="34" charset="0"/>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fontAlgn="base" hangingPunct="0">
              <a:spcBef>
                <a:spcPct val="0"/>
              </a:spcBef>
              <a:spcAft>
                <a:spcPct val="0"/>
              </a:spcAft>
            </a:pPr>
            <a:r>
              <a:rPr lang="en-US" sz="2800" b="1" dirty="0">
                <a:solidFill>
                  <a:srgbClr val="000000"/>
                </a:solidFill>
                <a:latin typeface="Arial Narrow" pitchFamily="34" charset="0"/>
              </a:rPr>
              <a:t>Wanting/</a:t>
            </a:r>
          </a:p>
          <a:p>
            <a:pPr algn="ctr" eaLnBrk="0" fontAlgn="base" hangingPunct="0">
              <a:spcBef>
                <a:spcPct val="0"/>
              </a:spcBef>
              <a:spcAft>
                <a:spcPct val="0"/>
              </a:spcAft>
            </a:pPr>
            <a:r>
              <a:rPr lang="en-US" sz="2800" b="1" dirty="0">
                <a:solidFill>
                  <a:srgbClr val="000000"/>
                </a:solidFill>
                <a:latin typeface="Arial Narrow" pitchFamily="34" charset="0"/>
              </a:rPr>
              <a:t>Needing</a:t>
            </a:r>
          </a:p>
        </p:txBody>
      </p:sp>
      <p:sp>
        <p:nvSpPr>
          <p:cNvPr id="9"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eaLnBrk="0" fontAlgn="base" hangingPunct="0">
              <a:spcBef>
                <a:spcPct val="0"/>
              </a:spcBef>
              <a:spcAft>
                <a:spcPct val="0"/>
              </a:spcAft>
            </a:pPr>
            <a:r>
              <a:rPr lang="en-US" sz="3200" b="1" dirty="0">
                <a:solidFill>
                  <a:srgbClr val="FFFFFF"/>
                </a:solidFill>
                <a:latin typeface="Arial Narrow" pitchFamily="34" charset="0"/>
              </a:rPr>
              <a:t>Doing</a:t>
            </a:r>
          </a:p>
        </p:txBody>
      </p:sp>
      <p:sp>
        <p:nvSpPr>
          <p:cNvPr id="10"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eaLnBrk="0" fontAlgn="base" hangingPunct="0">
              <a:spcBef>
                <a:spcPct val="0"/>
              </a:spcBef>
              <a:spcAft>
                <a:spcPct val="0"/>
              </a:spcAft>
            </a:pPr>
            <a:r>
              <a:rPr lang="en-US" sz="3200" b="1" dirty="0">
                <a:solidFill>
                  <a:srgbClr val="000000"/>
                </a:solidFill>
                <a:latin typeface="Arial Narrow" pitchFamily="34" charset="0"/>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GB" sz="3200" b="1" dirty="0">
                <a:solidFill>
                  <a:srgbClr val="000000"/>
                </a:solidFill>
                <a:latin typeface="Arial Narrow" pitchFamily="34" charset="0"/>
              </a:rPr>
              <a:t>Assessing</a:t>
            </a:r>
          </a:p>
          <a:p>
            <a:pPr algn="ctr" eaLnBrk="0" fontAlgn="base" hangingPunct="0">
              <a:spcBef>
                <a:spcPct val="50000"/>
              </a:spcBef>
              <a:spcAft>
                <a:spcPct val="0"/>
              </a:spcAft>
            </a:pPr>
            <a:r>
              <a:rPr lang="en-GB" sz="2000" b="1" dirty="0">
                <a:solidFill>
                  <a:srgbClr val="000000"/>
                </a:solidFill>
                <a:latin typeface="Arial Narrow" pitchFamily="34" charset="0"/>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fontAlgn="base" hangingPunct="0">
              <a:spcBef>
                <a:spcPct val="0"/>
              </a:spcBef>
              <a:spcAft>
                <a:spcPct val="0"/>
              </a:spcAft>
            </a:pPr>
            <a:endParaRPr lang="en-US" sz="4000" dirty="0">
              <a:solidFill>
                <a:srgbClr val="000000"/>
              </a:solidFill>
              <a:latin typeface="Arial Narrow" pitchFamily="34" charset="0"/>
            </a:endParaRPr>
          </a:p>
        </p:txBody>
      </p:sp>
      <p:sp>
        <p:nvSpPr>
          <p:cNvPr id="14"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eaLnBrk="0" fontAlgn="base" hangingPunct="0">
              <a:spcBef>
                <a:spcPct val="0"/>
              </a:spcBef>
              <a:spcAft>
                <a:spcPct val="0"/>
              </a:spcAft>
            </a:pPr>
            <a:r>
              <a:rPr lang="en-US" sz="3200" b="1" dirty="0">
                <a:solidFill>
                  <a:srgbClr val="000000"/>
                </a:solidFill>
                <a:latin typeface="Arial Narrow" pitchFamily="34" charset="0"/>
              </a:rPr>
              <a:t>Making sense</a:t>
            </a:r>
          </a:p>
        </p:txBody>
      </p:sp>
      <p:sp>
        <p:nvSpPr>
          <p:cNvPr id="15"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fontAlgn="base" hangingPunct="0">
              <a:spcBef>
                <a:spcPct val="0"/>
              </a:spcBef>
              <a:spcAft>
                <a:spcPct val="0"/>
              </a:spcAft>
            </a:pPr>
            <a:r>
              <a:rPr lang="en-GB" sz="2000" b="1" dirty="0">
                <a:solidFill>
                  <a:srgbClr val="FFFFFF"/>
                </a:solidFill>
                <a:latin typeface="Arial Narrow" pitchFamily="34" charset="0"/>
              </a:rPr>
              <a:t>Coaching, </a:t>
            </a:r>
          </a:p>
          <a:p>
            <a:pPr algn="ctr" eaLnBrk="0" fontAlgn="base" hangingPunct="0">
              <a:spcBef>
                <a:spcPct val="0"/>
              </a:spcBef>
              <a:spcAft>
                <a:spcPct val="0"/>
              </a:spcAft>
            </a:pPr>
            <a:r>
              <a:rPr lang="en-GB" sz="2000" b="1" dirty="0">
                <a:solidFill>
                  <a:srgbClr val="FFFFFF"/>
                </a:solidFill>
                <a:latin typeface="Arial Narrow" pitchFamily="34" charset="0"/>
              </a:rPr>
              <a:t>explaining, teaching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Deep learners?</a:t>
            </a:r>
          </a:p>
        </p:txBody>
      </p:sp>
      <p:sp>
        <p:nvSpPr>
          <p:cNvPr id="3" name="Oval 2"/>
          <p:cNvSpPr/>
          <p:nvPr/>
        </p:nvSpPr>
        <p:spPr>
          <a:xfrm>
            <a:off x="3505200" y="2286000"/>
            <a:ext cx="2819400" cy="27432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prstClr val="black"/>
                </a:solidFill>
              </a:rPr>
              <a:t>What kinds of learners have we got?</a:t>
            </a:r>
          </a:p>
        </p:txBody>
      </p:sp>
      <p:sp>
        <p:nvSpPr>
          <p:cNvPr id="4" name="Oval 3"/>
          <p:cNvSpPr/>
          <p:nvPr/>
        </p:nvSpPr>
        <p:spPr>
          <a:xfrm>
            <a:off x="5791200" y="1295400"/>
            <a:ext cx="1828800" cy="1828800"/>
          </a:xfrm>
          <a:prstGeom prst="ellipse">
            <a:avLst/>
          </a:prstGeom>
          <a:blipFill>
            <a:blip r:embed="rId3" cstate="email"/>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Rote</a:t>
            </a:r>
          </a:p>
          <a:p>
            <a:pPr algn="ctr"/>
            <a:r>
              <a:rPr lang="en-GB" sz="2400" b="1" dirty="0">
                <a:solidFill>
                  <a:prstClr val="black"/>
                </a:solidFill>
              </a:rPr>
              <a:t>learners?</a:t>
            </a:r>
          </a:p>
        </p:txBody>
      </p:sp>
      <p:sp>
        <p:nvSpPr>
          <p:cNvPr id="5" name="Oval 4"/>
          <p:cNvSpPr/>
          <p:nvPr/>
        </p:nvSpPr>
        <p:spPr>
          <a:xfrm>
            <a:off x="3962400" y="457200"/>
            <a:ext cx="1828800" cy="1828800"/>
          </a:xfrm>
          <a:prstGeom prst="ellipse">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Surface learners?</a:t>
            </a:r>
          </a:p>
        </p:txBody>
      </p:sp>
      <p:sp>
        <p:nvSpPr>
          <p:cNvPr id="6" name="Oval 5"/>
          <p:cNvSpPr/>
          <p:nvPr/>
        </p:nvSpPr>
        <p:spPr>
          <a:xfrm>
            <a:off x="1752600" y="3276600"/>
            <a:ext cx="1828800" cy="1828800"/>
          </a:xfrm>
          <a:prstGeom prst="ellipse">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Strategic learners?</a:t>
            </a:r>
          </a:p>
        </p:txBody>
      </p:sp>
      <p:sp>
        <p:nvSpPr>
          <p:cNvPr id="7" name="Oval 6"/>
          <p:cNvSpPr/>
          <p:nvPr/>
        </p:nvSpPr>
        <p:spPr>
          <a:xfrm>
            <a:off x="3048000" y="4800600"/>
            <a:ext cx="1828800" cy="18288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Cue-oblivious learners?</a:t>
            </a:r>
          </a:p>
        </p:txBody>
      </p:sp>
      <p:sp>
        <p:nvSpPr>
          <p:cNvPr id="8" name="Oval 7"/>
          <p:cNvSpPr/>
          <p:nvPr/>
        </p:nvSpPr>
        <p:spPr>
          <a:xfrm>
            <a:off x="6248400" y="3276600"/>
            <a:ext cx="1828800" cy="182880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Cue-conscious learners?</a:t>
            </a:r>
          </a:p>
        </p:txBody>
      </p:sp>
      <p:sp>
        <p:nvSpPr>
          <p:cNvPr id="10" name="Oval 9"/>
          <p:cNvSpPr/>
          <p:nvPr/>
        </p:nvSpPr>
        <p:spPr>
          <a:xfrm>
            <a:off x="5029200" y="4800600"/>
            <a:ext cx="1828800" cy="1828800"/>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Cue-seeking learners?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Deep learners?</a:t>
            </a:r>
          </a:p>
        </p:txBody>
      </p:sp>
      <p:sp>
        <p:nvSpPr>
          <p:cNvPr id="4" name="Oval 3"/>
          <p:cNvSpPr/>
          <p:nvPr/>
        </p:nvSpPr>
        <p:spPr>
          <a:xfrm>
            <a:off x="5791200" y="1295400"/>
            <a:ext cx="1828800" cy="1828800"/>
          </a:xfrm>
          <a:prstGeom prst="ellipse">
            <a:avLst/>
          </a:prstGeom>
          <a:blipFill>
            <a:blip r:embed="rId3" cstate="email"/>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Rote</a:t>
            </a:r>
          </a:p>
          <a:p>
            <a:pPr algn="ctr"/>
            <a:r>
              <a:rPr lang="en-GB" sz="2400" b="1" dirty="0">
                <a:solidFill>
                  <a:prstClr val="black"/>
                </a:solidFill>
              </a:rPr>
              <a:t>learners?</a:t>
            </a:r>
          </a:p>
        </p:txBody>
      </p:sp>
      <p:sp>
        <p:nvSpPr>
          <p:cNvPr id="5" name="Oval 4"/>
          <p:cNvSpPr/>
          <p:nvPr/>
        </p:nvSpPr>
        <p:spPr>
          <a:xfrm>
            <a:off x="3962400" y="457200"/>
            <a:ext cx="1828800" cy="1828800"/>
          </a:xfrm>
          <a:prstGeom prst="ellipse">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Surface learners?</a:t>
            </a:r>
          </a:p>
        </p:txBody>
      </p:sp>
      <p:sp>
        <p:nvSpPr>
          <p:cNvPr id="6" name="Oval 5"/>
          <p:cNvSpPr/>
          <p:nvPr/>
        </p:nvSpPr>
        <p:spPr>
          <a:xfrm>
            <a:off x="1752600" y="3276600"/>
            <a:ext cx="1828800" cy="1828800"/>
          </a:xfrm>
          <a:prstGeom prst="ellipse">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Strategic learners?</a:t>
            </a:r>
          </a:p>
        </p:txBody>
      </p:sp>
      <p:sp>
        <p:nvSpPr>
          <p:cNvPr id="7" name="Oval 6"/>
          <p:cNvSpPr/>
          <p:nvPr/>
        </p:nvSpPr>
        <p:spPr>
          <a:xfrm>
            <a:off x="3048000" y="4800600"/>
            <a:ext cx="1828800" cy="18288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Cue-oblivious learners?</a:t>
            </a:r>
          </a:p>
        </p:txBody>
      </p:sp>
      <p:sp>
        <p:nvSpPr>
          <p:cNvPr id="8" name="Oval 7"/>
          <p:cNvSpPr/>
          <p:nvPr/>
        </p:nvSpPr>
        <p:spPr>
          <a:xfrm>
            <a:off x="6248400" y="3276600"/>
            <a:ext cx="1828800" cy="182880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Cue-conscious learners?</a:t>
            </a:r>
          </a:p>
        </p:txBody>
      </p:sp>
      <p:sp>
        <p:nvSpPr>
          <p:cNvPr id="10" name="Oval 9"/>
          <p:cNvSpPr/>
          <p:nvPr/>
        </p:nvSpPr>
        <p:spPr>
          <a:xfrm>
            <a:off x="5029200" y="4800600"/>
            <a:ext cx="1828800" cy="1828800"/>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rPr>
              <a:t>Cue-seeking learners?</a:t>
            </a:r>
          </a:p>
        </p:txBody>
      </p:sp>
      <p:sp>
        <p:nvSpPr>
          <p:cNvPr id="11" name="Oval 10"/>
          <p:cNvSpPr/>
          <p:nvPr/>
        </p:nvSpPr>
        <p:spPr>
          <a:xfrm>
            <a:off x="1691680" y="764704"/>
            <a:ext cx="6264696" cy="5688632"/>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800" b="1">
              <a:solidFill>
                <a:prstClr val="white"/>
              </a:solidFill>
            </a:endParaRPr>
          </a:p>
        </p:txBody>
      </p:sp>
      <p:sp>
        <p:nvSpPr>
          <p:cNvPr id="3" name="Oval 2"/>
          <p:cNvSpPr/>
          <p:nvPr/>
        </p:nvSpPr>
        <p:spPr>
          <a:xfrm>
            <a:off x="3505200" y="2286000"/>
            <a:ext cx="2819400" cy="27432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prstClr val="black"/>
                </a:solidFill>
              </a:rPr>
              <a:t>What kinds of learners have we got?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How do we know if we are offering excellent teaching?</a:t>
            </a:r>
          </a:p>
        </p:txBody>
      </p:sp>
      <p:sp>
        <p:nvSpPr>
          <p:cNvPr id="8195" name="Content Placeholder 2"/>
          <p:cNvSpPr>
            <a:spLocks noGrp="1"/>
          </p:cNvSpPr>
          <p:nvPr>
            <p:ph idx="1"/>
          </p:nvPr>
        </p:nvSpPr>
        <p:spPr/>
        <p:txBody>
          <a:bodyPr vert="horz" lIns="91440" tIns="45720" rIns="91440" bIns="45720" rtlCol="0">
            <a:noAutofit/>
          </a:bodyPr>
          <a:lstStyle/>
          <a:p>
            <a:pPr>
              <a:lnSpc>
                <a:spcPct val="100000"/>
              </a:lnSpc>
              <a:buFont typeface="Wingdings" pitchFamily="2" charset="2"/>
              <a:buChar char="v"/>
            </a:pPr>
            <a:r>
              <a:rPr lang="en-GB" sz="2600" b="1" dirty="0" smtClean="0"/>
              <a:t>Students are satisfied, learn well, achieve highly and have fulfilling learning experiences;</a:t>
            </a:r>
          </a:p>
          <a:p>
            <a:pPr>
              <a:lnSpc>
                <a:spcPct val="100000"/>
              </a:lnSpc>
              <a:buFont typeface="Wingdings" pitchFamily="2" charset="2"/>
              <a:buChar char="v"/>
            </a:pPr>
            <a:r>
              <a:rPr lang="en-GB" sz="2600" b="1" dirty="0" smtClean="0"/>
              <a:t>We as teachers are satisfied, motivated and find their workloads manageable;</a:t>
            </a:r>
          </a:p>
          <a:p>
            <a:pPr>
              <a:lnSpc>
                <a:spcPct val="100000"/>
              </a:lnSpc>
              <a:buFont typeface="Wingdings" pitchFamily="2" charset="2"/>
              <a:buChar char="v"/>
            </a:pPr>
            <a:r>
              <a:rPr lang="en-GB" sz="2600" b="1" dirty="0" smtClean="0"/>
              <a:t>Quality assurers and Professional and Subject bodies like what we do and have no complaints about systems and processes;</a:t>
            </a:r>
          </a:p>
          <a:p>
            <a:pPr>
              <a:lnSpc>
                <a:spcPct val="100000"/>
              </a:lnSpc>
              <a:buFont typeface="Wingdings" pitchFamily="2" charset="2"/>
              <a:buChar char="v"/>
            </a:pPr>
            <a:r>
              <a:rPr lang="en-GB" sz="2600" b="1" dirty="0" smtClean="0"/>
              <a:t>University managers are confident that the student experience offered is of high quality (and deal with few complaints).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Characteristics of excellent university teachers:</a:t>
            </a:r>
          </a:p>
        </p:txBody>
      </p:sp>
      <p:sp>
        <p:nvSpPr>
          <p:cNvPr id="10243" name="Content Placeholder 2"/>
          <p:cNvSpPr>
            <a:spLocks noGrp="1"/>
          </p:cNvSpPr>
          <p:nvPr>
            <p:ph idx="1"/>
          </p:nvPr>
        </p:nvSpPr>
        <p:spPr>
          <a:xfrm>
            <a:off x="285750" y="1412875"/>
            <a:ext cx="8643938" cy="4789488"/>
          </a:xfrm>
        </p:spPr>
        <p:txBody>
          <a:bodyPr vert="horz" lIns="91440" tIns="45720" rIns="91440" bIns="45720" rtlCol="0">
            <a:noAutofit/>
          </a:bodyPr>
          <a:lstStyle/>
          <a:p>
            <a:pPr marL="457200" indent="-457200">
              <a:buSzPct val="100000"/>
              <a:buFont typeface="+mj-lt"/>
              <a:buAutoNum type="arabicPeriod"/>
            </a:pPr>
            <a:r>
              <a:rPr lang="en-GB" sz="2400" b="1" dirty="0" smtClean="0"/>
              <a:t>Knows subject material thoroughly</a:t>
            </a:r>
          </a:p>
          <a:p>
            <a:pPr marL="457200" indent="-457200">
              <a:buSzPct val="100000"/>
              <a:buFont typeface="+mj-lt"/>
              <a:buAutoNum type="arabicPeriod"/>
            </a:pPr>
            <a:r>
              <a:rPr lang="en-GB" sz="2400" b="1" dirty="0" smtClean="0"/>
              <a:t>Adopts a scholarly approach to the practice of teaching</a:t>
            </a:r>
          </a:p>
          <a:p>
            <a:pPr marL="457200" indent="-457200">
              <a:buSzPct val="100000"/>
              <a:buFont typeface="+mj-lt"/>
              <a:buAutoNum type="arabicPeriod"/>
            </a:pPr>
            <a:r>
              <a:rPr lang="en-GB" sz="2400" b="1" dirty="0" smtClean="0"/>
              <a:t>Is reflective and regularly reviews own practice</a:t>
            </a:r>
          </a:p>
          <a:p>
            <a:pPr marL="457200" indent="-457200">
              <a:buSzPct val="100000"/>
              <a:buFont typeface="+mj-lt"/>
              <a:buAutoNum type="arabicPeriod"/>
            </a:pPr>
            <a:r>
              <a:rPr lang="en-GB" sz="2400" b="1" dirty="0" smtClean="0"/>
              <a:t>Is well organised and plans curriculum effectively</a:t>
            </a:r>
          </a:p>
          <a:p>
            <a:pPr marL="457200" indent="-457200">
              <a:buSzPct val="100000"/>
              <a:buFont typeface="+mj-lt"/>
              <a:buAutoNum type="arabicPeriod"/>
            </a:pPr>
            <a:r>
              <a:rPr lang="en-GB" sz="2400" b="1" dirty="0" smtClean="0"/>
              <a:t>Is passionate about teaching</a:t>
            </a:r>
          </a:p>
          <a:p>
            <a:pPr marL="457200" indent="-457200">
              <a:buSzPct val="100000"/>
              <a:buFont typeface="+mj-lt"/>
              <a:buAutoNum type="arabicPeriod"/>
            </a:pPr>
            <a:r>
              <a:rPr lang="en-GB" sz="2400" b="1" dirty="0" smtClean="0"/>
              <a:t>Has a student-centred orientation to teaching</a:t>
            </a:r>
          </a:p>
          <a:p>
            <a:pPr marL="457200" indent="-457200">
              <a:buSzPct val="100000"/>
              <a:buFont typeface="+mj-lt"/>
              <a:buAutoNum type="arabicPeriod"/>
            </a:pPr>
            <a:r>
              <a:rPr lang="en-GB" sz="2400" b="1" dirty="0" smtClean="0"/>
              <a:t>Regularly reviews innovations in learning and teaching and tries out ones relevant to own context</a:t>
            </a:r>
          </a:p>
          <a:p>
            <a:pPr marL="457200" indent="-457200">
              <a:buSzPct val="100000"/>
              <a:buFont typeface="+mj-lt"/>
              <a:buAutoNum type="arabicPeriod"/>
            </a:pPr>
            <a:r>
              <a:rPr lang="en-GB" sz="2400" b="1" dirty="0" smtClean="0"/>
              <a:t>Ensures that assessment practices are fit for purpose and contribute to learning</a:t>
            </a:r>
          </a:p>
          <a:p>
            <a:pPr marL="457200" indent="-457200">
              <a:buSzPct val="100000"/>
              <a:buFont typeface="+mj-lt"/>
              <a:buAutoNum type="arabicPeriod"/>
            </a:pPr>
            <a:r>
              <a:rPr lang="en-GB" sz="2400" b="1" dirty="0" smtClean="0"/>
              <a:t>Demonstrates empathy and emotional intelligence</a:t>
            </a:r>
          </a:p>
          <a:p>
            <a:pPr marL="457200" indent="-457200">
              <a:buSzPct val="100000"/>
              <a:buFont typeface="+mj-lt"/>
              <a:buAutoNum type="arabicPeriod"/>
            </a:pPr>
            <a:endParaRPr lang="en-GB" sz="24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What’s this session about?</a:t>
            </a:r>
            <a:endParaRPr lang="en-GB" sz="2800" b="1" dirty="0">
              <a:solidFill>
                <a:srgbClr val="7030A0"/>
              </a:solidFill>
              <a:latin typeface="Arial Rounded MT Bold"/>
              <a:ea typeface="+mn-ea"/>
              <a:cs typeface="+mn-cs"/>
            </a:endParaRPr>
          </a:p>
        </p:txBody>
      </p:sp>
      <p:sp>
        <p:nvSpPr>
          <p:cNvPr id="3" name="Content Placeholder 2"/>
          <p:cNvSpPr>
            <a:spLocks noGrp="1"/>
          </p:cNvSpPr>
          <p:nvPr>
            <p:ph idx="1"/>
          </p:nvPr>
        </p:nvSpPr>
        <p:spPr>
          <a:xfrm>
            <a:off x="457200" y="1268760"/>
            <a:ext cx="8229600" cy="4857403"/>
          </a:xfrm>
        </p:spPr>
        <p:txBody>
          <a:bodyPr>
            <a:noAutofit/>
          </a:bodyPr>
          <a:lstStyle/>
          <a:p>
            <a:pPr>
              <a:buNone/>
            </a:pPr>
            <a:r>
              <a:rPr lang="en-GB" sz="2600" b="1" dirty="0" smtClean="0"/>
              <a:t>Globally universities are becoming more student-centred, with teaching, learning, feedback and assessment foregrounded alongside research. Where students pay significant tuition fees to attend university, they unsurprisingly expect value for money and elsewhere a sustained focus on quality assurance requires similar attention to pedagogy. </a:t>
            </a:r>
          </a:p>
          <a:p>
            <a:pPr>
              <a:buNone/>
            </a:pPr>
            <a:r>
              <a:rPr lang="en-GB" sz="2600" b="1" dirty="0" smtClean="0"/>
              <a:t>This presentation will explore how higher education is changing, with the advent of innovative forms of curriculum design and delivery, including Massive Open Online Courses (</a:t>
            </a:r>
            <a:r>
              <a:rPr lang="en-GB" sz="2600" b="1" dirty="0" err="1" smtClean="0"/>
              <a:t>Moocs</a:t>
            </a:r>
            <a:r>
              <a:rPr lang="en-GB" sz="2600" b="1" dirty="0" smtClean="0"/>
              <a:t>) and the need to recognise and manage the changing expectations of today’s students.</a:t>
            </a:r>
            <a:endParaRPr lang="en-GB" sz="2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High quality teaching…</a:t>
            </a:r>
            <a:endParaRPr lang="en-GB" sz="2800" b="1" dirty="0">
              <a:solidFill>
                <a:srgbClr val="7030A0"/>
              </a:solidFill>
              <a:latin typeface="Arial Rounded MT Bold"/>
              <a:ea typeface="+mn-ea"/>
              <a:cs typeface="+mn-cs"/>
            </a:endParaRPr>
          </a:p>
        </p:txBody>
      </p:sp>
      <p:sp>
        <p:nvSpPr>
          <p:cNvPr id="3" name="Content Placeholder 2"/>
          <p:cNvSpPr>
            <a:spLocks noGrp="1"/>
          </p:cNvSpPr>
          <p:nvPr>
            <p:ph idx="1"/>
          </p:nvPr>
        </p:nvSpPr>
        <p:spPr/>
        <p:txBody>
          <a:bodyPr vert="horz" lIns="91440" tIns="45720" rIns="91440" bIns="45720" rtlCol="0">
            <a:noAutofit/>
          </a:bodyPr>
          <a:lstStyle/>
          <a:p>
            <a:pPr>
              <a:lnSpc>
                <a:spcPct val="100000"/>
              </a:lnSpc>
              <a:buNone/>
            </a:pPr>
            <a:r>
              <a:rPr lang="en-GB" sz="2500" b="1" dirty="0" smtClean="0"/>
              <a:t>…“implies recognising that students must be engaged with the content of learning tasks in a way that is likely to enable them to reach understanding…Sharp engagement, imaginative inquiry and finding of a suitable level and style are all more likely to occur if teaching methods that necessitate student energy, problem solving and cooperative learning are employed”. (</a:t>
            </a:r>
            <a:r>
              <a:rPr lang="en-GB" sz="2500" b="1" dirty="0" err="1" smtClean="0"/>
              <a:t>Ramsden</a:t>
            </a:r>
            <a:r>
              <a:rPr lang="en-GB" sz="2500" b="1" dirty="0" smtClean="0"/>
              <a:t>, 2003, p97)</a:t>
            </a:r>
            <a:endParaRPr lang="en-GB" sz="25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Good teachers help students develop their skills and capabilities including:</a:t>
            </a:r>
            <a:endParaRPr lang="en-GB" sz="2800" b="1" dirty="0">
              <a:solidFill>
                <a:srgbClr val="7030A0"/>
              </a:solidFill>
              <a:latin typeface="Arial Rounded MT Bold"/>
              <a:ea typeface="+mn-ea"/>
              <a:cs typeface="+mn-cs"/>
            </a:endParaRPr>
          </a:p>
        </p:txBody>
      </p:sp>
      <p:sp>
        <p:nvSpPr>
          <p:cNvPr id="3" name="Content Placeholder 2"/>
          <p:cNvSpPr>
            <a:spLocks noGrp="1"/>
          </p:cNvSpPr>
          <p:nvPr>
            <p:ph idx="1"/>
          </p:nvPr>
        </p:nvSpPr>
        <p:spPr/>
        <p:txBody>
          <a:bodyPr vert="horz" lIns="91440" tIns="45720" rIns="91440" bIns="45720" rtlCol="0">
            <a:noAutofit/>
          </a:bodyPr>
          <a:lstStyle/>
          <a:p>
            <a:pPr>
              <a:buFont typeface="Wingdings" pitchFamily="2" charset="2"/>
              <a:buChar char="v"/>
            </a:pPr>
            <a:r>
              <a:rPr lang="en-GB" sz="2600" b="1" dirty="0" smtClean="0"/>
              <a:t>Academic literacy;</a:t>
            </a:r>
          </a:p>
          <a:p>
            <a:pPr>
              <a:buFont typeface="Wingdings" pitchFamily="2" charset="2"/>
              <a:buChar char="v"/>
            </a:pPr>
            <a:r>
              <a:rPr lang="en-GB" sz="2600" b="1" dirty="0" smtClean="0"/>
              <a:t>Information management literacy;</a:t>
            </a:r>
          </a:p>
          <a:p>
            <a:pPr>
              <a:buFont typeface="Wingdings" pitchFamily="2" charset="2"/>
              <a:buChar char="v"/>
            </a:pPr>
            <a:r>
              <a:rPr lang="en-GB" sz="2600" b="1" dirty="0" smtClean="0"/>
              <a:t>Digital literacy;</a:t>
            </a:r>
          </a:p>
          <a:p>
            <a:pPr>
              <a:buFont typeface="Wingdings" pitchFamily="2" charset="2"/>
              <a:buChar char="v"/>
            </a:pPr>
            <a:r>
              <a:rPr lang="en-GB" sz="2600" b="1" dirty="0" smtClean="0"/>
              <a:t>Assessment literacy;</a:t>
            </a:r>
          </a:p>
          <a:p>
            <a:pPr>
              <a:buFont typeface="Wingdings" pitchFamily="2" charset="2"/>
              <a:buChar char="v"/>
            </a:pPr>
            <a:r>
              <a:rPr lang="en-GB" sz="2600" b="1" dirty="0" smtClean="0"/>
              <a:t>Social literacy.</a:t>
            </a:r>
          </a:p>
          <a:p>
            <a:pPr>
              <a:buNone/>
            </a:pPr>
            <a:r>
              <a:rPr lang="en-GB" sz="2600" b="1" dirty="0" smtClean="0"/>
              <a:t>We argue that fostering these literacies is more important nowadays than simply delivering content (what some call ‘knowledge transfer’).</a:t>
            </a:r>
          </a:p>
          <a:p>
            <a:pPr>
              <a:buFont typeface="Wingdings" pitchFamily="2" charset="2"/>
              <a:buChar char="v"/>
            </a:pPr>
            <a:endParaRPr lang="en-GB" sz="2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3568" y="980728"/>
            <a:ext cx="7772400" cy="1500187"/>
          </a:xfrm>
        </p:spPr>
        <p:txBody>
          <a:bodyPr>
            <a:noAutofit/>
          </a:bodyPr>
          <a:lstStyle/>
          <a:p>
            <a:r>
              <a:rPr lang="en-GB" sz="4800" b="1" dirty="0" smtClean="0">
                <a:solidFill>
                  <a:srgbClr val="7030A0"/>
                </a:solidFill>
              </a:rPr>
              <a:t>And now thinking about assessment…</a:t>
            </a:r>
            <a:endParaRPr lang="en-GB" sz="4800" b="1"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prstClr val="black"/>
                </a:solidFill>
              </a:rPr>
              <a:t>Some assessment</a:t>
            </a:r>
          </a:p>
          <a:p>
            <a:pPr algn="ctr"/>
            <a:r>
              <a:rPr lang="en-GB" sz="4000" b="1" dirty="0" smtClean="0">
                <a:solidFill>
                  <a:prstClr val="black"/>
                </a:solidFill>
              </a:rPr>
              <a:t>issues</a:t>
            </a:r>
          </a:p>
          <a:p>
            <a:pPr algn="ctr"/>
            <a:r>
              <a:rPr lang="en-GB" sz="4000" b="1" dirty="0" smtClean="0">
                <a:solidFill>
                  <a:prstClr val="black"/>
                </a:solidFill>
              </a:rPr>
              <a:t> </a:t>
            </a:r>
            <a:endParaRPr lang="en-GB" sz="4000" b="1" dirty="0">
              <a:solidFill>
                <a:prstClr val="black"/>
              </a:solidFill>
            </a:endParaRPr>
          </a:p>
        </p:txBody>
      </p:sp>
      <p:sp>
        <p:nvSpPr>
          <p:cNvPr id="2" name="Oval 1"/>
          <p:cNvSpPr>
            <a:spLocks noChangeArrowheads="1"/>
          </p:cNvSpPr>
          <p:nvPr/>
        </p:nvSpPr>
        <p:spPr bwMode="auto">
          <a:xfrm>
            <a:off x="5753100" y="31242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US" sz="3200" b="1" dirty="0">
                <a:solidFill>
                  <a:prstClr val="black"/>
                </a:solidFill>
              </a:rPr>
              <a:t>Validity</a:t>
            </a:r>
          </a:p>
          <a:p>
            <a:pPr algn="ctr" fontAlgn="base">
              <a:spcBef>
                <a:spcPct val="0"/>
              </a:spcBef>
              <a:spcAft>
                <a:spcPct val="0"/>
              </a:spcAft>
            </a:pPr>
            <a:r>
              <a:rPr lang="en-US" sz="3200" b="1" dirty="0">
                <a:solidFill>
                  <a:prstClr val="black"/>
                </a:solidFill>
              </a:rPr>
              <a:t> </a:t>
            </a:r>
          </a:p>
        </p:txBody>
      </p:sp>
      <p:sp>
        <p:nvSpPr>
          <p:cNvPr id="4" name="Oval 3"/>
          <p:cNvSpPr>
            <a:spLocks noChangeArrowheads="1"/>
          </p:cNvSpPr>
          <p:nvPr/>
        </p:nvSpPr>
        <p:spPr bwMode="auto">
          <a:xfrm>
            <a:off x="228600" y="1371600"/>
            <a:ext cx="3390900" cy="1641475"/>
          </a:xfrm>
          <a:prstGeom prst="ellipse">
            <a:avLst/>
          </a:prstGeom>
          <a:solidFill>
            <a:srgbClr val="C00000"/>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schemeClr val="bg1"/>
              </a:solidFill>
            </a:endParaRPr>
          </a:p>
          <a:p>
            <a:pPr algn="ctr" fontAlgn="base">
              <a:spcBef>
                <a:spcPct val="0"/>
              </a:spcBef>
              <a:spcAft>
                <a:spcPct val="0"/>
              </a:spcAft>
            </a:pPr>
            <a:r>
              <a:rPr lang="en-US" sz="3200" b="1" dirty="0">
                <a:solidFill>
                  <a:schemeClr val="bg1"/>
                </a:solidFill>
              </a:rPr>
              <a:t>Is assessment broken?</a:t>
            </a:r>
          </a:p>
          <a:p>
            <a:pPr algn="ctr" fontAlgn="base">
              <a:spcBef>
                <a:spcPct val="0"/>
              </a:spcBef>
              <a:spcAft>
                <a:spcPct val="0"/>
              </a:spcAft>
            </a:pPr>
            <a:endParaRPr lang="en-US" sz="3200" b="1" dirty="0">
              <a:solidFill>
                <a:schemeClr val="bg1"/>
              </a:solidFill>
            </a:endParaRPr>
          </a:p>
        </p:txBody>
      </p:sp>
      <p:sp>
        <p:nvSpPr>
          <p:cNvPr id="5" name="Oval 4"/>
          <p:cNvSpPr>
            <a:spLocks noChangeArrowheads="1"/>
          </p:cNvSpPr>
          <p:nvPr/>
        </p:nvSpPr>
        <p:spPr bwMode="auto">
          <a:xfrm>
            <a:off x="54864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US" sz="3200" b="1" dirty="0">
                <a:solidFill>
                  <a:prstClr val="black"/>
                </a:solidFill>
              </a:rPr>
              <a:t>What students think</a:t>
            </a:r>
          </a:p>
          <a:p>
            <a:pPr algn="ctr" fontAlgn="base">
              <a:spcBef>
                <a:spcPct val="0"/>
              </a:spcBef>
              <a:spcAft>
                <a:spcPct val="0"/>
              </a:spcAft>
            </a:pPr>
            <a:endParaRPr lang="en-US" sz="3200" b="1" dirty="0">
              <a:solidFill>
                <a:prstClr val="black"/>
              </a:solidFill>
            </a:endParaRPr>
          </a:p>
        </p:txBody>
      </p:sp>
      <p:sp>
        <p:nvSpPr>
          <p:cNvPr id="6" name="Oval 5"/>
          <p:cNvSpPr>
            <a:spLocks noChangeArrowheads="1"/>
          </p:cNvSpPr>
          <p:nvPr/>
        </p:nvSpPr>
        <p:spPr bwMode="auto">
          <a:xfrm>
            <a:off x="0" y="3124200"/>
            <a:ext cx="3390900" cy="1641475"/>
          </a:xfrm>
          <a:prstGeom prst="ellipse">
            <a:avLst/>
          </a:prstGeom>
          <a:solidFill>
            <a:srgbClr val="7030A0"/>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schemeClr val="bg1"/>
              </a:solidFill>
            </a:endParaRPr>
          </a:p>
          <a:p>
            <a:pPr algn="ctr" fontAlgn="base">
              <a:spcBef>
                <a:spcPct val="0"/>
              </a:spcBef>
              <a:spcAft>
                <a:spcPct val="0"/>
              </a:spcAft>
            </a:pPr>
            <a:r>
              <a:rPr lang="en-US" sz="3200" b="1" dirty="0">
                <a:solidFill>
                  <a:schemeClr val="bg1"/>
                </a:solidFill>
              </a:rPr>
              <a:t>Assessment as learning</a:t>
            </a:r>
          </a:p>
          <a:p>
            <a:pPr algn="ctr" fontAlgn="base">
              <a:spcBef>
                <a:spcPct val="0"/>
              </a:spcBef>
              <a:spcAft>
                <a:spcPct val="0"/>
              </a:spcAft>
            </a:pPr>
            <a:endParaRPr lang="en-US" sz="3200" b="1" dirty="0">
              <a:solidFill>
                <a:schemeClr val="bg1"/>
              </a:solidFill>
            </a:endParaRPr>
          </a:p>
        </p:txBody>
      </p:sp>
      <p:sp>
        <p:nvSpPr>
          <p:cNvPr id="7" name="Oval 6"/>
          <p:cNvSpPr>
            <a:spLocks noChangeArrowheads="1"/>
          </p:cNvSpPr>
          <p:nvPr/>
        </p:nvSpPr>
        <p:spPr bwMode="auto">
          <a:xfrm>
            <a:off x="2819400" y="152400"/>
            <a:ext cx="3390900" cy="1641475"/>
          </a:xfrm>
          <a:prstGeom prst="ellipse">
            <a:avLst/>
          </a:prstGeom>
          <a:solidFill>
            <a:srgbClr val="002060"/>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schemeClr val="bg1"/>
              </a:solidFill>
            </a:endParaRPr>
          </a:p>
          <a:p>
            <a:pPr algn="ctr" fontAlgn="base">
              <a:spcBef>
                <a:spcPct val="0"/>
              </a:spcBef>
              <a:spcAft>
                <a:spcPct val="0"/>
              </a:spcAft>
            </a:pPr>
            <a:endParaRPr lang="en-GB" sz="3200" b="1" dirty="0">
              <a:solidFill>
                <a:schemeClr val="bg1"/>
              </a:solidFill>
            </a:endParaRPr>
          </a:p>
          <a:p>
            <a:pPr algn="ctr" fontAlgn="base">
              <a:spcBef>
                <a:spcPct val="0"/>
              </a:spcBef>
              <a:spcAft>
                <a:spcPct val="0"/>
              </a:spcAft>
            </a:pPr>
            <a:r>
              <a:rPr lang="en-US" sz="3200" b="1" dirty="0">
                <a:solidFill>
                  <a:schemeClr val="bg1"/>
                </a:solidFill>
              </a:rPr>
              <a:t>Drives most learning</a:t>
            </a:r>
          </a:p>
          <a:p>
            <a:pPr algn="ctr" fontAlgn="base">
              <a:spcBef>
                <a:spcPct val="0"/>
              </a:spcBef>
              <a:spcAft>
                <a:spcPct val="0"/>
              </a:spcAft>
            </a:pPr>
            <a:endParaRPr lang="en-US" sz="3200" b="1" dirty="0">
              <a:solidFill>
                <a:schemeClr val="bg1"/>
              </a:solidFill>
            </a:endParaRPr>
          </a:p>
          <a:p>
            <a:pPr algn="ctr" fontAlgn="base">
              <a:spcBef>
                <a:spcPct val="0"/>
              </a:spcBef>
              <a:spcAft>
                <a:spcPct val="0"/>
              </a:spcAft>
            </a:pPr>
            <a:endParaRPr lang="en-US" sz="3200" b="1" dirty="0">
              <a:solidFill>
                <a:schemeClr val="bg1"/>
              </a:solidFill>
            </a:endParaRPr>
          </a:p>
        </p:txBody>
      </p:sp>
      <p:sp>
        <p:nvSpPr>
          <p:cNvPr id="8" name="Oval 7"/>
          <p:cNvSpPr>
            <a:spLocks noChangeArrowheads="1"/>
          </p:cNvSpPr>
          <p:nvPr/>
        </p:nvSpPr>
        <p:spPr bwMode="auto">
          <a:xfrm>
            <a:off x="1143000" y="4800600"/>
            <a:ext cx="3390900" cy="1641475"/>
          </a:xfrm>
          <a:prstGeom prst="ellipse">
            <a:avLst/>
          </a:prstGeom>
          <a:solidFill>
            <a:schemeClr val="tx2">
              <a:lumMod val="40000"/>
              <a:lumOff val="60000"/>
            </a:schemeClr>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US" sz="3200" b="1" dirty="0">
                <a:solidFill>
                  <a:prstClr val="black"/>
                </a:solidFill>
              </a:rPr>
              <a:t>Whodunit?</a:t>
            </a:r>
          </a:p>
          <a:p>
            <a:pPr algn="ctr" fontAlgn="base">
              <a:spcBef>
                <a:spcPct val="0"/>
              </a:spcBef>
              <a:spcAft>
                <a:spcPct val="0"/>
              </a:spcAft>
            </a:pPr>
            <a:endParaRPr lang="en-US" sz="3200" b="1" dirty="0">
              <a:solidFill>
                <a:prstClr val="black"/>
              </a:solidFill>
            </a:endParaRPr>
          </a:p>
        </p:txBody>
      </p:sp>
      <p:sp>
        <p:nvSpPr>
          <p:cNvPr id="9" name="Oval 8"/>
          <p:cNvSpPr>
            <a:spLocks noChangeArrowheads="1"/>
          </p:cNvSpPr>
          <p:nvPr/>
        </p:nvSpPr>
        <p:spPr bwMode="auto">
          <a:xfrm>
            <a:off x="4648200" y="4800600"/>
            <a:ext cx="3390900" cy="1641475"/>
          </a:xfrm>
          <a:prstGeom prst="ellipse">
            <a:avLst/>
          </a:prstGeom>
          <a:solidFill>
            <a:srgbClr val="00B050"/>
          </a:solidFill>
          <a:ln w="57150" algn="ctr">
            <a:solidFill>
              <a:schemeClr val="tx1"/>
            </a:solidFill>
            <a:round/>
            <a:headEnd/>
            <a:tailEnd/>
          </a:ln>
        </p:spPr>
        <p:txBody>
          <a:bodyPr wrap="square" lIns="0" tIns="0" rIns="0" bIns="0" anchor="ctr" anchorCtr="0"/>
          <a:lstStyle/>
          <a:p>
            <a:pPr algn="ctr" fontAlgn="base">
              <a:spcBef>
                <a:spcPct val="0"/>
              </a:spcBef>
              <a:spcAft>
                <a:spcPct val="0"/>
              </a:spcAft>
            </a:pPr>
            <a:endParaRPr lang="en-GB" sz="3200" b="1" dirty="0">
              <a:solidFill>
                <a:prstClr val="black"/>
              </a:solidFill>
            </a:endParaRPr>
          </a:p>
          <a:p>
            <a:pPr algn="ctr" fontAlgn="base">
              <a:spcBef>
                <a:spcPct val="0"/>
              </a:spcBef>
              <a:spcAft>
                <a:spcPct val="0"/>
              </a:spcAft>
            </a:pPr>
            <a:r>
              <a:rPr lang="en-US" sz="3200" b="1" dirty="0">
                <a:solidFill>
                  <a:prstClr val="black"/>
                </a:solidFill>
              </a:rPr>
              <a:t>Fairness </a:t>
            </a:r>
          </a:p>
          <a:p>
            <a:pPr algn="ctr" fontAlgn="base">
              <a:spcBef>
                <a:spcPct val="0"/>
              </a:spcBef>
              <a:spcAft>
                <a:spcPct val="0"/>
              </a:spcAft>
            </a:pPr>
            <a:endParaRPr lang="en-US" sz="32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2800" dirty="0" smtClean="0">
                <a:solidFill>
                  <a:srgbClr val="7030A0"/>
                </a:solidFill>
                <a:latin typeface="Arial Rounded MT Bold"/>
                <a:ea typeface="+mn-ea"/>
                <a:cs typeface="+mn-cs"/>
              </a:rPr>
              <a:t>Some key concerns...</a:t>
            </a:r>
            <a:endParaRPr lang="en-GB" sz="2800" dirty="0">
              <a:solidFill>
                <a:srgbClr val="7030A0"/>
              </a:solidFill>
              <a:latin typeface="Arial Rounded MT Bold"/>
              <a:ea typeface="+mn-ea"/>
              <a:cs typeface="+mn-cs"/>
            </a:endParaRPr>
          </a:p>
        </p:txBody>
      </p:sp>
      <p:sp>
        <p:nvSpPr>
          <p:cNvPr id="3" name="Content Placeholder 2"/>
          <p:cNvSpPr>
            <a:spLocks noGrp="1"/>
          </p:cNvSpPr>
          <p:nvPr>
            <p:ph idx="1"/>
          </p:nvPr>
        </p:nvSpPr>
        <p:spPr/>
        <p:txBody>
          <a:bodyPr vert="horz" lIns="91440" tIns="45720" rIns="91440" bIns="45720" rtlCol="0">
            <a:noAutofit/>
          </a:bodyPr>
          <a:lstStyle/>
          <a:p>
            <a:pPr marL="342900" indent="-342900">
              <a:lnSpc>
                <a:spcPct val="100000"/>
              </a:lnSpc>
              <a:spcBef>
                <a:spcPct val="20000"/>
              </a:spcBef>
              <a:buNone/>
            </a:pPr>
            <a:r>
              <a:rPr lang="en-GB" sz="2600" kern="1200" dirty="0" smtClean="0">
                <a:solidFill>
                  <a:schemeClr val="tx1"/>
                </a:solidFill>
                <a:latin typeface="Calibri" pitchFamily="34" charset="0"/>
              </a:rPr>
              <a:t>We still tend to try to measure...</a:t>
            </a:r>
          </a:p>
          <a:p>
            <a:pPr marL="342900" indent="-342900">
              <a:lnSpc>
                <a:spcPct val="100000"/>
              </a:lnSpc>
              <a:spcBef>
                <a:spcPct val="20000"/>
              </a:spcBef>
              <a:buNone/>
            </a:pPr>
            <a:r>
              <a:rPr lang="en-GB" sz="2600" kern="1200" dirty="0" smtClean="0">
                <a:solidFill>
                  <a:schemeClr val="tx1"/>
                </a:solidFill>
                <a:latin typeface="Calibri" pitchFamily="34" charset="0"/>
              </a:rPr>
              <a:t>...what’s in students’ heads, and what they can do with what’s there, in terms of two unsatisfactory proxies ... </a:t>
            </a:r>
          </a:p>
          <a:p>
            <a:pPr marL="342900" indent="-342900">
              <a:lnSpc>
                <a:spcPct val="100000"/>
              </a:lnSpc>
              <a:spcBef>
                <a:spcPct val="20000"/>
              </a:spcBef>
            </a:pPr>
            <a:r>
              <a:rPr lang="en-GB" sz="2600" kern="1200" dirty="0" smtClean="0">
                <a:solidFill>
                  <a:schemeClr val="tx1"/>
                </a:solidFill>
                <a:latin typeface="Calibri" pitchFamily="34" charset="0"/>
              </a:rPr>
              <a:t>what comes out of students’ pens in exams; </a:t>
            </a:r>
          </a:p>
          <a:p>
            <a:pPr marL="342900" indent="-342900">
              <a:lnSpc>
                <a:spcPct val="100000"/>
              </a:lnSpc>
              <a:spcBef>
                <a:spcPct val="20000"/>
              </a:spcBef>
            </a:pPr>
            <a:r>
              <a:rPr lang="en-GB" sz="2600" kern="1200" dirty="0" smtClean="0">
                <a:solidFill>
                  <a:schemeClr val="tx1"/>
                </a:solidFill>
                <a:latin typeface="Calibri" pitchFamily="34" charset="0"/>
              </a:rPr>
              <a:t>what comes out of their keyboards in essays and reports.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1447800"/>
            <a:ext cx="1828800" cy="1828800"/>
          </a:xfrm>
          <a:prstGeom prst="ellipse">
            <a:avLst/>
          </a:prstGeom>
          <a:solidFill>
            <a:srgbClr val="99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200" b="1" dirty="0" smtClean="0">
                <a:solidFill>
                  <a:prstClr val="black"/>
                </a:solidFill>
              </a:rPr>
              <a:t>Fairness</a:t>
            </a:r>
            <a:endParaRPr lang="en-GB" sz="2200" b="1" dirty="0">
              <a:solidFill>
                <a:prstClr val="black"/>
              </a:solidFill>
            </a:endParaRPr>
          </a:p>
        </p:txBody>
      </p:sp>
      <p:sp>
        <p:nvSpPr>
          <p:cNvPr id="3" name="Oval 2"/>
          <p:cNvSpPr/>
          <p:nvPr/>
        </p:nvSpPr>
        <p:spPr>
          <a:xfrm>
            <a:off x="3124200" y="2057400"/>
            <a:ext cx="2819400" cy="2743200"/>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GB" sz="2800" b="1" dirty="0" smtClean="0">
                <a:solidFill>
                  <a:prstClr val="black"/>
                </a:solidFill>
              </a:rPr>
              <a:t>Six</a:t>
            </a:r>
          </a:p>
          <a:p>
            <a:pPr algn="ctr"/>
            <a:r>
              <a:rPr lang="en-GB" sz="2800" b="1" dirty="0" smtClean="0">
                <a:solidFill>
                  <a:prstClr val="black"/>
                </a:solidFill>
              </a:rPr>
              <a:t>aspects of ‘quality’ of assessment</a:t>
            </a:r>
            <a:endParaRPr lang="en-GB" sz="2800" b="1" dirty="0">
              <a:solidFill>
                <a:prstClr val="black"/>
              </a:solidFill>
            </a:endParaRPr>
          </a:p>
        </p:txBody>
      </p:sp>
      <p:sp>
        <p:nvSpPr>
          <p:cNvPr id="4" name="Oval 3"/>
          <p:cNvSpPr/>
          <p:nvPr/>
        </p:nvSpPr>
        <p:spPr>
          <a:xfrm>
            <a:off x="5638800" y="1371600"/>
            <a:ext cx="1828800" cy="1828800"/>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200" b="1" dirty="0" smtClean="0">
                <a:solidFill>
                  <a:prstClr val="white"/>
                </a:solidFill>
              </a:rPr>
              <a:t>Whodunit?</a:t>
            </a:r>
            <a:endParaRPr lang="en-GB" sz="2200" b="1" dirty="0">
              <a:solidFill>
                <a:prstClr val="white"/>
              </a:solidFill>
            </a:endParaRPr>
          </a:p>
        </p:txBody>
      </p:sp>
      <p:sp>
        <p:nvSpPr>
          <p:cNvPr id="5" name="Oval 4"/>
          <p:cNvSpPr/>
          <p:nvPr/>
        </p:nvSpPr>
        <p:spPr>
          <a:xfrm>
            <a:off x="3657600" y="228600"/>
            <a:ext cx="1828800" cy="1828800"/>
          </a:xfrm>
          <a:prstGeom prst="ellipse">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200" b="1" dirty="0" smtClean="0">
                <a:solidFill>
                  <a:prstClr val="black"/>
                </a:solidFill>
              </a:rPr>
              <a:t>Validity</a:t>
            </a:r>
            <a:endParaRPr lang="en-GB" sz="2200" b="1" dirty="0">
              <a:solidFill>
                <a:prstClr val="black"/>
              </a:solidFill>
            </a:endParaRPr>
          </a:p>
        </p:txBody>
      </p:sp>
      <p:sp>
        <p:nvSpPr>
          <p:cNvPr id="7" name="Oval 6"/>
          <p:cNvSpPr/>
          <p:nvPr/>
        </p:nvSpPr>
        <p:spPr>
          <a:xfrm>
            <a:off x="1676400" y="3810000"/>
            <a:ext cx="1828800" cy="1828800"/>
          </a:xfrm>
          <a:prstGeom prst="ellipse">
            <a:avLst/>
          </a:prstGeom>
          <a:solidFill>
            <a:schemeClr val="tx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200" b="1" dirty="0" smtClean="0">
                <a:solidFill>
                  <a:prstClr val="black"/>
                </a:solidFill>
              </a:rPr>
              <a:t>Real-world</a:t>
            </a:r>
          </a:p>
          <a:p>
            <a:pPr algn="ctr"/>
            <a:r>
              <a:rPr lang="en-GB" sz="2200" b="1" dirty="0" smtClean="0">
                <a:solidFill>
                  <a:prstClr val="black"/>
                </a:solidFill>
              </a:rPr>
              <a:t>links</a:t>
            </a:r>
            <a:endParaRPr lang="en-GB" sz="2200" b="1" dirty="0">
              <a:solidFill>
                <a:prstClr val="black"/>
              </a:solidFill>
            </a:endParaRPr>
          </a:p>
        </p:txBody>
      </p:sp>
      <p:sp>
        <p:nvSpPr>
          <p:cNvPr id="8" name="Oval 7"/>
          <p:cNvSpPr/>
          <p:nvPr/>
        </p:nvSpPr>
        <p:spPr>
          <a:xfrm>
            <a:off x="5562600" y="3733800"/>
            <a:ext cx="1828800" cy="18288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200" b="1" dirty="0" smtClean="0">
                <a:solidFill>
                  <a:prstClr val="black"/>
                </a:solidFill>
              </a:rPr>
              <a:t>Transparency</a:t>
            </a:r>
            <a:endParaRPr lang="en-GB" sz="2200" b="1" dirty="0">
              <a:solidFill>
                <a:prstClr val="black"/>
              </a:solidFill>
            </a:endParaRPr>
          </a:p>
        </p:txBody>
      </p:sp>
      <p:sp>
        <p:nvSpPr>
          <p:cNvPr id="9" name="Oval 8"/>
          <p:cNvSpPr/>
          <p:nvPr/>
        </p:nvSpPr>
        <p:spPr>
          <a:xfrm>
            <a:off x="3657600" y="4800600"/>
            <a:ext cx="1828800" cy="1828800"/>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200" b="1" dirty="0" smtClean="0">
                <a:solidFill>
                  <a:prstClr val="black"/>
                </a:solidFill>
              </a:rPr>
              <a:t>Manageability </a:t>
            </a:r>
            <a:endParaRPr lang="en-GB" sz="22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74675" y="188913"/>
            <a:ext cx="8569325" cy="610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p>
            <a:endParaRPr lang="en-GB"/>
          </a:p>
        </p:txBody>
      </p:sp>
      <p:grpSp>
        <p:nvGrpSpPr>
          <p:cNvPr id="2" name="Group 3"/>
          <p:cNvGrpSpPr>
            <a:grpSpLocks/>
          </p:cNvGrpSpPr>
          <p:nvPr/>
        </p:nvGrpSpPr>
        <p:grpSpPr bwMode="auto">
          <a:xfrm>
            <a:off x="4633913" y="549275"/>
            <a:ext cx="2654300" cy="2725738"/>
            <a:chOff x="2937" y="346"/>
            <a:chExt cx="1672" cy="1717"/>
          </a:xfrm>
          <a:solidFill>
            <a:srgbClr val="00B050"/>
          </a:solidFill>
        </p:grpSpPr>
        <p:sp>
          <p:nvSpPr>
            <p:cNvPr id="48132" name="Freeform 4"/>
            <p:cNvSpPr>
              <a:spLocks/>
            </p:cNvSpPr>
            <p:nvPr/>
          </p:nvSpPr>
          <p:spPr bwMode="auto">
            <a:xfrm>
              <a:off x="2937" y="346"/>
              <a:ext cx="1672" cy="1717"/>
            </a:xfrm>
            <a:custGeom>
              <a:avLst/>
              <a:gdLst>
                <a:gd name="T0" fmla="*/ 75 w 75"/>
                <a:gd name="T1" fmla="*/ 42 h 87"/>
                <a:gd name="T2" fmla="*/ 0 w 75"/>
                <a:gd name="T3" fmla="*/ 0 h 87"/>
                <a:gd name="T4" fmla="*/ 0 w 75"/>
                <a:gd name="T5" fmla="*/ 87 h 87"/>
                <a:gd name="T6" fmla="*/ 75 w 75"/>
                <a:gd name="T7" fmla="*/ 42 h 87"/>
              </a:gdLst>
              <a:ahLst/>
              <a:cxnLst>
                <a:cxn ang="0">
                  <a:pos x="T0" y="T1"/>
                </a:cxn>
                <a:cxn ang="0">
                  <a:pos x="T2" y="T3"/>
                </a:cxn>
                <a:cxn ang="0">
                  <a:pos x="T4" y="T5"/>
                </a:cxn>
                <a:cxn ang="0">
                  <a:pos x="T6" y="T7"/>
                </a:cxn>
              </a:cxnLst>
              <a:rect l="0" t="0" r="r" b="b"/>
              <a:pathLst>
                <a:path w="75" h="87">
                  <a:moveTo>
                    <a:pt x="75" y="42"/>
                  </a:moveTo>
                  <a:cubicBezTo>
                    <a:pt x="59" y="16"/>
                    <a:pt x="30" y="0"/>
                    <a:pt x="0" y="0"/>
                  </a:cubicBezTo>
                  <a:lnTo>
                    <a:pt x="0" y="87"/>
                  </a:lnTo>
                  <a:lnTo>
                    <a:pt x="75" y="42"/>
                  </a:lnTo>
                  <a:close/>
                </a:path>
              </a:pathLst>
            </a:custGeom>
            <a:grpFill/>
            <a:ln w="25400">
              <a:solidFill>
                <a:srgbClr val="000000"/>
              </a:solidFill>
              <a:prstDash val="solid"/>
              <a:round/>
              <a:headEnd/>
              <a:tailEnd/>
            </a:ln>
          </p:spPr>
          <p:txBody>
            <a:bodyPr/>
            <a:lstStyle/>
            <a:p>
              <a:endParaRPr lang="en-GB"/>
            </a:p>
          </p:txBody>
        </p:sp>
        <p:sp>
          <p:nvSpPr>
            <p:cNvPr id="48133" name="Text Box 5"/>
            <p:cNvSpPr txBox="1">
              <a:spLocks noChangeArrowheads="1"/>
            </p:cNvSpPr>
            <p:nvPr/>
          </p:nvSpPr>
          <p:spPr bwMode="auto">
            <a:xfrm>
              <a:off x="3152" y="618"/>
              <a:ext cx="771" cy="633"/>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sz="1200" b="1" dirty="0">
                  <a:latin typeface="Comic Sans MS" pitchFamily="66" charset="0"/>
                </a:rPr>
                <a:t>Emphasises authentic &amp; complex assessment tasks</a:t>
              </a:r>
              <a:endParaRPr lang="en-US" sz="1200" b="1" dirty="0">
                <a:latin typeface="Comic Sans MS" pitchFamily="66" charset="0"/>
              </a:endParaRPr>
            </a:p>
          </p:txBody>
        </p:sp>
      </p:grpSp>
      <p:grpSp>
        <p:nvGrpSpPr>
          <p:cNvPr id="3" name="Group 6"/>
          <p:cNvGrpSpPr>
            <a:grpSpLocks/>
          </p:cNvGrpSpPr>
          <p:nvPr/>
        </p:nvGrpSpPr>
        <p:grpSpPr bwMode="auto">
          <a:xfrm>
            <a:off x="1962150" y="547688"/>
            <a:ext cx="2687638" cy="2693987"/>
            <a:chOff x="1244" y="346"/>
            <a:chExt cx="1693" cy="1697"/>
          </a:xfrm>
        </p:grpSpPr>
        <p:sp>
          <p:nvSpPr>
            <p:cNvPr id="48135" name="Freeform 7"/>
            <p:cNvSpPr>
              <a:spLocks/>
            </p:cNvSpPr>
            <p:nvPr/>
          </p:nvSpPr>
          <p:spPr bwMode="auto">
            <a:xfrm>
              <a:off x="1244" y="346"/>
              <a:ext cx="1693" cy="1697"/>
            </a:xfrm>
            <a:custGeom>
              <a:avLst/>
              <a:gdLst>
                <a:gd name="T0" fmla="*/ 75 w 76"/>
                <a:gd name="T1" fmla="*/ 0 h 87"/>
                <a:gd name="T2" fmla="*/ 0 w 76"/>
                <a:gd name="T3" fmla="*/ 42 h 87"/>
                <a:gd name="T4" fmla="*/ 76 w 76"/>
                <a:gd name="T5" fmla="*/ 87 h 87"/>
                <a:gd name="T6" fmla="*/ 75 w 76"/>
                <a:gd name="T7" fmla="*/ 0 h 87"/>
              </a:gdLst>
              <a:ahLst/>
              <a:cxnLst>
                <a:cxn ang="0">
                  <a:pos x="T0" y="T1"/>
                </a:cxn>
                <a:cxn ang="0">
                  <a:pos x="T2" y="T3"/>
                </a:cxn>
                <a:cxn ang="0">
                  <a:pos x="T4" y="T5"/>
                </a:cxn>
                <a:cxn ang="0">
                  <a:pos x="T6" y="T7"/>
                </a:cxn>
              </a:cxnLst>
              <a:rect l="0" t="0" r="r" b="b"/>
              <a:pathLst>
                <a:path w="76" h="87">
                  <a:moveTo>
                    <a:pt x="75" y="0"/>
                  </a:moveTo>
                  <a:cubicBezTo>
                    <a:pt x="45" y="0"/>
                    <a:pt x="16" y="16"/>
                    <a:pt x="0" y="42"/>
                  </a:cubicBezTo>
                  <a:lnTo>
                    <a:pt x="76" y="87"/>
                  </a:lnTo>
                  <a:lnTo>
                    <a:pt x="75" y="0"/>
                  </a:lnTo>
                  <a:close/>
                </a:path>
              </a:pathLst>
            </a:custGeom>
            <a:solidFill>
              <a:srgbClr val="6699FF"/>
            </a:solidFill>
            <a:ln w="25400">
              <a:solidFill>
                <a:srgbClr val="000000"/>
              </a:solidFill>
              <a:prstDash val="solid"/>
              <a:round/>
              <a:headEnd/>
              <a:tailEnd/>
            </a:ln>
          </p:spPr>
          <p:txBody>
            <a:bodyPr/>
            <a:lstStyle/>
            <a:p>
              <a:endParaRPr lang="en-GB"/>
            </a:p>
          </p:txBody>
        </p:sp>
        <p:sp>
          <p:nvSpPr>
            <p:cNvPr id="48136" name="Text Box 8"/>
            <p:cNvSpPr txBox="1">
              <a:spLocks noChangeArrowheads="1"/>
            </p:cNvSpPr>
            <p:nvPr/>
          </p:nvSpPr>
          <p:spPr bwMode="auto">
            <a:xfrm>
              <a:off x="1791" y="733"/>
              <a:ext cx="1021" cy="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sz="1200" b="1" dirty="0">
                  <a:latin typeface="Comic Sans MS" pitchFamily="66" charset="0"/>
                </a:rPr>
                <a:t>Develops students’ abilities to evaluate own progress, direct own learning</a:t>
              </a:r>
              <a:endParaRPr lang="en-US" sz="1200" b="1" dirty="0">
                <a:latin typeface="Comic Sans MS" pitchFamily="66" charset="0"/>
              </a:endParaRPr>
            </a:p>
          </p:txBody>
        </p:sp>
      </p:grpSp>
      <p:grpSp>
        <p:nvGrpSpPr>
          <p:cNvPr id="4" name="Group 9"/>
          <p:cNvGrpSpPr>
            <a:grpSpLocks/>
          </p:cNvGrpSpPr>
          <p:nvPr/>
        </p:nvGrpSpPr>
        <p:grpSpPr bwMode="auto">
          <a:xfrm>
            <a:off x="1531938" y="1839913"/>
            <a:ext cx="3114675" cy="2755900"/>
            <a:chOff x="975" y="1175"/>
            <a:chExt cx="1962" cy="1736"/>
          </a:xfrm>
          <a:solidFill>
            <a:schemeClr val="accent6">
              <a:lumMod val="40000"/>
              <a:lumOff val="60000"/>
            </a:schemeClr>
          </a:solidFill>
        </p:grpSpPr>
        <p:sp>
          <p:nvSpPr>
            <p:cNvPr id="48138" name="Freeform 10"/>
            <p:cNvSpPr>
              <a:spLocks/>
            </p:cNvSpPr>
            <p:nvPr/>
          </p:nvSpPr>
          <p:spPr bwMode="auto">
            <a:xfrm>
              <a:off x="975" y="1175"/>
              <a:ext cx="1962" cy="1736"/>
            </a:xfrm>
            <a:custGeom>
              <a:avLst/>
              <a:gdLst>
                <a:gd name="T0" fmla="*/ 12 w 88"/>
                <a:gd name="T1" fmla="*/ 0 h 89"/>
                <a:gd name="T2" fmla="*/ 1 w 88"/>
                <a:gd name="T3" fmla="*/ 44 h 89"/>
                <a:gd name="T4" fmla="*/ 12 w 88"/>
                <a:gd name="T5" fmla="*/ 89 h 89"/>
                <a:gd name="T6" fmla="*/ 88 w 88"/>
                <a:gd name="T7" fmla="*/ 45 h 89"/>
                <a:gd name="T8" fmla="*/ 12 w 88"/>
                <a:gd name="T9" fmla="*/ 0 h 89"/>
              </a:gdLst>
              <a:ahLst/>
              <a:cxnLst>
                <a:cxn ang="0">
                  <a:pos x="T0" y="T1"/>
                </a:cxn>
                <a:cxn ang="0">
                  <a:pos x="T2" y="T3"/>
                </a:cxn>
                <a:cxn ang="0">
                  <a:pos x="T4" y="T5"/>
                </a:cxn>
                <a:cxn ang="0">
                  <a:pos x="T6" y="T7"/>
                </a:cxn>
                <a:cxn ang="0">
                  <a:pos x="T8" y="T9"/>
                </a:cxn>
              </a:cxnLst>
              <a:rect l="0" t="0" r="r" b="b"/>
              <a:pathLst>
                <a:path w="88" h="89">
                  <a:moveTo>
                    <a:pt x="12" y="0"/>
                  </a:moveTo>
                  <a:cubicBezTo>
                    <a:pt x="5" y="14"/>
                    <a:pt x="1" y="29"/>
                    <a:pt x="1" y="44"/>
                  </a:cubicBezTo>
                  <a:cubicBezTo>
                    <a:pt x="0" y="60"/>
                    <a:pt x="5" y="75"/>
                    <a:pt x="12" y="89"/>
                  </a:cubicBezTo>
                  <a:lnTo>
                    <a:pt x="88" y="45"/>
                  </a:lnTo>
                  <a:lnTo>
                    <a:pt x="12" y="0"/>
                  </a:lnTo>
                  <a:close/>
                </a:path>
              </a:pathLst>
            </a:custGeom>
            <a:grpFill/>
            <a:ln w="25400">
              <a:solidFill>
                <a:srgbClr val="000000"/>
              </a:solidFill>
              <a:prstDash val="solid"/>
              <a:round/>
              <a:headEnd/>
              <a:tailEnd/>
            </a:ln>
          </p:spPr>
          <p:txBody>
            <a:bodyPr/>
            <a:lstStyle/>
            <a:p>
              <a:endParaRPr lang="en-GB"/>
            </a:p>
          </p:txBody>
        </p:sp>
        <p:sp>
          <p:nvSpPr>
            <p:cNvPr id="48139" name="Text Box 11"/>
            <p:cNvSpPr txBox="1">
              <a:spLocks noChangeArrowheads="1"/>
            </p:cNvSpPr>
            <p:nvPr/>
          </p:nvSpPr>
          <p:spPr bwMode="auto">
            <a:xfrm>
              <a:off x="1186" y="1774"/>
              <a:ext cx="1082" cy="748"/>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sz="1200" b="1">
                  <a:latin typeface="Comic Sans MS" pitchFamily="66" charset="0"/>
                </a:rPr>
                <a:t>Is rich in informal feedback (e.g. peer review of draft writing, collaborative project work)</a:t>
              </a:r>
              <a:endParaRPr lang="en-US" sz="1200" b="1">
                <a:latin typeface="Comic Sans MS" pitchFamily="66" charset="0"/>
              </a:endParaRPr>
            </a:p>
          </p:txBody>
        </p:sp>
      </p:grpSp>
      <p:grpSp>
        <p:nvGrpSpPr>
          <p:cNvPr id="5" name="Group 12"/>
          <p:cNvGrpSpPr>
            <a:grpSpLocks/>
          </p:cNvGrpSpPr>
          <p:nvPr/>
        </p:nvGrpSpPr>
        <p:grpSpPr bwMode="auto">
          <a:xfrm>
            <a:off x="1960563" y="3235325"/>
            <a:ext cx="2687637" cy="2659063"/>
            <a:chOff x="1244" y="2073"/>
            <a:chExt cx="1693" cy="1675"/>
          </a:xfrm>
        </p:grpSpPr>
        <p:sp>
          <p:nvSpPr>
            <p:cNvPr id="48141" name="Freeform 13"/>
            <p:cNvSpPr>
              <a:spLocks/>
            </p:cNvSpPr>
            <p:nvPr/>
          </p:nvSpPr>
          <p:spPr bwMode="auto">
            <a:xfrm>
              <a:off x="1244" y="2073"/>
              <a:ext cx="1693" cy="1675"/>
            </a:xfrm>
            <a:custGeom>
              <a:avLst/>
              <a:gdLst>
                <a:gd name="T0" fmla="*/ 0 w 76"/>
                <a:gd name="T1" fmla="*/ 44 h 86"/>
                <a:gd name="T2" fmla="*/ 76 w 76"/>
                <a:gd name="T3" fmla="*/ 86 h 86"/>
                <a:gd name="T4" fmla="*/ 76 w 76"/>
                <a:gd name="T5" fmla="*/ 0 h 86"/>
                <a:gd name="T6" fmla="*/ 0 w 76"/>
                <a:gd name="T7" fmla="*/ 44 h 86"/>
              </a:gdLst>
              <a:ahLst/>
              <a:cxnLst>
                <a:cxn ang="0">
                  <a:pos x="T0" y="T1"/>
                </a:cxn>
                <a:cxn ang="0">
                  <a:pos x="T2" y="T3"/>
                </a:cxn>
                <a:cxn ang="0">
                  <a:pos x="T4" y="T5"/>
                </a:cxn>
                <a:cxn ang="0">
                  <a:pos x="T6" y="T7"/>
                </a:cxn>
              </a:cxnLst>
              <a:rect l="0" t="0" r="r" b="b"/>
              <a:pathLst>
                <a:path w="76" h="86">
                  <a:moveTo>
                    <a:pt x="0" y="44"/>
                  </a:moveTo>
                  <a:cubicBezTo>
                    <a:pt x="16" y="70"/>
                    <a:pt x="45" y="86"/>
                    <a:pt x="76" y="86"/>
                  </a:cubicBezTo>
                  <a:lnTo>
                    <a:pt x="76" y="0"/>
                  </a:lnTo>
                  <a:lnTo>
                    <a:pt x="0" y="44"/>
                  </a:lnTo>
                  <a:close/>
                </a:path>
              </a:pathLst>
            </a:custGeom>
            <a:solidFill>
              <a:srgbClr val="FF0000"/>
            </a:solidFill>
            <a:ln w="25400">
              <a:solidFill>
                <a:srgbClr val="000000"/>
              </a:solidFill>
              <a:prstDash val="solid"/>
              <a:round/>
              <a:headEnd/>
              <a:tailEnd/>
            </a:ln>
          </p:spPr>
          <p:txBody>
            <a:bodyPr/>
            <a:lstStyle/>
            <a:p>
              <a:endParaRPr lang="en-GB"/>
            </a:p>
          </p:txBody>
        </p:sp>
        <p:sp>
          <p:nvSpPr>
            <p:cNvPr id="48142" name="Text Box 14"/>
            <p:cNvSpPr txBox="1">
              <a:spLocks noChangeArrowheads="1"/>
            </p:cNvSpPr>
            <p:nvPr/>
          </p:nvSpPr>
          <p:spPr bwMode="auto">
            <a:xfrm>
              <a:off x="1620" y="2742"/>
              <a:ext cx="1192"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sz="1200" b="1" dirty="0">
                  <a:latin typeface="Comic Sans MS" pitchFamily="66" charset="0"/>
                </a:rPr>
                <a:t>Is rich in formal feedback (e.g. tutor comment, self-review logs)</a:t>
              </a:r>
              <a:endParaRPr lang="en-US" sz="1200" b="1" dirty="0">
                <a:latin typeface="Comic Sans MS" pitchFamily="66" charset="0"/>
              </a:endParaRPr>
            </a:p>
          </p:txBody>
        </p:sp>
      </p:grpSp>
      <p:grpSp>
        <p:nvGrpSpPr>
          <p:cNvPr id="6" name="Group 15"/>
          <p:cNvGrpSpPr>
            <a:grpSpLocks/>
          </p:cNvGrpSpPr>
          <p:nvPr/>
        </p:nvGrpSpPr>
        <p:grpSpPr bwMode="auto">
          <a:xfrm>
            <a:off x="4646613" y="3235325"/>
            <a:ext cx="2625725" cy="2659063"/>
            <a:chOff x="2920" y="2056"/>
            <a:chExt cx="1672" cy="1675"/>
          </a:xfrm>
        </p:grpSpPr>
        <p:sp>
          <p:nvSpPr>
            <p:cNvPr id="48144" name="Freeform 16"/>
            <p:cNvSpPr>
              <a:spLocks/>
            </p:cNvSpPr>
            <p:nvPr/>
          </p:nvSpPr>
          <p:spPr bwMode="auto">
            <a:xfrm>
              <a:off x="2920" y="2056"/>
              <a:ext cx="1672" cy="1675"/>
            </a:xfrm>
            <a:custGeom>
              <a:avLst/>
              <a:gdLst>
                <a:gd name="T0" fmla="*/ 0 w 75"/>
                <a:gd name="T1" fmla="*/ 86 h 86"/>
                <a:gd name="T2" fmla="*/ 75 w 75"/>
                <a:gd name="T3" fmla="*/ 44 h 86"/>
                <a:gd name="T4" fmla="*/ 0 w 75"/>
                <a:gd name="T5" fmla="*/ 0 h 86"/>
                <a:gd name="T6" fmla="*/ 0 w 75"/>
                <a:gd name="T7" fmla="*/ 86 h 86"/>
              </a:gdLst>
              <a:ahLst/>
              <a:cxnLst>
                <a:cxn ang="0">
                  <a:pos x="T0" y="T1"/>
                </a:cxn>
                <a:cxn ang="0">
                  <a:pos x="T2" y="T3"/>
                </a:cxn>
                <a:cxn ang="0">
                  <a:pos x="T4" y="T5"/>
                </a:cxn>
                <a:cxn ang="0">
                  <a:pos x="T6" y="T7"/>
                </a:cxn>
              </a:cxnLst>
              <a:rect l="0" t="0" r="r" b="b"/>
              <a:pathLst>
                <a:path w="75" h="86">
                  <a:moveTo>
                    <a:pt x="0" y="86"/>
                  </a:moveTo>
                  <a:cubicBezTo>
                    <a:pt x="30" y="86"/>
                    <a:pt x="59" y="70"/>
                    <a:pt x="75" y="44"/>
                  </a:cubicBezTo>
                  <a:lnTo>
                    <a:pt x="0" y="0"/>
                  </a:lnTo>
                  <a:lnTo>
                    <a:pt x="0" y="86"/>
                  </a:lnTo>
                  <a:close/>
                </a:path>
              </a:pathLst>
            </a:custGeom>
            <a:solidFill>
              <a:srgbClr val="AA9330"/>
            </a:solidFill>
            <a:ln w="25400">
              <a:solidFill>
                <a:srgbClr val="000000"/>
              </a:solidFill>
              <a:prstDash val="solid"/>
              <a:round/>
              <a:headEnd/>
              <a:tailEnd/>
            </a:ln>
          </p:spPr>
          <p:txBody>
            <a:bodyPr/>
            <a:lstStyle/>
            <a:p>
              <a:endParaRPr lang="en-GB"/>
            </a:p>
          </p:txBody>
        </p:sp>
        <p:sp>
          <p:nvSpPr>
            <p:cNvPr id="48145" name="Text Box 17"/>
            <p:cNvSpPr txBox="1">
              <a:spLocks noChangeArrowheads="1"/>
            </p:cNvSpPr>
            <p:nvPr/>
          </p:nvSpPr>
          <p:spPr bwMode="auto">
            <a:xfrm>
              <a:off x="2984" y="2573"/>
              <a:ext cx="1056" cy="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sz="1200" b="1">
                  <a:latin typeface="Comic Sans MS" pitchFamily="66" charset="0"/>
                </a:rPr>
                <a:t>Offers extensive ‘low stakes’ confidence building opportunities and practice</a:t>
              </a:r>
              <a:endParaRPr lang="en-US" sz="1200" b="1">
                <a:latin typeface="Comic Sans MS" pitchFamily="66" charset="0"/>
              </a:endParaRPr>
            </a:p>
          </p:txBody>
        </p:sp>
      </p:grpSp>
      <p:grpSp>
        <p:nvGrpSpPr>
          <p:cNvPr id="7" name="Group 18"/>
          <p:cNvGrpSpPr>
            <a:grpSpLocks/>
          </p:cNvGrpSpPr>
          <p:nvPr/>
        </p:nvGrpSpPr>
        <p:grpSpPr bwMode="auto">
          <a:xfrm>
            <a:off x="4633913" y="1852613"/>
            <a:ext cx="3078162" cy="2755900"/>
            <a:chOff x="2937" y="1175"/>
            <a:chExt cx="1939" cy="1736"/>
          </a:xfrm>
        </p:grpSpPr>
        <p:sp>
          <p:nvSpPr>
            <p:cNvPr id="48147" name="Freeform 19"/>
            <p:cNvSpPr>
              <a:spLocks/>
            </p:cNvSpPr>
            <p:nvPr/>
          </p:nvSpPr>
          <p:spPr bwMode="auto">
            <a:xfrm>
              <a:off x="2937" y="1175"/>
              <a:ext cx="1939" cy="1736"/>
            </a:xfrm>
            <a:custGeom>
              <a:avLst/>
              <a:gdLst>
                <a:gd name="T0" fmla="*/ 75 w 87"/>
                <a:gd name="T1" fmla="*/ 89 h 89"/>
                <a:gd name="T2" fmla="*/ 87 w 87"/>
                <a:gd name="T3" fmla="*/ 45 h 89"/>
                <a:gd name="T4" fmla="*/ 75 w 87"/>
                <a:gd name="T5" fmla="*/ 0 h 89"/>
                <a:gd name="T6" fmla="*/ 0 w 87"/>
                <a:gd name="T7" fmla="*/ 45 h 89"/>
                <a:gd name="T8" fmla="*/ 75 w 87"/>
                <a:gd name="T9" fmla="*/ 89 h 89"/>
              </a:gdLst>
              <a:ahLst/>
              <a:cxnLst>
                <a:cxn ang="0">
                  <a:pos x="T0" y="T1"/>
                </a:cxn>
                <a:cxn ang="0">
                  <a:pos x="T2" y="T3"/>
                </a:cxn>
                <a:cxn ang="0">
                  <a:pos x="T4" y="T5"/>
                </a:cxn>
                <a:cxn ang="0">
                  <a:pos x="T6" y="T7"/>
                </a:cxn>
                <a:cxn ang="0">
                  <a:pos x="T8" y="T9"/>
                </a:cxn>
              </a:cxnLst>
              <a:rect l="0" t="0" r="r" b="b"/>
              <a:pathLst>
                <a:path w="87" h="89">
                  <a:moveTo>
                    <a:pt x="75" y="89"/>
                  </a:moveTo>
                  <a:cubicBezTo>
                    <a:pt x="82" y="75"/>
                    <a:pt x="87" y="60"/>
                    <a:pt x="87" y="45"/>
                  </a:cubicBezTo>
                  <a:cubicBezTo>
                    <a:pt x="87" y="29"/>
                    <a:pt x="82" y="14"/>
                    <a:pt x="75" y="0"/>
                  </a:cubicBezTo>
                  <a:lnTo>
                    <a:pt x="0" y="45"/>
                  </a:lnTo>
                  <a:lnTo>
                    <a:pt x="75" y="89"/>
                  </a:lnTo>
                  <a:close/>
                </a:path>
              </a:pathLst>
            </a:custGeom>
            <a:solidFill>
              <a:schemeClr val="bg1">
                <a:lumMod val="85000"/>
              </a:schemeClr>
            </a:solidFill>
            <a:ln w="25400">
              <a:solidFill>
                <a:srgbClr val="000000"/>
              </a:solidFill>
              <a:prstDash val="solid"/>
              <a:round/>
              <a:headEnd/>
              <a:tailEnd/>
            </a:ln>
          </p:spPr>
          <p:txBody>
            <a:bodyPr/>
            <a:lstStyle/>
            <a:p>
              <a:endParaRPr lang="en-GB"/>
            </a:p>
          </p:txBody>
        </p:sp>
        <p:sp>
          <p:nvSpPr>
            <p:cNvPr id="48148" name="Text Box 20"/>
            <p:cNvSpPr txBox="1">
              <a:spLocks noChangeArrowheads="1"/>
            </p:cNvSpPr>
            <p:nvPr/>
          </p:nvSpPr>
          <p:spPr bwMode="auto">
            <a:xfrm>
              <a:off x="3619" y="1686"/>
              <a:ext cx="1031" cy="633"/>
            </a:xfrm>
            <a:prstGeom prst="rect">
              <a:avLst/>
            </a:prstGeom>
            <a:solidFill>
              <a:schemeClr val="bg1">
                <a:lumMod val="8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sz="1200" b="1" dirty="0">
                  <a:latin typeface="Comic Sans MS" pitchFamily="66" charset="0"/>
                </a:rPr>
                <a:t>Uses high stakes summative assessment rigorously but sparingly</a:t>
              </a:r>
              <a:endParaRPr lang="en-US" sz="1200" b="1" dirty="0">
                <a:latin typeface="Comic Sans MS" pitchFamily="66" charset="0"/>
              </a:endParaRPr>
            </a:p>
          </p:txBody>
        </p:sp>
      </p:grpSp>
      <p:sp>
        <p:nvSpPr>
          <p:cNvPr id="48149" name="Text Box 21"/>
          <p:cNvSpPr txBox="1">
            <a:spLocks noChangeArrowheads="1"/>
          </p:cNvSpPr>
          <p:nvPr/>
        </p:nvSpPr>
        <p:spPr bwMode="auto">
          <a:xfrm>
            <a:off x="274638" y="274638"/>
            <a:ext cx="3325812" cy="1415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sz="2800" b="1" dirty="0">
                <a:solidFill>
                  <a:srgbClr val="3366FF"/>
                </a:solidFill>
                <a:latin typeface="Tahoma" charset="0"/>
              </a:rPr>
              <a:t>Assessment for </a:t>
            </a:r>
            <a:r>
              <a:rPr lang="en-GB" sz="2800" b="1" dirty="0" smtClean="0">
                <a:solidFill>
                  <a:srgbClr val="3366FF"/>
                </a:solidFill>
                <a:latin typeface="Tahoma" charset="0"/>
              </a:rPr>
              <a:t>Learning</a:t>
            </a:r>
          </a:p>
          <a:p>
            <a:pPr>
              <a:spcBef>
                <a:spcPct val="50000"/>
              </a:spcBef>
            </a:pPr>
            <a:r>
              <a:rPr lang="en-GB" sz="2000" b="1" dirty="0" smtClean="0">
                <a:solidFill>
                  <a:srgbClr val="3366FF"/>
                </a:solidFill>
                <a:latin typeface="Tahoma" charset="0"/>
              </a:rPr>
              <a:t>(A4L CETL)</a:t>
            </a:r>
            <a:endParaRPr lang="en-GB" sz="2000" dirty="0">
              <a:solidFill>
                <a:srgbClr val="3366FF"/>
              </a:solidFill>
              <a:latin typeface="Tahoma" charset="0"/>
            </a:endParaRPr>
          </a:p>
        </p:txBody>
      </p:sp>
    </p:spTree>
    <p:extLst>
      <p:ext uri="{BB962C8B-B14F-4D97-AF65-F5344CB8AC3E}">
        <p14:creationId xmlns:p14="http://schemas.microsoft.com/office/powerpoint/2010/main" xmlns="" val="344666768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normAutofit fontScale="90000"/>
          </a:bodyPr>
          <a:lstStyle/>
          <a:p>
            <a:pPr fontAlgn="base">
              <a:lnSpc>
                <a:spcPct val="85000"/>
              </a:lnSpc>
              <a:spcAft>
                <a:spcPct val="0"/>
              </a:spcAft>
              <a:defRPr/>
            </a:pPr>
            <a:r>
              <a:rPr lang="en-GB" sz="2800" b="1" dirty="0" smtClean="0">
                <a:solidFill>
                  <a:srgbClr val="7030A0"/>
                </a:solidFill>
                <a:latin typeface="Arial Rounded MT Bold"/>
                <a:ea typeface="+mn-ea"/>
                <a:cs typeface="+mn-cs"/>
              </a:rPr>
              <a:t>There are huge disparities in the ways in which different nations deal with assessment including:</a:t>
            </a:r>
          </a:p>
        </p:txBody>
      </p:sp>
      <p:sp>
        <p:nvSpPr>
          <p:cNvPr id="3" name="Content Placeholder 2"/>
          <p:cNvSpPr>
            <a:spLocks noGrp="1"/>
          </p:cNvSpPr>
          <p:nvPr>
            <p:ph idx="1"/>
          </p:nvPr>
        </p:nvSpPr>
        <p:spPr/>
        <p:txBody>
          <a:bodyPr vert="horz" lIns="91440" tIns="45720" rIns="91440" bIns="45720" rtlCol="0">
            <a:noAutofit/>
          </a:bodyPr>
          <a:lstStyle/>
          <a:p>
            <a:pPr>
              <a:buFont typeface="Wingdings" pitchFamily="2" charset="2"/>
              <a:buChar char="v"/>
            </a:pPr>
            <a:r>
              <a:rPr lang="en-GB" sz="2400" b="1" dirty="0" smtClean="0"/>
              <a:t>The types and duration of exams and the conditions under which they are taken;</a:t>
            </a:r>
          </a:p>
          <a:p>
            <a:pPr>
              <a:buFont typeface="Wingdings" pitchFamily="2" charset="2"/>
              <a:buChar char="v"/>
            </a:pPr>
            <a:r>
              <a:rPr lang="en-GB" sz="2400" b="1" dirty="0" smtClean="0"/>
              <a:t>The extent to which course work is accepted/ encouraged/ permitted; </a:t>
            </a:r>
          </a:p>
          <a:p>
            <a:pPr>
              <a:buFont typeface="Wingdings" pitchFamily="2" charset="2"/>
              <a:buChar char="v"/>
            </a:pPr>
            <a:r>
              <a:rPr lang="en-GB" sz="2400" b="1" dirty="0" smtClean="0"/>
              <a:t>The amount that Computer Based Assessment is used, and for what, with what kinds of questions;</a:t>
            </a:r>
          </a:p>
          <a:p>
            <a:pPr>
              <a:buFont typeface="Wingdings" pitchFamily="2" charset="2"/>
              <a:buChar char="v"/>
            </a:pPr>
            <a:r>
              <a:rPr lang="en-GB" sz="2400" b="1" dirty="0" smtClean="0"/>
              <a:t>The extent to which group assessment is required/allowed;</a:t>
            </a:r>
          </a:p>
          <a:p>
            <a:pPr>
              <a:buFont typeface="Wingdings" pitchFamily="2" charset="2"/>
              <a:buChar char="v"/>
            </a:pPr>
            <a:r>
              <a:rPr lang="en-GB" sz="2400" b="1" dirty="0" smtClean="0"/>
              <a:t>The extent to which oral assessment replaces/ supplements written assessment</a:t>
            </a:r>
          </a:p>
          <a:p>
            <a:pPr>
              <a:buFont typeface="Wingdings" pitchFamily="2" charset="2"/>
              <a:buChar char="v"/>
            </a:pPr>
            <a:r>
              <a:rPr lang="en-GB" sz="2400" b="1" dirty="0" smtClean="0"/>
              <a:t>Who undertakes the assessment design and execution (the people who teach the programme, national/ international agencies, peers, self…)….</a:t>
            </a:r>
            <a:endParaRPr lang="en-GB"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exams in afghanistan.jpg"/>
          <p:cNvPicPr>
            <a:picLocks noChangeAspect="1"/>
          </p:cNvPicPr>
          <p:nvPr/>
        </p:nvPicPr>
        <p:blipFill>
          <a:blip r:embed="rId3" cstate="email">
            <a:lum contrast="40000"/>
          </a:blip>
          <a:srcRect/>
          <a:stretch>
            <a:fillRect/>
          </a:stretch>
        </p:blipFill>
        <p:spPr bwMode="auto">
          <a:xfrm>
            <a:off x="-409575" y="-214313"/>
            <a:ext cx="9553575" cy="68008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By the end of the session we hope that you will be better able to: </a:t>
            </a:r>
            <a:endParaRPr lang="en-GB" sz="2800" b="1" dirty="0">
              <a:solidFill>
                <a:srgbClr val="7030A0"/>
              </a:solidFill>
              <a:latin typeface="Arial Rounded MT Bold"/>
              <a:ea typeface="+mn-ea"/>
              <a:cs typeface="+mn-cs"/>
            </a:endParaRPr>
          </a:p>
        </p:txBody>
      </p:sp>
      <p:sp>
        <p:nvSpPr>
          <p:cNvPr id="3" name="Content Placeholder 2"/>
          <p:cNvSpPr>
            <a:spLocks noGrp="1"/>
          </p:cNvSpPr>
          <p:nvPr>
            <p:ph idx="1"/>
          </p:nvPr>
        </p:nvSpPr>
        <p:spPr/>
        <p:txBody>
          <a:bodyPr vert="horz" lIns="91440" tIns="45720" rIns="91440" bIns="45720" rtlCol="0">
            <a:noAutofit/>
          </a:bodyPr>
          <a:lstStyle/>
          <a:p>
            <a:pPr>
              <a:buFont typeface="Wingdings" pitchFamily="2" charset="2"/>
              <a:buChar char="v"/>
            </a:pPr>
            <a:r>
              <a:rPr lang="en-GB" sz="2600" b="1" dirty="0" smtClean="0"/>
              <a:t>Discuss the changes in university education in recent years, with student learning increasingly foregrounded, and with student satisfaction data becoming ever more important;</a:t>
            </a:r>
          </a:p>
          <a:p>
            <a:pPr>
              <a:buFont typeface="Wingdings" pitchFamily="2" charset="2"/>
              <a:buChar char="v"/>
            </a:pPr>
            <a:r>
              <a:rPr lang="en-GB" sz="2600" b="1" dirty="0" smtClean="0"/>
              <a:t>Address the implications of students’ expectations that the teaching, learning support, and particularly assessment they meet at university will be fit for purpose in the 21st century;</a:t>
            </a:r>
          </a:p>
          <a:p>
            <a:pPr>
              <a:buFont typeface="Wingdings" pitchFamily="2" charset="2"/>
              <a:buChar char="v"/>
            </a:pPr>
            <a:r>
              <a:rPr lang="en-US" sz="2600" b="1" dirty="0" smtClean="0"/>
              <a:t>Consider what changes academic staff might need to make to address the needs of learners in the current highly competitive international context.</a:t>
            </a:r>
          </a:p>
          <a:p>
            <a:pPr>
              <a:buFont typeface="Wingdings" pitchFamily="2" charset="2"/>
              <a:buChar char="v"/>
            </a:pPr>
            <a:endParaRPr lang="en-US" sz="2600" b="1" dirty="0" smtClean="0"/>
          </a:p>
          <a:p>
            <a:pPr>
              <a:buFont typeface="Wingdings" pitchFamily="2" charset="2"/>
              <a:buChar char="v"/>
            </a:pPr>
            <a:endParaRPr lang="en-GB" sz="2600" b="1" dirty="0" smtClean="0"/>
          </a:p>
          <a:p>
            <a:pPr>
              <a:buFont typeface="Wingdings" pitchFamily="2" charset="2"/>
              <a:buChar char="v"/>
            </a:pPr>
            <a:endParaRPr lang="en-GB" sz="26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l">
              <a:defRPr/>
            </a:pPr>
            <a:r>
              <a:rPr lang="en-GB" sz="2500" kern="1200" dirty="0" smtClean="0">
                <a:solidFill>
                  <a:srgbClr val="7030A0"/>
                </a:solidFill>
                <a:latin typeface="Arial Rounded MT Bold"/>
                <a:ea typeface="+mn-ea"/>
                <a:cs typeface="+mn-cs"/>
              </a:rPr>
              <a:t>Sadler, D. Royce (2010) ‘Beyond feedback: developing student capability in complex appraisal’,</a:t>
            </a:r>
            <a:br>
              <a:rPr lang="en-GB" sz="2500" kern="1200" dirty="0" smtClean="0">
                <a:solidFill>
                  <a:srgbClr val="7030A0"/>
                </a:solidFill>
                <a:latin typeface="Arial Rounded MT Bold"/>
                <a:ea typeface="+mn-ea"/>
                <a:cs typeface="+mn-cs"/>
              </a:rPr>
            </a:br>
            <a:r>
              <a:rPr lang="en-GB" sz="2000" kern="1200" dirty="0" smtClean="0">
                <a:solidFill>
                  <a:srgbClr val="7030A0"/>
                </a:solidFill>
                <a:latin typeface="Arial Rounded MT Bold"/>
                <a:ea typeface="+mn-ea"/>
                <a:cs typeface="+mn-cs"/>
              </a:rPr>
              <a:t>Assessment &amp; Evaluation in Higher Education, 35: 5, 535-550</a:t>
            </a:r>
            <a:endParaRPr lang="en-GB" sz="2500" kern="1200" dirty="0">
              <a:solidFill>
                <a:srgbClr val="7030A0"/>
              </a:solidFill>
              <a:latin typeface="Arial Rounded MT Bold"/>
              <a:ea typeface="+mn-ea"/>
              <a:cs typeface="+mn-cs"/>
            </a:endParaRPr>
          </a:p>
        </p:txBody>
      </p:sp>
      <p:sp>
        <p:nvSpPr>
          <p:cNvPr id="3" name="Content Placeholder 2"/>
          <p:cNvSpPr>
            <a:spLocks noGrp="1"/>
          </p:cNvSpPr>
          <p:nvPr>
            <p:ph idx="1"/>
          </p:nvPr>
        </p:nvSpPr>
        <p:spPr/>
        <p:txBody>
          <a:bodyPr/>
          <a:lstStyle/>
          <a:p>
            <a:pPr marL="0">
              <a:lnSpc>
                <a:spcPct val="100000"/>
              </a:lnSpc>
              <a:spcBef>
                <a:spcPts val="0"/>
              </a:spcBef>
              <a:buNone/>
            </a:pPr>
            <a:r>
              <a:rPr lang="en-GB" sz="2400" dirty="0" smtClean="0">
                <a:solidFill>
                  <a:schemeClr val="tx1"/>
                </a:solidFill>
                <a:latin typeface="Calibri" pitchFamily="34" charset="0"/>
              </a:rPr>
              <a:t>Students need to be exposed to, and gain experience in making judgements about, a </a:t>
            </a:r>
            <a:r>
              <a:rPr lang="en-GB" sz="2400" dirty="0" smtClean="0">
                <a:solidFill>
                  <a:schemeClr val="accent2">
                    <a:lumMod val="60000"/>
                    <a:lumOff val="40000"/>
                  </a:schemeClr>
                </a:solidFill>
                <a:latin typeface="Calibri" pitchFamily="34" charset="0"/>
              </a:rPr>
              <a:t>variety of works of different quality</a:t>
            </a:r>
            <a:r>
              <a:rPr lang="en-GB" sz="2400" dirty="0" smtClean="0">
                <a:solidFill>
                  <a:schemeClr val="tx1"/>
                </a:solidFill>
                <a:latin typeface="Calibri" pitchFamily="34" charset="0"/>
              </a:rPr>
              <a:t>... They need planned rather than random exposure to exemplars, and experience in </a:t>
            </a:r>
            <a:r>
              <a:rPr lang="en-GB" sz="2400" dirty="0" smtClean="0">
                <a:solidFill>
                  <a:schemeClr val="accent2">
                    <a:lumMod val="60000"/>
                    <a:lumOff val="40000"/>
                  </a:schemeClr>
                </a:solidFill>
                <a:latin typeface="Calibri" pitchFamily="34" charset="0"/>
              </a:rPr>
              <a:t>making judgements </a:t>
            </a:r>
            <a:r>
              <a:rPr lang="en-GB" sz="2400" dirty="0" smtClean="0">
                <a:solidFill>
                  <a:schemeClr val="tx1"/>
                </a:solidFill>
                <a:latin typeface="Calibri" pitchFamily="34" charset="0"/>
              </a:rPr>
              <a:t>about quality. They need to create </a:t>
            </a:r>
            <a:r>
              <a:rPr lang="en-GB" sz="2400" dirty="0" smtClean="0">
                <a:solidFill>
                  <a:schemeClr val="accent2">
                    <a:lumMod val="60000"/>
                    <a:lumOff val="40000"/>
                  </a:schemeClr>
                </a:solidFill>
                <a:latin typeface="Calibri" pitchFamily="34" charset="0"/>
              </a:rPr>
              <a:t>verbalised rationales </a:t>
            </a:r>
            <a:r>
              <a:rPr lang="en-GB" sz="2400" dirty="0" smtClean="0">
                <a:solidFill>
                  <a:schemeClr val="tx1"/>
                </a:solidFill>
                <a:latin typeface="Calibri" pitchFamily="34" charset="0"/>
              </a:rPr>
              <a:t>and accounts of how various works could have been done better. Finally, they need to engage in evaluative </a:t>
            </a:r>
            <a:r>
              <a:rPr lang="en-GB" sz="2400" dirty="0" smtClean="0">
                <a:solidFill>
                  <a:schemeClr val="accent2">
                    <a:lumMod val="60000"/>
                    <a:lumOff val="40000"/>
                  </a:schemeClr>
                </a:solidFill>
                <a:latin typeface="Calibri" pitchFamily="34" charset="0"/>
              </a:rPr>
              <a:t>conversations</a:t>
            </a:r>
            <a:r>
              <a:rPr lang="en-GB" sz="2400" dirty="0" smtClean="0">
                <a:solidFill>
                  <a:schemeClr val="tx1"/>
                </a:solidFill>
                <a:latin typeface="Calibri" pitchFamily="34" charset="0"/>
              </a:rPr>
              <a:t> with teachers and other students. Together, these three provide the means by which students can develop a </a:t>
            </a:r>
            <a:r>
              <a:rPr lang="en-GB" sz="2400" dirty="0" smtClean="0">
                <a:solidFill>
                  <a:schemeClr val="accent2">
                    <a:lumMod val="60000"/>
                    <a:lumOff val="40000"/>
                  </a:schemeClr>
                </a:solidFill>
                <a:latin typeface="Calibri" pitchFamily="34" charset="0"/>
              </a:rPr>
              <a:t>concept of quality </a:t>
            </a:r>
            <a:r>
              <a:rPr lang="en-GB" sz="2400" dirty="0" smtClean="0">
                <a:solidFill>
                  <a:schemeClr val="tx1"/>
                </a:solidFill>
                <a:latin typeface="Calibri" pitchFamily="34" charset="0"/>
              </a:rPr>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400" dirty="0" smtClean="0">
                <a:solidFill>
                  <a:schemeClr val="accent2">
                    <a:lumMod val="60000"/>
                    <a:lumOff val="40000"/>
                  </a:schemeClr>
                </a:solidFill>
                <a:latin typeface="Calibri" pitchFamily="34" charset="0"/>
              </a:rPr>
              <a:t>peer assessment </a:t>
            </a:r>
            <a:r>
              <a:rPr lang="en-GB" sz="2400" dirty="0" smtClean="0">
                <a:solidFill>
                  <a:schemeClr val="tx1"/>
                </a:solidFill>
                <a:latin typeface="Calibri" pitchFamily="34" charset="0"/>
              </a:rPr>
              <a:t>so that it becomes a powerful strategy for higher education teaching.</a:t>
            </a:r>
          </a:p>
          <a:p>
            <a:pPr marL="0">
              <a:lnSpc>
                <a:spcPct val="100000"/>
              </a:lnSpc>
              <a:spcBef>
                <a:spcPts val="0"/>
              </a:spcBef>
              <a:buNone/>
            </a:pPr>
            <a:endParaRPr lang="en-GB" sz="2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ounded Rectangle 4"/>
          <p:cNvSpPr/>
          <p:nvPr/>
        </p:nvSpPr>
        <p:spPr>
          <a:xfrm>
            <a:off x="685800" y="228600"/>
            <a:ext cx="2286000" cy="1524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Using what comes out of their pens?</a:t>
            </a:r>
            <a:endParaRPr lang="en-GB" sz="1700" b="1" dirty="0">
              <a:solidFill>
                <a:srgbClr val="FFFF00"/>
              </a:solidFill>
            </a:endParaRPr>
          </a:p>
        </p:txBody>
      </p:sp>
      <p:sp>
        <p:nvSpPr>
          <p:cNvPr id="6" name="Rounded Rectangle 5"/>
          <p:cNvSpPr/>
          <p:nvPr/>
        </p:nvSpPr>
        <p:spPr>
          <a:xfrm>
            <a:off x="685800" y="1905000"/>
            <a:ext cx="2286000" cy="13716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Using what they say?</a:t>
            </a:r>
            <a:endParaRPr lang="en-GB" sz="1700" b="1" dirty="0">
              <a:solidFill>
                <a:srgbClr val="FFFF00"/>
              </a:solidFill>
            </a:endParaRPr>
          </a:p>
        </p:txBody>
      </p:sp>
      <p:sp>
        <p:nvSpPr>
          <p:cNvPr id="7" name="Rounded Rectangle 6"/>
          <p:cNvSpPr/>
          <p:nvPr/>
        </p:nvSpPr>
        <p:spPr>
          <a:xfrm>
            <a:off x="685800" y="5181600"/>
            <a:ext cx="2286000" cy="16764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Using how they work with each other?</a:t>
            </a:r>
            <a:endParaRPr lang="en-GB" sz="1700" b="1" dirty="0">
              <a:solidFill>
                <a:srgbClr val="FFFF00"/>
              </a:solidFill>
            </a:endParaRPr>
          </a:p>
        </p:txBody>
      </p:sp>
      <p:sp>
        <p:nvSpPr>
          <p:cNvPr id="8" name="Rounded Rectangle 7"/>
          <p:cNvSpPr/>
          <p:nvPr/>
        </p:nvSpPr>
        <p:spPr>
          <a:xfrm>
            <a:off x="3733800" y="5257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Using how they do practical things?</a:t>
            </a:r>
            <a:endParaRPr lang="en-GB" sz="1700" b="1" dirty="0">
              <a:solidFill>
                <a:srgbClr val="FFFF00"/>
              </a:solidFill>
            </a:endParaRPr>
          </a:p>
        </p:txBody>
      </p:sp>
      <p:sp>
        <p:nvSpPr>
          <p:cNvPr id="9" name="Rounded Rectangle 8"/>
          <p:cNvSpPr/>
          <p:nvPr/>
        </p:nvSpPr>
        <p:spPr>
          <a:xfrm>
            <a:off x="6553200" y="5257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Using what they put online?</a:t>
            </a:r>
            <a:endParaRPr lang="en-GB" sz="1700" b="1" dirty="0">
              <a:solidFill>
                <a:srgbClr val="FFFF00"/>
              </a:solidFill>
            </a:endParaRPr>
          </a:p>
        </p:txBody>
      </p:sp>
      <p:sp>
        <p:nvSpPr>
          <p:cNvPr id="10" name="Rounded Rectangle 9"/>
          <p:cNvSpPr/>
          <p:nvPr/>
        </p:nvSpPr>
        <p:spPr>
          <a:xfrm>
            <a:off x="6553200" y="3657600"/>
            <a:ext cx="2286000" cy="12954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Using how they answer our questions?</a:t>
            </a:r>
            <a:endParaRPr lang="en-GB" sz="1700" b="1" dirty="0">
              <a:solidFill>
                <a:srgbClr val="FFFF00"/>
              </a:solidFill>
            </a:endParaRPr>
          </a:p>
        </p:txBody>
      </p:sp>
      <p:sp>
        <p:nvSpPr>
          <p:cNvPr id="11" name="Rounded Rectangle 10"/>
          <p:cNvSpPr/>
          <p:nvPr/>
        </p:nvSpPr>
        <p:spPr>
          <a:xfrm>
            <a:off x="6553200" y="2057400"/>
            <a:ext cx="2286000" cy="13716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Using how they solve problems?</a:t>
            </a:r>
            <a:endParaRPr lang="en-GB" sz="1700" b="1" dirty="0">
              <a:solidFill>
                <a:srgbClr val="FFFF00"/>
              </a:solidFill>
            </a:endParaRPr>
          </a:p>
        </p:txBody>
      </p:sp>
      <p:sp>
        <p:nvSpPr>
          <p:cNvPr id="12" name="Rounded Rectangle 11"/>
          <p:cNvSpPr/>
          <p:nvPr/>
        </p:nvSpPr>
        <p:spPr>
          <a:xfrm>
            <a:off x="6553200" y="2286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Using how they assess their own learning?</a:t>
            </a:r>
            <a:endParaRPr lang="en-GB" sz="1700" b="1" dirty="0">
              <a:solidFill>
                <a:srgbClr val="FFFF00"/>
              </a:solidFill>
            </a:endParaRPr>
          </a:p>
        </p:txBody>
      </p:sp>
      <p:sp>
        <p:nvSpPr>
          <p:cNvPr id="13" name="Rounded Rectangle 12"/>
          <p:cNvSpPr/>
          <p:nvPr/>
        </p:nvSpPr>
        <p:spPr>
          <a:xfrm>
            <a:off x="685800" y="3505200"/>
            <a:ext cx="2286000" cy="1524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Using things they make?</a:t>
            </a:r>
            <a:endParaRPr lang="en-GB" sz="1700" b="1" dirty="0">
              <a:solidFill>
                <a:srgbClr val="FFFF00"/>
              </a:solidFill>
            </a:endParaRPr>
          </a:p>
        </p:txBody>
      </p:sp>
      <p:sp>
        <p:nvSpPr>
          <p:cNvPr id="14" name="Rounded Rectangle 13"/>
          <p:cNvSpPr/>
          <p:nvPr/>
        </p:nvSpPr>
        <p:spPr>
          <a:xfrm>
            <a:off x="3733800" y="304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Using how they assess each others’</a:t>
            </a:r>
          </a:p>
          <a:p>
            <a:pPr algn="ctr"/>
            <a:r>
              <a:rPr lang="en-GB" sz="2400" b="1" dirty="0" smtClean="0">
                <a:solidFill>
                  <a:srgbClr val="FFFF00"/>
                </a:solidFill>
              </a:rPr>
              <a:t>learning?</a:t>
            </a:r>
            <a:endParaRPr lang="en-GB" sz="1700" b="1" dirty="0">
              <a:solidFill>
                <a:srgbClr val="FFFF00"/>
              </a:solidFill>
            </a:endParaRPr>
          </a:p>
        </p:txBody>
      </p:sp>
      <p:sp>
        <p:nvSpPr>
          <p:cNvPr id="15" name="Oval 14"/>
          <p:cNvSpPr/>
          <p:nvPr/>
        </p:nvSpPr>
        <p:spPr>
          <a:xfrm>
            <a:off x="3352800" y="2133600"/>
            <a:ext cx="28194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How can we assess what students have learned?</a:t>
            </a:r>
            <a:endParaRPr lang="en-GB" sz="2800" b="1" dirty="0">
              <a:solidFill>
                <a:prstClr val="black"/>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5800" y="228600"/>
            <a:ext cx="2286000" cy="15240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GB" sz="2800" b="1" dirty="0">
                <a:solidFill>
                  <a:prstClr val="black"/>
                </a:solidFill>
              </a:rPr>
              <a:t>1 </a:t>
            </a:r>
            <a:r>
              <a:rPr lang="en-GB" sz="2000" b="1" dirty="0">
                <a:solidFill>
                  <a:prstClr val="black"/>
                </a:solidFill>
              </a:rPr>
              <a:t>Tutor designs assignment and briefs students about assessment requirements</a:t>
            </a:r>
          </a:p>
        </p:txBody>
      </p:sp>
      <p:sp>
        <p:nvSpPr>
          <p:cNvPr id="6" name="Rounded Rectangle 5"/>
          <p:cNvSpPr/>
          <p:nvPr/>
        </p:nvSpPr>
        <p:spPr>
          <a:xfrm>
            <a:off x="685800" y="1905000"/>
            <a:ext cx="2286000" cy="1371600"/>
          </a:xfrm>
          <a:prstGeom prst="roundRect">
            <a:avLst/>
          </a:prstGeom>
          <a:solidFill>
            <a:srgbClr val="99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GB" sz="2800" b="1" dirty="0">
                <a:solidFill>
                  <a:prstClr val="black"/>
                </a:solidFill>
              </a:rPr>
              <a:t>2</a:t>
            </a:r>
            <a:r>
              <a:rPr lang="en-GB" sz="2000" b="1" dirty="0">
                <a:solidFill>
                  <a:prstClr val="black"/>
                </a:solidFill>
              </a:rPr>
              <a:t> Students draft assignments individually</a:t>
            </a:r>
          </a:p>
        </p:txBody>
      </p:sp>
      <p:sp>
        <p:nvSpPr>
          <p:cNvPr id="7" name="Rounded Rectangle 6"/>
          <p:cNvSpPr/>
          <p:nvPr/>
        </p:nvSpPr>
        <p:spPr>
          <a:xfrm>
            <a:off x="685800" y="5181600"/>
            <a:ext cx="2286000" cy="1676400"/>
          </a:xfrm>
          <a:prstGeom prst="roundRect">
            <a:avLst/>
          </a:prstGeom>
          <a:solidFill>
            <a:srgbClr val="99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GB" sz="2800" b="1" dirty="0">
                <a:solidFill>
                  <a:prstClr val="black"/>
                </a:solidFill>
              </a:rPr>
              <a:t>4</a:t>
            </a:r>
            <a:r>
              <a:rPr lang="en-GB" sz="2000" b="1" dirty="0">
                <a:solidFill>
                  <a:prstClr val="black"/>
                </a:solidFill>
              </a:rPr>
              <a:t> Students give feedback to peers (before submitting, must review work of x peers)</a:t>
            </a:r>
          </a:p>
        </p:txBody>
      </p:sp>
      <p:sp>
        <p:nvSpPr>
          <p:cNvPr id="8" name="Rounded Rectangle 7"/>
          <p:cNvSpPr/>
          <p:nvPr/>
        </p:nvSpPr>
        <p:spPr>
          <a:xfrm>
            <a:off x="3733800" y="5257800"/>
            <a:ext cx="2286000" cy="1600200"/>
          </a:xfrm>
          <a:prstGeom prst="roundRect">
            <a:avLst/>
          </a:prstGeom>
          <a:solidFill>
            <a:srgbClr val="99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GB" sz="2800" b="1" dirty="0">
                <a:solidFill>
                  <a:prstClr val="black"/>
                </a:solidFill>
              </a:rPr>
              <a:t>5</a:t>
            </a:r>
            <a:r>
              <a:rPr lang="en-GB" sz="2000" b="1" dirty="0">
                <a:solidFill>
                  <a:prstClr val="black"/>
                </a:solidFill>
              </a:rPr>
              <a:t> Student reviews own assignment following peer feedback having seen x other assignments </a:t>
            </a:r>
          </a:p>
        </p:txBody>
      </p:sp>
      <p:sp>
        <p:nvSpPr>
          <p:cNvPr id="9" name="Rounded Rectangle 8"/>
          <p:cNvSpPr/>
          <p:nvPr/>
        </p:nvSpPr>
        <p:spPr>
          <a:xfrm>
            <a:off x="6553200" y="5257800"/>
            <a:ext cx="2286000" cy="1600200"/>
          </a:xfrm>
          <a:prstGeom prst="roundRect">
            <a:avLst/>
          </a:prstGeom>
          <a:solidFill>
            <a:srgbClr val="99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GB" sz="2800" b="1" dirty="0">
                <a:solidFill>
                  <a:prstClr val="black"/>
                </a:solidFill>
              </a:rPr>
              <a:t>6</a:t>
            </a:r>
            <a:r>
              <a:rPr lang="en-GB" sz="2000" b="1" dirty="0">
                <a:solidFill>
                  <a:prstClr val="black"/>
                </a:solidFill>
              </a:rPr>
              <a:t> Student submits assignment to tutor for marking</a:t>
            </a:r>
          </a:p>
        </p:txBody>
      </p:sp>
      <p:sp>
        <p:nvSpPr>
          <p:cNvPr id="10" name="Rounded Rectangle 9"/>
          <p:cNvSpPr/>
          <p:nvPr/>
        </p:nvSpPr>
        <p:spPr>
          <a:xfrm>
            <a:off x="6553200" y="3657600"/>
            <a:ext cx="2286000" cy="12954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GB" sz="2800" b="1" dirty="0">
                <a:solidFill>
                  <a:prstClr val="black"/>
                </a:solidFill>
              </a:rPr>
              <a:t>7</a:t>
            </a:r>
            <a:r>
              <a:rPr lang="en-GB" sz="2000" b="1" dirty="0">
                <a:solidFill>
                  <a:prstClr val="black"/>
                </a:solidFill>
              </a:rPr>
              <a:t> Tutor provides feedback (and keeps record of mark)</a:t>
            </a:r>
          </a:p>
        </p:txBody>
      </p:sp>
      <p:sp>
        <p:nvSpPr>
          <p:cNvPr id="11" name="Rounded Rectangle 10"/>
          <p:cNvSpPr/>
          <p:nvPr/>
        </p:nvSpPr>
        <p:spPr>
          <a:xfrm>
            <a:off x="6553200" y="2057400"/>
            <a:ext cx="2286000" cy="1371600"/>
          </a:xfrm>
          <a:prstGeom prst="roundRect">
            <a:avLst/>
          </a:prstGeom>
          <a:solidFill>
            <a:srgbClr val="99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GB" sz="2800" b="1" dirty="0">
                <a:solidFill>
                  <a:prstClr val="black"/>
                </a:solidFill>
              </a:rPr>
              <a:t>8</a:t>
            </a:r>
            <a:r>
              <a:rPr lang="en-GB" sz="2000" b="1" dirty="0">
                <a:solidFill>
                  <a:prstClr val="black"/>
                </a:solidFill>
              </a:rPr>
              <a:t> Student estimates mark from feedback on own and others’ assignments</a:t>
            </a:r>
          </a:p>
        </p:txBody>
      </p:sp>
      <p:sp>
        <p:nvSpPr>
          <p:cNvPr id="12" name="Rounded Rectangle 11"/>
          <p:cNvSpPr/>
          <p:nvPr/>
        </p:nvSpPr>
        <p:spPr>
          <a:xfrm>
            <a:off x="6553200" y="228600"/>
            <a:ext cx="2286000" cy="16002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GB" sz="2800" b="1" dirty="0">
                <a:solidFill>
                  <a:prstClr val="black"/>
                </a:solidFill>
              </a:rPr>
              <a:t>9</a:t>
            </a:r>
            <a:r>
              <a:rPr lang="en-GB" sz="2000" b="1" dirty="0">
                <a:solidFill>
                  <a:prstClr val="black"/>
                </a:solidFill>
              </a:rPr>
              <a:t> Tutor confirms mark, adding (e.g.) 5% if student within (e.g.) 5% of tutor’s mark</a:t>
            </a:r>
          </a:p>
        </p:txBody>
      </p:sp>
      <p:sp>
        <p:nvSpPr>
          <p:cNvPr id="13" name="Rounded Rectangle 12"/>
          <p:cNvSpPr/>
          <p:nvPr/>
        </p:nvSpPr>
        <p:spPr>
          <a:xfrm>
            <a:off x="685800" y="3505200"/>
            <a:ext cx="2286000" cy="15240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GB" sz="2800" b="1" dirty="0">
                <a:solidFill>
                  <a:prstClr val="black"/>
                </a:solidFill>
              </a:rPr>
              <a:t>3</a:t>
            </a:r>
            <a:r>
              <a:rPr lang="en-GB" sz="2000" b="1" dirty="0">
                <a:solidFill>
                  <a:prstClr val="black"/>
                </a:solidFill>
              </a:rPr>
              <a:t> Tutor gives generic feedback and guidance to whole group</a:t>
            </a:r>
          </a:p>
        </p:txBody>
      </p:sp>
      <p:sp>
        <p:nvSpPr>
          <p:cNvPr id="14" name="Rounded Rectangle 13"/>
          <p:cNvSpPr/>
          <p:nvPr/>
        </p:nvSpPr>
        <p:spPr>
          <a:xfrm>
            <a:off x="3733800" y="304800"/>
            <a:ext cx="2286000" cy="1981200"/>
          </a:xfrm>
          <a:prstGeom prst="roundRect">
            <a:avLst/>
          </a:prstGeom>
          <a:solidFill>
            <a:srgbClr val="99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GB" sz="2800" b="1" dirty="0">
                <a:solidFill>
                  <a:prstClr val="black"/>
                </a:solidFill>
              </a:rPr>
              <a:t>10</a:t>
            </a:r>
            <a:r>
              <a:rPr lang="en-GB" sz="2000" b="1" dirty="0">
                <a:solidFill>
                  <a:prstClr val="black"/>
                </a:solidFill>
              </a:rPr>
              <a:t> Students each write (e.g.) 200 words reflecting on learning from assignment, to include with next assignment</a:t>
            </a:r>
          </a:p>
        </p:txBody>
      </p:sp>
      <p:sp>
        <p:nvSpPr>
          <p:cNvPr id="15" name="Oval 14"/>
          <p:cNvSpPr/>
          <p:nvPr/>
        </p:nvSpPr>
        <p:spPr>
          <a:xfrm>
            <a:off x="3203848" y="2492896"/>
            <a:ext cx="3096344" cy="2592288"/>
          </a:xfrm>
          <a:prstGeom prst="ellipse">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prstClr val="black"/>
                </a:solidFill>
              </a:rPr>
              <a:t>Learning from feedback from tutors, peers, and self-assessing</a:t>
            </a:r>
          </a:p>
        </p:txBody>
      </p:sp>
      <p:cxnSp>
        <p:nvCxnSpPr>
          <p:cNvPr id="17" name="Straight Arrow Connector 16"/>
          <p:cNvCxnSpPr>
            <a:stCxn id="5" idx="2"/>
            <a:endCxn id="6" idx="0"/>
          </p:cNvCxnSpPr>
          <p:nvPr/>
        </p:nvCxnSpPr>
        <p:spPr>
          <a:xfrm>
            <a:off x="1828800" y="1752600"/>
            <a:ext cx="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13" idx="0"/>
          </p:cNvCxnSpPr>
          <p:nvPr/>
        </p:nvCxnSpPr>
        <p:spPr>
          <a:xfrm>
            <a:off x="1828800" y="3276600"/>
            <a:ext cx="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2"/>
            <a:endCxn id="7" idx="0"/>
          </p:cNvCxnSpPr>
          <p:nvPr/>
        </p:nvCxnSpPr>
        <p:spPr>
          <a:xfrm>
            <a:off x="1828800" y="5029200"/>
            <a:ext cx="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6096000"/>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3"/>
            <a:endCxn id="9" idx="1"/>
          </p:cNvCxnSpPr>
          <p:nvPr/>
        </p:nvCxnSpPr>
        <p:spPr>
          <a:xfrm>
            <a:off x="6019800" y="605790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0"/>
            <a:endCxn id="10" idx="2"/>
          </p:cNvCxnSpPr>
          <p:nvPr/>
        </p:nvCxnSpPr>
        <p:spPr>
          <a:xfrm flipV="1">
            <a:off x="7696200" y="4953000"/>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0"/>
            <a:endCxn id="11" idx="2"/>
          </p:cNvCxnSpPr>
          <p:nvPr/>
        </p:nvCxnSpPr>
        <p:spPr>
          <a:xfrm flipV="1">
            <a:off x="7696200" y="3429000"/>
            <a:ext cx="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0"/>
            <a:endCxn id="12" idx="2"/>
          </p:cNvCxnSpPr>
          <p:nvPr/>
        </p:nvCxnSpPr>
        <p:spPr>
          <a:xfrm flipV="1">
            <a:off x="7696200" y="1828800"/>
            <a:ext cx="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019800" y="114300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1"/>
          </p:cNvCxnSpPr>
          <p:nvPr/>
        </p:nvCxnSpPr>
        <p:spPr>
          <a:xfrm flipH="1">
            <a:off x="2971800" y="1295400"/>
            <a:ext cx="7620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Some conclusions</a:t>
            </a:r>
            <a:endParaRPr lang="en-GB" sz="2800" b="1" dirty="0">
              <a:solidFill>
                <a:srgbClr val="7030A0"/>
              </a:solidFill>
              <a:latin typeface="Arial Rounded MT Bold"/>
              <a:ea typeface="+mn-ea"/>
              <a:cs typeface="+mn-cs"/>
            </a:endParaRPr>
          </a:p>
        </p:txBody>
      </p:sp>
      <p:sp>
        <p:nvSpPr>
          <p:cNvPr id="5" name="Content Placeholder 4"/>
          <p:cNvSpPr>
            <a:spLocks noGrp="1"/>
          </p:cNvSpPr>
          <p:nvPr>
            <p:ph idx="1"/>
          </p:nvPr>
        </p:nvSpPr>
        <p:spPr>
          <a:xfrm>
            <a:off x="457200" y="1124744"/>
            <a:ext cx="8229600" cy="5001419"/>
          </a:xfrm>
        </p:spPr>
        <p:txBody>
          <a:bodyPr vert="horz" lIns="91440" tIns="45720" rIns="91440" bIns="45720" rtlCol="0">
            <a:noAutofit/>
          </a:bodyPr>
          <a:lstStyle/>
          <a:p>
            <a:pPr>
              <a:buFont typeface="Wingdings" pitchFamily="2" charset="2"/>
              <a:buChar char="v"/>
            </a:pPr>
            <a:r>
              <a:rPr lang="en-GB" sz="2600" b="1" dirty="0" smtClean="0"/>
              <a:t>University education is changing fast and it is important to plan strategically to address key imperatives for staff and students;</a:t>
            </a:r>
          </a:p>
          <a:p>
            <a:pPr>
              <a:buFont typeface="Wingdings" pitchFamily="2" charset="2"/>
              <a:buChar char="v"/>
            </a:pPr>
            <a:r>
              <a:rPr lang="en-GB" sz="2600" b="1" dirty="0" smtClean="0"/>
              <a:t>Curriculum design and delivery must take into account global developments, particularly in relation to how we manage student learning and engagement processes if the university is to keep pace with current trends;</a:t>
            </a:r>
          </a:p>
          <a:p>
            <a:pPr>
              <a:buFont typeface="Wingdings" pitchFamily="2" charset="2"/>
              <a:buChar char="v"/>
            </a:pPr>
            <a:r>
              <a:rPr lang="en-GB" sz="2600" b="1" dirty="0" smtClean="0"/>
              <a:t>Helping students develop key literacies to cope with a changing context is crucial; </a:t>
            </a:r>
          </a:p>
          <a:p>
            <a:pPr>
              <a:buFont typeface="Wingdings" pitchFamily="2" charset="2"/>
              <a:buChar char="v"/>
            </a:pPr>
            <a:r>
              <a:rPr lang="en-GB" sz="2600" b="1" dirty="0" smtClean="0"/>
              <a:t>The biggest locus for change in assessment is likely to be moving towards dialogic assessment rather than treating students as </a:t>
            </a:r>
            <a:r>
              <a:rPr lang="en-GB" sz="2600" b="1" smtClean="0"/>
              <a:t>passive recipients.</a:t>
            </a:r>
            <a:endParaRPr lang="en-GB" sz="2600" b="1" dirty="0" smtClean="0"/>
          </a:p>
          <a:p>
            <a:pPr>
              <a:buFont typeface="Wingdings" pitchFamily="2" charset="2"/>
              <a:buChar char="v"/>
            </a:pPr>
            <a:endParaRPr lang="en-US" sz="2600" b="1" dirty="0" smtClean="0"/>
          </a:p>
          <a:p>
            <a:pPr>
              <a:buFont typeface="Wingdings" pitchFamily="2" charset="2"/>
              <a:buChar char="v"/>
            </a:pPr>
            <a:endParaRPr lang="en-GB" sz="26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83"/>
          </a:xfrm>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2600" b="1" dirty="0" smtClean="0">
                <a:solidFill>
                  <a:srgbClr val="7030A0"/>
                </a:solidFill>
                <a:latin typeface="Arial Rounded MT Bold"/>
                <a:ea typeface="+mn-ea"/>
                <a:cs typeface="+mn-cs"/>
              </a:rPr>
              <a:t>Some key sources about assessment, feedback and learning in higher education</a:t>
            </a:r>
            <a:endParaRPr lang="en-US" sz="2600" b="1" dirty="0">
              <a:solidFill>
                <a:srgbClr val="7030A0"/>
              </a:solidFill>
              <a:latin typeface="Arial Rounded MT Bold"/>
              <a:ea typeface="+mn-ea"/>
              <a:cs typeface="+mn-cs"/>
            </a:endParaRPr>
          </a:p>
        </p:txBody>
      </p:sp>
      <p:sp>
        <p:nvSpPr>
          <p:cNvPr id="3" name="Content Placeholder 2"/>
          <p:cNvSpPr>
            <a:spLocks noGrp="1"/>
          </p:cNvSpPr>
          <p:nvPr>
            <p:ph idx="1"/>
          </p:nvPr>
        </p:nvSpPr>
        <p:spPr>
          <a:xfrm>
            <a:off x="0" y="908720"/>
            <a:ext cx="8964613" cy="5949280"/>
          </a:xfrm>
        </p:spPr>
        <p:txBody>
          <a:bodyPr vert="horz" lIns="91440" tIns="45720" rIns="91440" bIns="45720" rtlCol="0">
            <a:noAutofit/>
          </a:bodyPr>
          <a:lstStyle/>
          <a:p>
            <a:pPr>
              <a:lnSpc>
                <a:spcPct val="100000"/>
              </a:lnSpc>
              <a:spcBef>
                <a:spcPct val="20000"/>
              </a:spcBef>
            </a:pPr>
            <a:r>
              <a:rPr lang="en-GB" sz="2000" kern="1200" dirty="0" smtClean="0">
                <a:solidFill>
                  <a:schemeClr val="tx1"/>
                </a:solidFill>
                <a:latin typeface="Calibri" pitchFamily="34" charset="0"/>
              </a:rPr>
              <a:t>Knight, P. and Yorke, M. (2003) </a:t>
            </a:r>
            <a:r>
              <a:rPr lang="en-GB" sz="2000" i="1" kern="1200" dirty="0" smtClean="0">
                <a:solidFill>
                  <a:schemeClr val="tx1"/>
                </a:solidFill>
                <a:latin typeface="Calibri" pitchFamily="34" charset="0"/>
              </a:rPr>
              <a:t>Assessment, learning and employability,</a:t>
            </a:r>
            <a:r>
              <a:rPr lang="en-GB" sz="2000" kern="1200" dirty="0" smtClean="0">
                <a:solidFill>
                  <a:schemeClr val="tx1"/>
                </a:solidFill>
                <a:latin typeface="Calibri" pitchFamily="34" charset="0"/>
              </a:rPr>
              <a:t> Maidenhead, UK SRHE/Open University Press.</a:t>
            </a:r>
          </a:p>
          <a:p>
            <a:r>
              <a:rPr lang="en-GB" sz="2000" dirty="0" err="1" smtClean="0">
                <a:solidFill>
                  <a:schemeClr val="tx1"/>
                </a:solidFill>
                <a:latin typeface="Calibri" pitchFamily="34" charset="0"/>
              </a:rPr>
              <a:t>Bloxham</a:t>
            </a:r>
            <a:r>
              <a:rPr lang="en-GB" sz="2000" dirty="0" smtClean="0">
                <a:solidFill>
                  <a:schemeClr val="tx1"/>
                </a:solidFill>
                <a:latin typeface="Calibri" pitchFamily="34" charset="0"/>
              </a:rPr>
              <a:t>, S. and Boyd, P. (2007) </a:t>
            </a:r>
            <a:r>
              <a:rPr lang="en-GB" sz="2000" i="1" dirty="0" smtClean="0">
                <a:solidFill>
                  <a:schemeClr val="tx1"/>
                </a:solidFill>
                <a:latin typeface="Calibri" pitchFamily="34" charset="0"/>
              </a:rPr>
              <a:t>Developing effective assessment in higher education: a practical guide</a:t>
            </a:r>
            <a:r>
              <a:rPr lang="en-GB" sz="2000" dirty="0" smtClean="0">
                <a:solidFill>
                  <a:schemeClr val="tx1"/>
                </a:solidFill>
                <a:latin typeface="Calibri" pitchFamily="34" charset="0"/>
              </a:rPr>
              <a:t>, Maidenhead, Open University Press</a:t>
            </a:r>
          </a:p>
          <a:p>
            <a:r>
              <a:rPr lang="en-GB" sz="2000" dirty="0" smtClean="0">
                <a:solidFill>
                  <a:schemeClr val="tx1"/>
                </a:solidFill>
                <a:latin typeface="Calibri" pitchFamily="34" charset="0"/>
              </a:rPr>
              <a:t>Brown, S. and </a:t>
            </a:r>
            <a:r>
              <a:rPr lang="en-GB" sz="2000" dirty="0" err="1" smtClean="0">
                <a:solidFill>
                  <a:schemeClr val="tx1"/>
                </a:solidFill>
                <a:latin typeface="Calibri" pitchFamily="34" charset="0"/>
              </a:rPr>
              <a:t>Glasner</a:t>
            </a:r>
            <a:r>
              <a:rPr lang="en-GB" sz="2000" dirty="0" smtClean="0">
                <a:solidFill>
                  <a:schemeClr val="tx1"/>
                </a:solidFill>
                <a:latin typeface="Calibri" pitchFamily="34" charset="0"/>
              </a:rPr>
              <a:t>, A. (eds.) (1999) </a:t>
            </a:r>
            <a:r>
              <a:rPr lang="en-GB" sz="2000" i="1" dirty="0" smtClean="0">
                <a:solidFill>
                  <a:schemeClr val="tx1"/>
                </a:solidFill>
                <a:latin typeface="Calibri" pitchFamily="34" charset="0"/>
              </a:rPr>
              <a:t>Assessment Matters in Higher Education, Choosing and Using Diverse Approaches</a:t>
            </a:r>
            <a:r>
              <a:rPr lang="en-GB" sz="2000" dirty="0" smtClean="0">
                <a:solidFill>
                  <a:schemeClr val="tx1"/>
                </a:solidFill>
                <a:latin typeface="Calibri" pitchFamily="34" charset="0"/>
              </a:rPr>
              <a:t>, Maidenhead: Open University Press.</a:t>
            </a:r>
            <a:endParaRPr lang="en-GB" sz="2000" b="0" dirty="0" smtClean="0">
              <a:solidFill>
                <a:schemeClr val="tx1"/>
              </a:solidFill>
              <a:latin typeface="Calibri" pitchFamily="34" charset="0"/>
            </a:endParaRPr>
          </a:p>
          <a:p>
            <a:r>
              <a:rPr lang="en-GB" sz="2000" dirty="0" smtClean="0">
                <a:solidFill>
                  <a:schemeClr val="tx1"/>
                </a:solidFill>
                <a:latin typeface="Calibri" pitchFamily="34" charset="0"/>
              </a:rPr>
              <a:t>Brown, S. and Knight, P. (1994) </a:t>
            </a:r>
            <a:r>
              <a:rPr lang="en-GB" sz="2000" i="1" dirty="0" smtClean="0">
                <a:solidFill>
                  <a:schemeClr val="tx1"/>
                </a:solidFill>
                <a:latin typeface="Calibri" pitchFamily="34" charset="0"/>
              </a:rPr>
              <a:t>Assessing Learners in Higher Education</a:t>
            </a:r>
            <a:r>
              <a:rPr lang="en-GB" sz="2000" dirty="0" smtClean="0">
                <a:solidFill>
                  <a:schemeClr val="tx1"/>
                </a:solidFill>
                <a:latin typeface="Calibri" pitchFamily="34" charset="0"/>
              </a:rPr>
              <a:t>, London: </a:t>
            </a:r>
            <a:r>
              <a:rPr lang="en-GB" sz="2000" dirty="0" err="1" smtClean="0">
                <a:solidFill>
                  <a:schemeClr val="tx1"/>
                </a:solidFill>
                <a:latin typeface="Calibri" pitchFamily="34" charset="0"/>
              </a:rPr>
              <a:t>Kogan</a:t>
            </a:r>
            <a:r>
              <a:rPr lang="en-GB" sz="2000" dirty="0" smtClean="0">
                <a:solidFill>
                  <a:schemeClr val="tx1"/>
                </a:solidFill>
                <a:latin typeface="Calibri" pitchFamily="34" charset="0"/>
              </a:rPr>
              <a:t> Page.</a:t>
            </a:r>
            <a:endParaRPr lang="en-GB" sz="2000" b="0" dirty="0" smtClean="0">
              <a:solidFill>
                <a:schemeClr val="tx1"/>
              </a:solidFill>
              <a:latin typeface="Calibri" pitchFamily="34" charset="0"/>
            </a:endParaRPr>
          </a:p>
          <a:p>
            <a:r>
              <a:rPr lang="en-GB" sz="2000" dirty="0" smtClean="0">
                <a:solidFill>
                  <a:schemeClr val="tx1"/>
                </a:solidFill>
                <a:latin typeface="Calibri" pitchFamily="34" charset="0"/>
              </a:rPr>
              <a:t>Higher Education Academy (2012) </a:t>
            </a:r>
            <a:r>
              <a:rPr lang="en-GB" sz="2000" i="1" dirty="0" smtClean="0">
                <a:solidFill>
                  <a:schemeClr val="tx1"/>
                </a:solidFill>
                <a:latin typeface="Calibri" pitchFamily="34" charset="0"/>
              </a:rPr>
              <a:t>A marked improvement; transforming assessment in higher education</a:t>
            </a:r>
            <a:r>
              <a:rPr lang="en-GB" sz="2000" dirty="0" smtClean="0">
                <a:solidFill>
                  <a:schemeClr val="tx1"/>
                </a:solidFill>
                <a:latin typeface="Calibri" pitchFamily="34" charset="0"/>
              </a:rPr>
              <a:t>, York: HEA.</a:t>
            </a:r>
            <a:endParaRPr lang="en-GB" sz="2000" b="0" dirty="0" smtClean="0">
              <a:solidFill>
                <a:schemeClr val="tx1"/>
              </a:solidFill>
              <a:latin typeface="Calibri" pitchFamily="34" charset="0"/>
            </a:endParaRPr>
          </a:p>
          <a:p>
            <a:r>
              <a:rPr lang="en-GB" sz="2000" dirty="0" smtClean="0">
                <a:solidFill>
                  <a:schemeClr val="tx1"/>
                </a:solidFill>
                <a:latin typeface="Calibri" pitchFamily="34" charset="0"/>
              </a:rPr>
              <a:t>Pickford, R. and Brown, S. (2006) </a:t>
            </a:r>
            <a:r>
              <a:rPr lang="en-GB" sz="2000" i="1" dirty="0" smtClean="0">
                <a:solidFill>
                  <a:schemeClr val="tx1"/>
                </a:solidFill>
                <a:latin typeface="Calibri" pitchFamily="34" charset="0"/>
              </a:rPr>
              <a:t>Assessing skills and </a:t>
            </a:r>
            <a:r>
              <a:rPr lang="en-GB" sz="2000" i="1" dirty="0" err="1" smtClean="0">
                <a:solidFill>
                  <a:schemeClr val="tx1"/>
                </a:solidFill>
                <a:latin typeface="Calibri" pitchFamily="34" charset="0"/>
              </a:rPr>
              <a:t>practice,</a:t>
            </a:r>
            <a:r>
              <a:rPr lang="en-GB" sz="2000" dirty="0" err="1" smtClean="0">
                <a:solidFill>
                  <a:schemeClr val="tx1"/>
                </a:solidFill>
                <a:latin typeface="Calibri" pitchFamily="34" charset="0"/>
              </a:rPr>
              <a:t>London</a:t>
            </a:r>
            <a:r>
              <a:rPr lang="en-GB" sz="2000" dirty="0" smtClean="0">
                <a:solidFill>
                  <a:schemeClr val="tx1"/>
                </a:solidFill>
                <a:latin typeface="Calibri" pitchFamily="34" charset="0"/>
              </a:rPr>
              <a:t>: </a:t>
            </a:r>
            <a:r>
              <a:rPr lang="en-GB" sz="2000" dirty="0" err="1" smtClean="0">
                <a:solidFill>
                  <a:schemeClr val="tx1"/>
                </a:solidFill>
                <a:latin typeface="Calibri" pitchFamily="34" charset="0"/>
              </a:rPr>
              <a:t>Routledge</a:t>
            </a:r>
            <a:r>
              <a:rPr lang="en-GB" sz="2000" dirty="0" smtClean="0">
                <a:solidFill>
                  <a:schemeClr val="tx1"/>
                </a:solidFill>
                <a:latin typeface="Calibri" pitchFamily="34" charset="0"/>
              </a:rPr>
              <a:t>. </a:t>
            </a:r>
            <a:endParaRPr lang="en-GB" sz="2000" b="0" dirty="0" smtClean="0">
              <a:solidFill>
                <a:schemeClr val="tx1"/>
              </a:solidFill>
              <a:latin typeface="Calibri" pitchFamily="34" charset="0"/>
            </a:endParaRPr>
          </a:p>
          <a:p>
            <a:r>
              <a:rPr lang="en-GB" sz="2000" dirty="0" smtClean="0">
                <a:solidFill>
                  <a:schemeClr val="tx1"/>
                </a:solidFill>
                <a:latin typeface="Calibri" pitchFamily="34" charset="0"/>
              </a:rPr>
              <a:t>Rust, C., Price, M. and O’Donovan, B. (2003) Improving students’ learning by developing their understanding of assessment criteria and processes</a:t>
            </a:r>
            <a:r>
              <a:rPr lang="en-GB" sz="2000" i="1" dirty="0" smtClean="0">
                <a:solidFill>
                  <a:schemeClr val="tx1"/>
                </a:solidFill>
                <a:latin typeface="Calibri" pitchFamily="34" charset="0"/>
              </a:rPr>
              <a:t>, Assessment and Evaluation in Higher Education. 28 (2), 147-164.</a:t>
            </a:r>
            <a:endParaRPr lang="en-GB" sz="2000" b="0" dirty="0" smtClean="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r>
              <a:rPr lang="en-GB" sz="2000" dirty="0" smtClean="0">
                <a:solidFill>
                  <a:schemeClr val="tx1"/>
                </a:solidFill>
                <a:latin typeface="Calibri" pitchFamily="34" charset="0"/>
              </a:rPr>
              <a:t>Sadler, D. Royce (2010) Beyond feedback: developing student capability in complex appraisal,</a:t>
            </a:r>
            <a:br>
              <a:rPr lang="en-GB" sz="2000" dirty="0" smtClean="0">
                <a:solidFill>
                  <a:schemeClr val="tx1"/>
                </a:solidFill>
                <a:latin typeface="Calibri" pitchFamily="34" charset="0"/>
              </a:rPr>
            </a:br>
            <a:r>
              <a:rPr lang="en-GB" sz="2000" i="1" dirty="0" smtClean="0">
                <a:solidFill>
                  <a:schemeClr val="tx1"/>
                </a:solidFill>
                <a:latin typeface="Calibri" pitchFamily="34" charset="0"/>
              </a:rPr>
              <a:t>Assessment &amp; Evaluation in Higher Education, 35: 5, 535-550</a:t>
            </a:r>
            <a:endParaRPr lang="en-GB" sz="2000" b="0" dirty="0" smtClean="0">
              <a:solidFill>
                <a:schemeClr val="tx1"/>
              </a:solidFill>
              <a:latin typeface="Calibri" pitchFamily="34" charset="0"/>
            </a:endParaRPr>
          </a:p>
          <a:p>
            <a:pPr marL="342900" indent="-342900"/>
            <a:r>
              <a:rPr lang="en-GB" sz="2000" kern="1200" dirty="0" smtClean="0">
                <a:solidFill>
                  <a:schemeClr val="tx1"/>
                </a:solidFill>
                <a:latin typeface="Calibri" pitchFamily="34" charset="0"/>
              </a:rPr>
              <a:t>Bowl, M. (2003) </a:t>
            </a:r>
            <a:r>
              <a:rPr lang="en-GB" sz="2000" i="1" kern="1200" dirty="0" smtClean="0">
                <a:solidFill>
                  <a:schemeClr val="tx1"/>
                </a:solidFill>
                <a:latin typeface="Calibri" pitchFamily="34" charset="0"/>
              </a:rPr>
              <a:t>Non-traditional entrants to higher education ‘they talk about people like me</a:t>
            </a:r>
            <a:r>
              <a:rPr lang="en-GB" sz="2000" kern="1200" dirty="0" smtClean="0">
                <a:solidFill>
                  <a:schemeClr val="tx1"/>
                </a:solidFill>
                <a:latin typeface="Calibri" pitchFamily="34" charset="0"/>
              </a:rPr>
              <a:t>, Stoke on Trent, UK, </a:t>
            </a:r>
            <a:r>
              <a:rPr lang="en-GB" sz="2000" kern="1200" dirty="0" err="1" smtClean="0">
                <a:solidFill>
                  <a:schemeClr val="tx1"/>
                </a:solidFill>
                <a:latin typeface="Calibri" pitchFamily="34" charset="0"/>
              </a:rPr>
              <a:t>Trentham</a:t>
            </a:r>
            <a:r>
              <a:rPr lang="en-GB" sz="2000" kern="1200" dirty="0" smtClean="0">
                <a:solidFill>
                  <a:schemeClr val="tx1"/>
                </a:solidFill>
                <a:latin typeface="Calibri" pitchFamily="34" charset="0"/>
              </a:rPr>
              <a:t> Books.</a:t>
            </a:r>
          </a:p>
          <a:p>
            <a:pPr marL="342900" indent="-342900">
              <a:lnSpc>
                <a:spcPct val="100000"/>
              </a:lnSpc>
              <a:spcBef>
                <a:spcPct val="20000"/>
              </a:spcBef>
            </a:pPr>
            <a:r>
              <a:rPr lang="en-GB" sz="2000" kern="1200" dirty="0" smtClean="0">
                <a:solidFill>
                  <a:schemeClr val="tx1"/>
                </a:solidFill>
                <a:latin typeface="Calibri" pitchFamily="34" charset="0"/>
              </a:rPr>
              <a:t>Flint, N. R. and Johnson, B. (2011) </a:t>
            </a:r>
            <a:r>
              <a:rPr lang="en-GB" sz="2000" i="1" kern="1200" dirty="0" smtClean="0">
                <a:solidFill>
                  <a:schemeClr val="tx1"/>
                </a:solidFill>
                <a:latin typeface="Calibri" pitchFamily="34" charset="0"/>
              </a:rPr>
              <a:t>Towards fairer university assessment – recognising the concerns of students</a:t>
            </a:r>
            <a:r>
              <a:rPr lang="en-GB" sz="2000" kern="1200" dirty="0" smtClean="0">
                <a:solidFill>
                  <a:schemeClr val="tx1"/>
                </a:solidFill>
                <a:latin typeface="Calibri" pitchFamily="34" charset="0"/>
              </a:rPr>
              <a:t>, London: </a:t>
            </a:r>
            <a:r>
              <a:rPr lang="en-GB" sz="2000" kern="1200" dirty="0" err="1" smtClean="0">
                <a:solidFill>
                  <a:schemeClr val="tx1"/>
                </a:solidFill>
                <a:latin typeface="Calibri" pitchFamily="34" charset="0"/>
              </a:rPr>
              <a:t>Routledge</a:t>
            </a:r>
            <a:r>
              <a:rPr lang="en-GB" sz="2000" kern="1200" dirty="0" smtClean="0">
                <a:solidFill>
                  <a:schemeClr val="tx1"/>
                </a:solidFill>
                <a:latin typeface="Calibri" pitchFamily="34" charset="0"/>
              </a:rPr>
              <a:t>.</a:t>
            </a:r>
          </a:p>
          <a:p>
            <a:pPr marL="342900" indent="-342900">
              <a:lnSpc>
                <a:spcPct val="100000"/>
              </a:lnSpc>
              <a:spcBef>
                <a:spcPct val="20000"/>
              </a:spcBef>
            </a:pPr>
            <a:r>
              <a:rPr lang="en-GB" sz="2000" kern="1200" dirty="0" smtClean="0">
                <a:solidFill>
                  <a:schemeClr val="tx1"/>
                </a:solidFill>
                <a:latin typeface="Calibri" pitchFamily="34" charset="0"/>
              </a:rPr>
              <a:t>Gibbs, G. (2010) </a:t>
            </a:r>
            <a:r>
              <a:rPr lang="en-GB" sz="2000" i="1" kern="1200" dirty="0" smtClean="0">
                <a:solidFill>
                  <a:schemeClr val="tx1"/>
                </a:solidFill>
                <a:latin typeface="Calibri" pitchFamily="34" charset="0"/>
              </a:rPr>
              <a:t>Using assessment to support student learning, </a:t>
            </a:r>
            <a:r>
              <a:rPr lang="en-GB" sz="2000" kern="1200" dirty="0" smtClean="0">
                <a:solidFill>
                  <a:schemeClr val="tx1"/>
                </a:solidFill>
                <a:latin typeface="Calibri" pitchFamily="34" charset="0"/>
              </a:rPr>
              <a:t>Leeds: Leeds Met Press.</a:t>
            </a:r>
          </a:p>
          <a:p>
            <a:pPr marL="342900" lvl="0" indent="-342900">
              <a:lnSpc>
                <a:spcPct val="100000"/>
              </a:lnSpc>
              <a:spcBef>
                <a:spcPct val="20000"/>
              </a:spcBef>
            </a:pPr>
            <a:r>
              <a:rPr lang="en-GB" sz="2000" kern="1200" dirty="0" err="1" smtClean="0">
                <a:solidFill>
                  <a:schemeClr val="tx1"/>
                </a:solidFill>
                <a:latin typeface="Calibri" pitchFamily="34" charset="0"/>
              </a:rPr>
              <a:t>Boud</a:t>
            </a:r>
            <a:r>
              <a:rPr lang="en-GB" sz="2000" kern="1200" dirty="0" smtClean="0">
                <a:solidFill>
                  <a:schemeClr val="tx1"/>
                </a:solidFill>
                <a:latin typeface="Calibri" pitchFamily="34" charset="0"/>
              </a:rPr>
              <a:t>, D. and Associates (2010) Assessment 2020: seven propositions for assessment reform in higher education Sydney: Australian Learning and Teaching Council.</a:t>
            </a:r>
          </a:p>
          <a:p>
            <a:pPr marL="342900" lvl="0" indent="-342900">
              <a:lnSpc>
                <a:spcPct val="100000"/>
              </a:lnSpc>
              <a:spcBef>
                <a:spcPct val="20000"/>
              </a:spcBef>
            </a:pPr>
            <a:r>
              <a:rPr lang="en-GB" sz="2000" kern="1200" dirty="0" err="1" smtClean="0">
                <a:solidFill>
                  <a:schemeClr val="tx1"/>
                </a:solidFill>
                <a:latin typeface="Calibri" pitchFamily="34" charset="0"/>
              </a:rPr>
              <a:t>Joughin</a:t>
            </a:r>
            <a:r>
              <a:rPr lang="en-GB" sz="2000" kern="1200" dirty="0" smtClean="0">
                <a:solidFill>
                  <a:schemeClr val="tx1"/>
                </a:solidFill>
                <a:latin typeface="Calibri" pitchFamily="34" charset="0"/>
              </a:rPr>
              <a:t>, G. (2010) </a:t>
            </a:r>
            <a:r>
              <a:rPr lang="en-GB" sz="2000" i="1" kern="1200" dirty="0" smtClean="0">
                <a:solidFill>
                  <a:schemeClr val="tx1"/>
                </a:solidFill>
                <a:latin typeface="Calibri" pitchFamily="34" charset="0"/>
              </a:rPr>
              <a:t>A short guide to oral assessment, </a:t>
            </a:r>
            <a:r>
              <a:rPr lang="en-GB" sz="2000" kern="1200" dirty="0" smtClean="0">
                <a:solidFill>
                  <a:schemeClr val="tx1"/>
                </a:solidFill>
                <a:latin typeface="Calibri" pitchFamily="34" charset="0"/>
              </a:rPr>
              <a:t>Leeds: Leeds Met Press. </a:t>
            </a:r>
            <a:r>
              <a:rPr lang="en-US" sz="2000" kern="1200" dirty="0" smtClean="0">
                <a:solidFill>
                  <a:schemeClr val="tx1"/>
                </a:solidFill>
                <a:latin typeface="Calibri" pitchFamily="34" charset="0"/>
              </a:rPr>
              <a:t/>
            </a:r>
            <a:br>
              <a:rPr lang="en-US" sz="2000" kern="1200" dirty="0" smtClean="0">
                <a:solidFill>
                  <a:schemeClr val="tx1"/>
                </a:solidFill>
                <a:latin typeface="Calibri" pitchFamily="34" charset="0"/>
              </a:rPr>
            </a:br>
            <a:endParaRPr lang="en-GB" sz="2000" kern="1200" dirty="0" smtClean="0">
              <a:solidFill>
                <a:schemeClr val="tx1"/>
              </a:solidFill>
              <a:latin typeface="Calibri" pitchFamily="34" charset="0"/>
            </a:endParaRPr>
          </a:p>
          <a:p>
            <a:endParaRPr lang="en-GB" sz="2000" dirty="0">
              <a:solidFill>
                <a:schemeClr val="tx1"/>
              </a:solidFill>
              <a:latin typeface="Calibri" pitchFamily="34" charset="0"/>
            </a:endParaRPr>
          </a:p>
        </p:txBody>
      </p:sp>
      <p:sp>
        <p:nvSpPr>
          <p:cNvPr id="4"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2600" b="1" dirty="0" smtClean="0">
                <a:solidFill>
                  <a:srgbClr val="7030A0"/>
                </a:solidFill>
                <a:latin typeface="Arial Rounded MT Bold"/>
                <a:ea typeface="+mn-ea"/>
                <a:cs typeface="+mn-cs"/>
              </a:rPr>
              <a:t>Some key sources about assessment, feedback and learning in higher education</a:t>
            </a:r>
            <a:endParaRPr lang="en-US" sz="2600" b="1" dirty="0">
              <a:solidFill>
                <a:srgbClr val="7030A0"/>
              </a:solidFill>
              <a:latin typeface="Arial Rounded MT Bold"/>
              <a:ea typeface="+mn-ea"/>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3"/>
            <a:ext cx="9144000" cy="5030688"/>
          </a:xfrm>
        </p:spPr>
        <p:txBody>
          <a:bodyPr vert="horz" lIns="91440" tIns="45720" rIns="91440" bIns="45720" rtlCol="0">
            <a:noAutofit/>
          </a:bodyPr>
          <a:lstStyle/>
          <a:p>
            <a:pPr marL="342900" lvl="0" indent="-342900">
              <a:lnSpc>
                <a:spcPct val="100000"/>
              </a:lnSpc>
              <a:spcBef>
                <a:spcPct val="20000"/>
              </a:spcBef>
            </a:pPr>
            <a:r>
              <a:rPr lang="en-US" sz="2000" kern="1200" dirty="0" smtClean="0">
                <a:solidFill>
                  <a:schemeClr val="tx1"/>
                </a:solidFill>
                <a:latin typeface="Calibri" pitchFamily="34" charset="0"/>
              </a:rPr>
              <a:t>Petty, G. (2009) Evidence-Based Teaching: A Practical Approach (Second Edition) Cheltenham UK: Nelson </a:t>
            </a:r>
            <a:r>
              <a:rPr lang="en-US" sz="2000" kern="1200" dirty="0" err="1" smtClean="0">
                <a:solidFill>
                  <a:schemeClr val="tx1"/>
                </a:solidFill>
                <a:latin typeface="Calibri" pitchFamily="34" charset="0"/>
              </a:rPr>
              <a:t>Thornes</a:t>
            </a:r>
            <a:endParaRPr lang="en-GB" sz="2000" kern="1200" dirty="0" smtClean="0">
              <a:solidFill>
                <a:schemeClr val="tx1"/>
              </a:solidFill>
              <a:latin typeface="Calibri" pitchFamily="34" charset="0"/>
            </a:endParaRPr>
          </a:p>
          <a:p>
            <a:pPr marL="342900" indent="-342900">
              <a:lnSpc>
                <a:spcPct val="100000"/>
              </a:lnSpc>
              <a:spcBef>
                <a:spcPct val="20000"/>
              </a:spcBef>
            </a:pPr>
            <a:r>
              <a:rPr lang="en-GB" sz="2000" kern="1200" dirty="0" smtClean="0">
                <a:solidFill>
                  <a:schemeClr val="tx1"/>
                </a:solidFill>
                <a:latin typeface="Calibri" pitchFamily="34" charset="0"/>
              </a:rPr>
              <a:t>Race, P. (2010) Making learning happen: 2nd edition London: Sage Publications.</a:t>
            </a:r>
          </a:p>
          <a:p>
            <a:pPr marL="342900" lvl="0" indent="-342900">
              <a:lnSpc>
                <a:spcPct val="100000"/>
              </a:lnSpc>
              <a:spcBef>
                <a:spcPct val="20000"/>
              </a:spcBef>
            </a:pPr>
            <a:r>
              <a:rPr lang="en-GB" sz="2000" kern="1200" dirty="0" smtClean="0">
                <a:solidFill>
                  <a:schemeClr val="tx1"/>
                </a:solidFill>
                <a:latin typeface="Calibri" pitchFamily="34" charset="0"/>
              </a:rPr>
              <a:t>Blue Skies (2011) new thinking about the future of higher education: download free from </a:t>
            </a:r>
            <a:r>
              <a:rPr lang="en-GB" sz="2000" kern="1200" dirty="0" smtClean="0">
                <a:solidFill>
                  <a:schemeClr val="tx1"/>
                </a:solidFill>
                <a:latin typeface="Calibri" pitchFamily="34" charset="0"/>
                <a:hlinkClick r:id="rId3"/>
              </a:rPr>
              <a:t>http://pearsonblueskies.com/</a:t>
            </a:r>
            <a:r>
              <a:rPr lang="en-GB" sz="2000" kern="1200" dirty="0" smtClean="0">
                <a:solidFill>
                  <a:schemeClr val="tx1"/>
                </a:solidFill>
                <a:latin typeface="Calibri" pitchFamily="34" charset="0"/>
              </a:rPr>
              <a:t> </a:t>
            </a:r>
          </a:p>
          <a:p>
            <a:pPr marL="342900" lvl="0" indent="-342900">
              <a:lnSpc>
                <a:spcPct val="100000"/>
              </a:lnSpc>
              <a:spcBef>
                <a:spcPct val="20000"/>
              </a:spcBef>
            </a:pPr>
            <a:r>
              <a:rPr lang="en-GB" sz="2000" kern="1200" dirty="0" smtClean="0">
                <a:solidFill>
                  <a:schemeClr val="tx1"/>
                </a:solidFill>
                <a:latin typeface="Calibri" pitchFamily="34" charset="0"/>
              </a:rPr>
              <a:t>Hunt, D. and Chalmers, L. (eds) (2012) University Teaching in Focus: a learning-centred approach see </a:t>
            </a:r>
            <a:r>
              <a:rPr lang="en-US" sz="2000" kern="1200" dirty="0" smtClean="0">
                <a:solidFill>
                  <a:schemeClr val="tx1"/>
                </a:solidFill>
                <a:latin typeface="Calibri" pitchFamily="34" charset="0"/>
              </a:rPr>
              <a:t>Chapter 5: Using effective assessment to promote learning, Sally Brown and Phil Race Australia: ACER Press, and London: </a:t>
            </a:r>
            <a:r>
              <a:rPr lang="en-US" sz="2000" kern="1200" dirty="0" err="1" smtClean="0">
                <a:solidFill>
                  <a:schemeClr val="tx1"/>
                </a:solidFill>
                <a:latin typeface="Calibri" pitchFamily="34" charset="0"/>
              </a:rPr>
              <a:t>Routledge</a:t>
            </a:r>
            <a:r>
              <a:rPr lang="en-US" sz="2000" kern="1200" dirty="0" smtClean="0">
                <a:solidFill>
                  <a:schemeClr val="tx1"/>
                </a:solidFill>
                <a:latin typeface="Calibri" pitchFamily="34" charset="0"/>
              </a:rPr>
              <a:t>.</a:t>
            </a:r>
          </a:p>
          <a:p>
            <a:pPr marL="342900" lvl="0" indent="-342900">
              <a:lnSpc>
                <a:spcPct val="100000"/>
              </a:lnSpc>
              <a:spcBef>
                <a:spcPct val="20000"/>
              </a:spcBef>
            </a:pPr>
            <a:r>
              <a:rPr lang="en-US" sz="2000" kern="1200" dirty="0" smtClean="0">
                <a:solidFill>
                  <a:schemeClr val="tx1"/>
                </a:solidFill>
                <a:latin typeface="Calibri" pitchFamily="34" charset="0"/>
              </a:rPr>
              <a:t>Price, M., Rust, C., O’Donovan, B. and Handley, K. (2012) Assessment Literacy, Oxford: the Oxford Centre for Staff and Learning Development (based on the ‘</a:t>
            </a:r>
            <a:r>
              <a:rPr lang="en-US" sz="2000" kern="1200" dirty="0" err="1" smtClean="0">
                <a:solidFill>
                  <a:schemeClr val="tx1"/>
                </a:solidFill>
                <a:latin typeface="Calibri" pitchFamily="34" charset="0"/>
              </a:rPr>
              <a:t>ASKe</a:t>
            </a:r>
            <a:r>
              <a:rPr lang="en-US" sz="2000" kern="1200" dirty="0" smtClean="0">
                <a:solidFill>
                  <a:schemeClr val="tx1"/>
                </a:solidFill>
                <a:latin typeface="Calibri" pitchFamily="34" charset="0"/>
              </a:rPr>
              <a:t>’ Project).</a:t>
            </a:r>
          </a:p>
          <a:p>
            <a:pPr marL="342900" lvl="0" indent="-342900">
              <a:lnSpc>
                <a:spcPct val="100000"/>
              </a:lnSpc>
              <a:spcBef>
                <a:spcPct val="20000"/>
              </a:spcBef>
            </a:pPr>
            <a:r>
              <a:rPr lang="en-US" sz="2000" kern="1200" dirty="0" err="1" smtClean="0">
                <a:solidFill>
                  <a:schemeClr val="tx1"/>
                </a:solidFill>
                <a:latin typeface="Calibri" pitchFamily="34" charset="0"/>
              </a:rPr>
              <a:t>Sambell</a:t>
            </a:r>
            <a:r>
              <a:rPr lang="en-US" sz="2000" kern="1200" dirty="0" smtClean="0">
                <a:solidFill>
                  <a:schemeClr val="tx1"/>
                </a:solidFill>
                <a:latin typeface="Calibri" pitchFamily="34" charset="0"/>
              </a:rPr>
              <a:t>, K., McDowell, L. and Montgomery, C. (2013) Assessment for Learning in Higher Education, London: </a:t>
            </a:r>
            <a:r>
              <a:rPr lang="en-US" sz="2000" kern="1200" dirty="0" err="1" smtClean="0">
                <a:solidFill>
                  <a:schemeClr val="tx1"/>
                </a:solidFill>
                <a:latin typeface="Calibri" pitchFamily="34" charset="0"/>
              </a:rPr>
              <a:t>Routledge</a:t>
            </a:r>
            <a:r>
              <a:rPr lang="en-US" sz="2000" kern="1200" dirty="0" smtClean="0">
                <a:solidFill>
                  <a:schemeClr val="tx1"/>
                </a:solidFill>
                <a:latin typeface="Calibri" pitchFamily="34" charset="0"/>
              </a:rPr>
              <a:t>.</a:t>
            </a:r>
          </a:p>
        </p:txBody>
      </p:sp>
      <p:sp>
        <p:nvSpPr>
          <p:cNvPr id="5" name="Title 1"/>
          <p:cNvSpPr>
            <a:spLocks noGrp="1"/>
          </p:cNvSpPr>
          <p:nvPr>
            <p:ph type="title"/>
          </p:nvPr>
        </p:nvSpPr>
        <p:spPr>
          <a:xfrm>
            <a:off x="250825" y="188913"/>
            <a:ext cx="8713788" cy="503783"/>
          </a:xfrm>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2600" b="1" dirty="0" smtClean="0">
                <a:solidFill>
                  <a:srgbClr val="7030A0"/>
                </a:solidFill>
                <a:latin typeface="Arial Rounded MT Bold"/>
                <a:ea typeface="+mn-ea"/>
                <a:cs typeface="+mn-cs"/>
              </a:rPr>
              <a:t>Some key sources about assessment, feedback and learning in higher education</a:t>
            </a:r>
            <a:endParaRPr lang="en-US" sz="2600" b="1" dirty="0">
              <a:solidFill>
                <a:srgbClr val="7030A0"/>
              </a:solidFill>
              <a:latin typeface="Arial Rounded MT Bold"/>
              <a:ea typeface="+mn-ea"/>
              <a:cs typeface="+mn-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Assessment </a:t>
            </a:r>
            <a:r>
              <a:rPr lang="en-GB" sz="2800" b="1" smtClean="0">
                <a:solidFill>
                  <a:srgbClr val="7030A0"/>
                </a:solidFill>
                <a:latin typeface="Arial Rounded MT Bold"/>
                <a:ea typeface="+mn-ea"/>
                <a:cs typeface="+mn-cs"/>
              </a:rPr>
              <a:t>in context</a:t>
            </a:r>
            <a:endParaRPr lang="en-GB" sz="2800" b="1" dirty="0">
              <a:solidFill>
                <a:srgbClr val="7030A0"/>
              </a:solidFill>
              <a:latin typeface="Arial Rounded MT Bold"/>
              <a:ea typeface="+mn-ea"/>
              <a:cs typeface="+mn-cs"/>
            </a:endParaRPr>
          </a:p>
        </p:txBody>
      </p:sp>
      <p:sp>
        <p:nvSpPr>
          <p:cNvPr id="7" name="Content Placeholder 6"/>
          <p:cNvSpPr>
            <a:spLocks noGrp="1"/>
          </p:cNvSpPr>
          <p:nvPr>
            <p:ph idx="1"/>
          </p:nvPr>
        </p:nvSpPr>
        <p:spPr/>
        <p:txBody>
          <a:bodyPr vert="horz" lIns="91440" tIns="45720" rIns="91440" bIns="45720" rtlCol="0">
            <a:noAutofit/>
          </a:bodyPr>
          <a:lstStyle/>
          <a:p>
            <a:pPr>
              <a:buFont typeface="Wingdings" pitchFamily="2" charset="2"/>
              <a:buChar char="v"/>
            </a:pPr>
            <a:r>
              <a:rPr lang="en-US" sz="2600" b="1" dirty="0" smtClean="0"/>
              <a:t>If we want to improve students’ engagement with learning, a key locus of enhancement can be refreshing our approaches to assessment; </a:t>
            </a:r>
          </a:p>
          <a:p>
            <a:pPr>
              <a:buFont typeface="Wingdings" pitchFamily="2" charset="2"/>
              <a:buChar char="v"/>
            </a:pPr>
            <a:r>
              <a:rPr lang="en-US" sz="2600" b="1" dirty="0" smtClean="0"/>
              <a:t>Sometimes we need to take a fresh look at our current practice to make sure assessment is for rather than just of learning;</a:t>
            </a:r>
          </a:p>
          <a:p>
            <a:pPr>
              <a:buFont typeface="Wingdings" pitchFamily="2" charset="2"/>
              <a:buChar char="v"/>
            </a:pPr>
            <a:r>
              <a:rPr lang="en-US" sz="2600" b="1" dirty="0" smtClean="0"/>
              <a:t>Assessment is a complex, nuanced and highly important process; </a:t>
            </a:r>
          </a:p>
          <a:p>
            <a:pPr>
              <a:buFont typeface="Wingdings" pitchFamily="2" charset="2"/>
              <a:buChar char="v"/>
            </a:pPr>
            <a:r>
              <a:rPr lang="en-US" sz="2600" b="1" dirty="0" smtClean="0"/>
              <a:t>We provide explicit and implicit messages by how we assess. </a:t>
            </a:r>
            <a:endParaRPr lang="en-GB" sz="2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49238"/>
            <a:ext cx="7715280" cy="1074737"/>
          </a:xfrm>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Do we currently have a global Higher Education environment?</a:t>
            </a:r>
            <a:endParaRPr lang="en-GB" sz="2800" b="1" dirty="0">
              <a:solidFill>
                <a:srgbClr val="7030A0"/>
              </a:solidFill>
              <a:latin typeface="Arial Rounded MT Bold"/>
              <a:ea typeface="+mn-ea"/>
              <a:cs typeface="+mn-cs"/>
            </a:endParaRPr>
          </a:p>
        </p:txBody>
      </p:sp>
      <p:sp>
        <p:nvSpPr>
          <p:cNvPr id="3" name="Content Placeholder 2"/>
          <p:cNvSpPr>
            <a:spLocks noGrp="1"/>
          </p:cNvSpPr>
          <p:nvPr>
            <p:ph idx="1"/>
          </p:nvPr>
        </p:nvSpPr>
        <p:spPr/>
        <p:txBody>
          <a:bodyPr vert="horz" lIns="91440" tIns="45720" rIns="91440" bIns="45720" rtlCol="0">
            <a:noAutofit/>
          </a:bodyPr>
          <a:lstStyle/>
          <a:p>
            <a:pPr>
              <a:buNone/>
            </a:pPr>
            <a:r>
              <a:rPr lang="en-GB" sz="2600" b="1" dirty="0" smtClean="0"/>
              <a:t>Do we have, for example:</a:t>
            </a:r>
          </a:p>
          <a:p>
            <a:pPr>
              <a:buFont typeface="Wingdings" pitchFamily="2" charset="2"/>
              <a:buChar char="v"/>
            </a:pPr>
            <a:r>
              <a:rPr lang="en-GB" sz="2600" b="1" dirty="0" smtClean="0"/>
              <a:t> shared concepts of pedagogy?</a:t>
            </a:r>
          </a:p>
          <a:p>
            <a:pPr>
              <a:buFont typeface="Wingdings" pitchFamily="2" charset="2"/>
              <a:buChar char="v"/>
            </a:pPr>
            <a:r>
              <a:rPr lang="en-GB" sz="2600" b="1" dirty="0" smtClean="0"/>
              <a:t>equivalent and mutually </a:t>
            </a:r>
            <a:r>
              <a:rPr lang="en-GB" sz="2600" b="1" dirty="0" err="1" smtClean="0"/>
              <a:t>accreditable</a:t>
            </a:r>
            <a:r>
              <a:rPr lang="en-GB" sz="2600" b="1" dirty="0" smtClean="0"/>
              <a:t> assessment systems?</a:t>
            </a:r>
          </a:p>
          <a:p>
            <a:pPr>
              <a:buFont typeface="Wingdings" pitchFamily="2" charset="2"/>
              <a:buChar char="v"/>
            </a:pPr>
            <a:r>
              <a:rPr lang="en-GB" sz="2600" b="1" dirty="0" smtClean="0"/>
              <a:t>compatible technologies for learning? </a:t>
            </a:r>
          </a:p>
          <a:p>
            <a:pPr>
              <a:buFont typeface="Wingdings" pitchFamily="2" charset="2"/>
              <a:buChar char="v"/>
            </a:pPr>
            <a:r>
              <a:rPr lang="en-GB" sz="2600" b="1" dirty="0" smtClean="0"/>
              <a:t>comparable learning contexts?</a:t>
            </a:r>
          </a:p>
          <a:p>
            <a:pPr>
              <a:buFont typeface="Wingdings" pitchFamily="2" charset="2"/>
              <a:buChar char="v"/>
            </a:pPr>
            <a:r>
              <a:rPr lang="en-GB" sz="2600" b="1" dirty="0" smtClean="0"/>
              <a:t>shared languages for learning? </a:t>
            </a:r>
          </a:p>
          <a:p>
            <a:pPr>
              <a:buFont typeface="Wingdings" pitchFamily="2" charset="2"/>
              <a:buChar char="v"/>
            </a:pPr>
            <a:r>
              <a:rPr lang="en-GB" sz="2600" b="1" dirty="0" smtClean="0"/>
              <a:t>shared concepts of student support compared with our target markets?</a:t>
            </a:r>
          </a:p>
          <a:p>
            <a:pPr>
              <a:buFont typeface="Wingdings" pitchFamily="2" charset="2"/>
              <a:buChar char="v"/>
            </a:pPr>
            <a:endParaRPr lang="en-GB" sz="2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Some introductory comments</a:t>
            </a:r>
            <a:endParaRPr lang="en-GB" sz="2800" b="1" dirty="0">
              <a:solidFill>
                <a:srgbClr val="7030A0"/>
              </a:solidFill>
              <a:latin typeface="Arial Rounded MT Bold"/>
              <a:ea typeface="+mn-ea"/>
              <a:cs typeface="+mn-cs"/>
            </a:endParaRPr>
          </a:p>
        </p:txBody>
      </p:sp>
      <p:sp>
        <p:nvSpPr>
          <p:cNvPr id="3" name="Content Placeholder 2"/>
          <p:cNvSpPr>
            <a:spLocks noGrp="1"/>
          </p:cNvSpPr>
          <p:nvPr>
            <p:ph idx="1"/>
          </p:nvPr>
        </p:nvSpPr>
        <p:spPr/>
        <p:txBody>
          <a:bodyPr vert="horz" lIns="91440" tIns="45720" rIns="91440" bIns="45720" rtlCol="0">
            <a:noAutofit/>
          </a:bodyPr>
          <a:lstStyle/>
          <a:p>
            <a:pPr>
              <a:buFont typeface="Wingdings" pitchFamily="2" charset="2"/>
              <a:buChar char="v"/>
            </a:pPr>
            <a:r>
              <a:rPr lang="en-US" sz="2600" b="1" dirty="0" smtClean="0"/>
              <a:t>In many countries, students are now widely regarded as ‘customers’ / consumers of higher education, and universities need to adapt and enhance provision so that students are satisfied with their experience of higher education;</a:t>
            </a:r>
          </a:p>
          <a:p>
            <a:pPr>
              <a:buFont typeface="Wingdings" pitchFamily="2" charset="2"/>
              <a:buChar char="v"/>
            </a:pPr>
            <a:r>
              <a:rPr lang="en-US" sz="2600" b="1" dirty="0" smtClean="0"/>
              <a:t>In our age of rapid digital communication of information, we need to work out how best to use the ‘new technologies’ to enhance student learning, and especially feedback and assessment for learning;</a:t>
            </a:r>
          </a:p>
          <a:p>
            <a:pPr>
              <a:buFont typeface="Wingdings" pitchFamily="2" charset="2"/>
              <a:buChar char="v"/>
            </a:pPr>
            <a:r>
              <a:rPr lang="en-US" sz="2600" b="1" dirty="0" smtClean="0"/>
              <a:t>It is timely to work out exactly how student-</a:t>
            </a:r>
            <a:r>
              <a:rPr lang="en-US" sz="2600" b="1" dirty="0" err="1" smtClean="0"/>
              <a:t>centred</a:t>
            </a:r>
            <a:r>
              <a:rPr lang="en-US" sz="2600" b="1" dirty="0" smtClean="0"/>
              <a:t> learning can be offered by European universities.</a:t>
            </a:r>
          </a:p>
          <a:p>
            <a:pPr>
              <a:buFont typeface="Wingdings" pitchFamily="2" charset="2"/>
              <a:buChar char="v"/>
            </a:pPr>
            <a:endParaRPr lang="en-US" sz="2600" b="1" dirty="0" smtClean="0"/>
          </a:p>
          <a:p>
            <a:pPr>
              <a:buFont typeface="Wingdings" pitchFamily="2" charset="2"/>
              <a:buChar char="v"/>
            </a:pPr>
            <a:endParaRPr lang="en-US" sz="2600" b="1" dirty="0" smtClean="0"/>
          </a:p>
          <a:p>
            <a:pPr>
              <a:buFont typeface="Wingdings" pitchFamily="2" charset="2"/>
              <a:buChar char="v"/>
            </a:pPr>
            <a:endParaRPr lang="en-GB" sz="2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bmw series 3.htm"/>
          <p:cNvPicPr>
            <a:picLocks noGrp="1" noChangeAspect="1"/>
          </p:cNvPicPr>
          <p:nvPr>
            <p:ph idx="1"/>
          </p:nvPr>
        </p:nvPicPr>
        <p:blipFill>
          <a:blip r:embed="rId3" cstate="email"/>
          <a:srcRect/>
          <a:stretch>
            <a:fillRect/>
          </a:stretch>
        </p:blipFill>
        <p:spPr>
          <a:xfrm>
            <a:off x="0" y="0"/>
            <a:ext cx="3421063" cy="2276475"/>
          </a:xfrm>
        </p:spPr>
      </p:pic>
      <p:sp>
        <p:nvSpPr>
          <p:cNvPr id="7171" name="AutoShape 2" descr="data:image/jpeg;base64,/9j/4AAQSkZJRgABAQAAAQABAAD/2wCEAAkGBhMSERQUEhQWFRUVFRUXGBgXFxcXFxcUFBUVFBQcFRcXHCYeGBojGRUUHy8gIycpLCwsFR4xNTAqNSYrLCkBCQoKDgwOGg8PGiwkHCQsLCwpLCwpKiksKSkpKSwsLCwsLCwpLCksLCwsLCwsLCwsLCwsLCkpLCkpLCksKSksLP/AABEIAMIBAwMBIgACEQEDEQH/xAAcAAABBQEBAQAAAAAAAAAAAAADAQIEBQYABwj/xABFEAACAQIDBAcEBgcGBwEAAAABAgMAEQQSIQUxQVEGEyJhcYGRBzKhsRRCUpLB0SMzYnKCovAVFkNTsvEIJDRzk8LhY//EABoBAAIDAQEAAAAAAAAAAAAAAAABAgMEBQb/xAAsEQACAgEEAQMDAwUBAAAAAAAAAQIRAwQSITFBEzJRBRRxIpGhQlJhgfAj/9oADAMBAAIRAxEAPwCrZQN2tdm50IKfOlyMeNeVOYEMg4VzOeVAOFdTe96USNxFDoKDlzauS530ONSdeFGBPdURCF7aCljS/MUpvypTFffelYxTGANSaIqCjw9GJ5YTKoui9+undVcuKZdLWFSlCUUmx1Qd0saFLOd1tOdClnNjbjUeLFcLUkn2FslNF+15VIhOmp3VF6oHdRxBQ3wNBlwgY23U4YUryte1PSMUpQK24lTv1qlyfgsSiXHR7quvVWAYEW1F6Xa2yolndNVG8ADSgbPwjsQYUNxrer8dGZ5yGlyobam+tbIY55MHppO74NEY34M4uy4l3mrrZeDBtkUeJq6wnRSBPeu576tIVVBZFArXp/p+RPdNmiNLwV8WyLkE/DSpP9kpe518dakM550lq6kcCRJyBx4OJdyj0ooYDctJalNquWOK8EdzEMppK7rOQrtasSSFZ1qSnhaIijibDnRaQgOU044c2qv2l0iSMEL6nefCswvSGR5VLN2c24/lWPNrIYvyJtLsuMFD9EzvPYZybAakjvqNjOnSC4iUeJqF032mshjVWvlGtqzDYYHWsep1c922D4KXka4Ray9NMQSbN8BXVSGAmurN6+X+5lO6XyDRdKKEtQzN3WpS+61YHZnHqQTTupAN70wNbW2tMSW5qO0dhGeml9d1LmpUxPd8KGA5Y+OtdDCd5ei9eLa1GkmzDUURTZJItounX0GMoU6xXNtN4J/CqSTBZ7tnIza25X1q96LRQvNkmQMpFgLX1pNtbLWKdkQWXeB3Gt2Rt4IyvrgsfMTOpsc781xR49kelWAgFEiwbsdLW57gPM1jU5ydRBJvhERcMoNS8NhGchUUsatsDs6AWMjM55Rrf+Y2X41fx7fyDLh8OqftOcx+6o/9q6GH6bkycz4LFiS9zK7AdBZTYyMqD41oML0NghGY3k7zuqln2riH96W3cgVfLi3xvUZsGz+91kn7xc/69BXWxfT8ePwWJxXSNTiNrQxKbNGtgbKGW5sNwA1qDH0piKKWzZioJUKxykgEi9gNDpv4VULs4j6oHiQPULelOF/d+J+OnyrbHCkN5SxfpUnCNz45V/8AY0F+lrcIh5vf5LUM4M2vY25hD8ySPhQ+qv8AaPkPwFWeiR9UlnpZL/lp/Mal7K2+0gzOoCm+UKDcgG1ySbAEg2Gt9DxqmlwdgTZ/XSiYW7YbChTYusUZ87A/jVkMUedyKp5pcbWac7SiOmYA8rg28bbqkQhW1BvVWNiQi2eCMjddkV/iwNFPRWC+aHPh24NC5Uf+M3jPmtUSSJQzWWwjFKFFZ+baGKwx/Sp9IiAv1sK2lUcTJAPeA5x3Ovu1abP2tFOgeJldTuKkEVUaYyTJTLTcVAJEy6rTjLSdbUHGydmexHQ/Nrnv41Xv0De9w4vWw66lEvdWWWixsi1F9oxa9AXBuXBPnRj0DY/4i/GtjnpQ1C0eNC2R+DIjoGf8weldWuzClp/aY/gfpw+DxZFvTiOVcsDE67udG6lQpa+grzjkjmUwKRk99GdVBtx8KIgI1Uac+Fcz9q+8dxquUhpDThDe47tKT6NbW+74U9sWqgm+nKoH02/Df8aT3VwHQSTCEG+a4pnWAd9NkxWmt6GqjQg7z/WtWKTXuJJomYTFmORXFjY+FW2IxrYlsyqSbWIt8vzNQtkbGfESBVHZBBc8h3W3sbbtOZO6+5w3R9QLWsBwOvw935nvrs6PQyywvJ7Pj5JXS5MrDsq/vN5IMx8yL2q1w+xuSAd7m59Bf5itGuEVdw870jzAaC1dvDpsWL2IPUXgrI9lHiT5AD53Py8KOuzFA1F/G7eWulSOtFBlxPfWqiDmwWFY63XKLWG4fAcKlKoJ1NQoZlLAMSBzFX8WGjIGWxFJuiuU2NXBRjcvrRMltwA8BajdVytahSEKLswAHEmq7IWweJiDIQTvBFY59rhbhIzy151om2zHey3bvA/Oq144ixZGNySToNN50qadE4JsFEjtE5fQ5W08tKqcHPlwsJP1JNe7LM6fhV9inyoRe4sbnloazBxFsGzHcru2u7SbP/7GrsfN/gcuK/JrH6YYeKNeulVGOoBBJYDS4Cgm340JPaHgz7pkY/sxPY/eAqi2pgcNLBh8bujUFJTqRHmYC7clVwVJ4Bgd16nYPbOCgNooJsQw/wAuIiO45yylU9CaxyZow4Y1uNLgNtJMLoJFO8dYhW55X1Gu6q3amwAznEYVuonvdjY9XKeU8Y38s4s45ncbDDdIppUITCFLjTrGGUeOgDW5KfMb6HhtjsVBnlGfW4jzKh8LHMPWopX4LJVHpkDYHSsTSPh5kMOJjF3Q9pSp3PG40dDz+VaDSmYJoYj2Y8pOmbQ3/iOvrRpcjGyIQx4qQo8Wvp8Cai4Mmsq8iBBTggqBi8U+HGadQY+Mkdzl73Tfb9oX8BVhh2V1DIwZWFwVNwQdxBpU0WqSYthSZaeEpclIkCy11FyCuoEeOyRHgL/n+NEhw9hqN+tuFV74+xPx8b/DSiNtAX7iABrfUnfXilGXg59DsbGAd5sOHfUVsTlsFUnXz1qdJGhOvr4b67qRw1qV8chRV4kfaFr/AIVEGKUHThV7PhLjU1S4vo/fcxHdVmOcHxIVCzMzr2ePwpdjYGWWaOJRe/5/7+QNJg0ZDlAJHMj4VvuiWCESNKRdmFh3Lxt+8dPACunotP6uSmv0rkHSVs0GDijw0awpv+seLsfePh+AA4Uku1dcqDx/2qqGIZiTxbQdw7quMHg1RQeO+vSulwjNKTbH9WQLsdTuHjQplG8b/nRJp7angPnVfNjlGrMB5/namk/AJPwJ9J4VwFRxtCNj2bsf2FZvkKOqyt7sD/xZUHxN6tss5EdgOFFwmNYHRreI/CuXYmJfeI0+85/AUZOijb3nYfuKifE3NJtBQ99pZjvJ8NBUPHYtT+scADcCw389TrUz+62HHvsz/vSOfgpAosWxsMvuxIO/ICT96opIW1IojtuICyv5LmPpYWoaYof4cMzHmEIHqa1ioi+6vwA+VMnmtw/GprkOjG42HFyK1ourVt+ZlBt6/hQ/7utJhHw7NlzMTmGtgWDd3I+taOeXQs17D+rePdRTsmZ0v7gIuFHv2I4k6Ke741oSjDt8kW5S6RhZ9oDZ0fVQnNaQvKhcsWzbyAVKoAMvfprWr2FtkTxLLHqDfUjtAjQg+FYHph0SkjkVo87Bibgklla97k8jzqZ0a28mGgaNyAyMeGhL3JNueny0q/0cUYrag3Sn2z0dMW9jroN53AeJqoxPTfCREr1hmk+xAplPh2eyPMisriumWC0M/WYnjkJtGv8AAtl8yDQJ/a4kQth8MkY4AWX1ygfjVLg+kicV8l/jelOPlB+j7NcLwOIfIvfeMML+bVkcT7TdpYLEBMWkbKLExqACEOoyOrHW32r7qqMX7QMZMW/SFQx3Lpa4tWYxs7OylyWJG8km+p3nzqjLj2R3eS+FSdH1LhHDRKwOZXUHXirC4+BFZrBzHZ+MERP/ACmKb9HyinP1e4MbC3MjkastiYr/AJKA3/wID6xL+INeFdMukcs+IeQs5jDkIBeyID2bcAdxvzqrbcbkOLal+k+mAa4ms90F6RjG4GGa93K5ZP8AuJ2W9dG/iFX96xm/tDq6m5hSUCPn5cUDa/od1ScXErBQNLD6otu+1zqnBOm8n8vKixY2xN8xvw1t6V5n0+eDAXhayqd3OgzbRs1gNKiJj8wtvFJIxG/x3Vn9PnlCqy4gxdxvq/wvROZ1DAEKRfdffr5VjcClzoePHdbv1rdrtbakqJ1KKFI0d2KJbdcKGzt5DXnW/wCn4IPI01b8fBOG1csyWNNsV1KaJBmMh4tKRl3/ALCggci5rYLtRSixQqXbQnIrMQLWtYCw41HwXs5kLdZNiSGY3ZYY0jQ31PvAkm4uSda2iYADRMyjkjuB/qr1SxqHVWV5HHIUWztlzk5uqI/fIX4C5q4fZ8re/NGnciFj6uR8qkrhQRc/zEn4E0sUS8txtoAKVEFFLwQn2DEf1kksncWyj0QD50+HZOGQ9mFb8yAx9Wualv4C/f8A0KfcAbwKaQ+RAxHuoAKTO/MD0ppxicTr30CbaKi1rVNQb6RFtfJKyE72PqaGyDcNT8u81FG1dCdANw5k8beGmvfUNNosXAUEltPE7/zqccUiLlFFsYlUZm1PM2FhxsOAobYoXso0t72/0FVsupKt6Dd509G0G/h/WlS9L5ZHf8FkCoHO/E76YZgQOfgOGlUGP6V4XDLaSQZhfsIM7nl2RcjztWf2t0rx5w8kuHw3UQKC3XYjRiDuyR7r3/eqqUox7ZfGE5dI22GmVpzfdHYgftsN/kB6t3VcpLddDuP43+Rrxjox0pdChmkLs9szcSTruHeQPAVqel/Sg4bCOVOshEa66jMO0R/CD51fk0r4fyVQy87Sy290p2fI4heZVlW4uQ2QMQV1cdk621OnfXi/STDmHEyITv8A9x8qh7ZWZnMqWsAOyNTZRbz8BUWXHmZFcm+Sw8BwHh+YpYckYtxTLpQaqTA5O+kLi/dTTHrTo4CbVrlISQbr9NBULaDm4vy/OriPCgVWbWS8qgcQB6k2+Yrn55pxaLMVbz23b2PMWyospsRFAh8Mig/GsF0O2GuKkSB3MfX5wrWuM6gmx7yAPQ6VI6U7eJXqQwIXl3Ej8qsvZo2f6Kun6PErIDxGZljI8+yf4fGnqFUEkGD3Nk/2PtJhMbjNnS7xaVbbrqQjZe4qyH+GvWmrzSXZjRbVwuOBBSfF4vDaDcpMgTMeN3D27rV6VXPNyEzV1JXUAfO0CnKb8N1RBIS5votrX/rfU6Nu0VPO1OmwltDbh491edUqfJgXBBWcLa17cO8/hVzgS8mVVUuzEBVUXv4W31Bi2cMyhFJJNrDmdNL16z0X6OR4OMXsZmHbbfYfYU/Z5nia36bSfc8+AlKkUOyugUwdGldRmdM0aAt2DfMDJe17LuAI769FdQoAsBy8qr2xoBOoJ5A67v8A6aDJtSxB7IsQeZ/r1rv4dGsfEFRS5otZpdx5H56fjSS4nTVhWdxu1rg2ufH+rVCl2qWG/fW2Gkk+yuWVI0ibSUXF9xP5/jUV9sgObcR/XzrMSY8Lvbfz0qJiNrEWYKcvOxt949njzrQtLCPuZV60pdGqxO2Dob8eHp+NBl2iTx+NYzE9LIwDeWIb/wDFRuFz2Yyx3d1V/wDe5fquX00yRSsdBm3uqA6a76N2mh3JD25pdRZuxitb3pkuL76wTdNrbo5STl97q4/fUso1kbUgHhXbL6ZLLIEZSrMFy5nVlcsLquZVXIx3C9wTYErvqK1Wnur/AIG9Nmrr+TfrMLb6e22IMOokllRNdxIDMOIUDtHyrFTbaZt1wO66/EdoHzrPYLENgMSuJKDEQhrnOM7LfhJffv0b8dKlrIZMePco8EdMo5J7ZOmek/3llxBJweEkdf8ANm/Qwjvu2p/lqvnbOcuMx4tfWLC/o4xc3s029vAZ99U/SD2lbPxJDdVjJm4RGQJGvcAubTTgo31SS9OMUNMLhoMGODFQ0n35bt6AVxt2TL1f+jrxx4sR6VsXBxQEPhoBHCoYmR0IeVrdkRmXtnXUsFXQbtazO38TKuyMTJiXvJjJ1yhmuerUk9nf2QSBy0rN7N6UzRFpJZVnnJ0kYPI6i25WkORRv1ynuqi2ttVp3zyFpG01kdnsBuABOUDuAq6Giyy5aoJaiHSD4fG2I7muO6x5Va9LukH0loEA7Kkk95svysR51mInNGiN5Evz+eldbPOsbOdjx/8Aojd9ENnddi5MDPGMrRSGNhowkjOpbiSbN4Vjto7IGHxkkN80coORvtC5ynx0I8Ryr07oswk2jh8XH7gjm6y51VUjy3a9uSD1rHdIsEJdmx41WZpMNizHICb5UYK6BeS3v96uBdOzqNWqMukXPf8AiND8afmC76kY9wNw3m/r/RPnTcDsaSY69kczuFdOMXJW+jnNcjYZGchUUkncALknuFaXFdETFCMVKLCJVbXjIAMo7yXsKuNl4vB7Pj7ZAa3aO+V+5V+qDuubC3HlmemXTGfH5VWNo8OmqIATc7szke8bX3aC58arko9JcFkY10ZsTX1Y3NaPoXtBo2RkBLI5sFFzcjMhA42ZSf8AesxHCTwqZsjECNmuDdbMtjazqdCe4XJ/hFU6i6L8XZ6f0a6Rs2A6meORZ8NiFxSZlOXq45EZhmOtwrOPjXq1uVeKts2WDHywuDmaJixQhetSdGF7EZWuScw047javYtlzFoIm4tFGT4lAT8b1iNNh7V1Ib11Azw+bBrmFl1BA1va/fbTyqNjVYNe1uHdVtLNqCTfgL/nwoU8KG7Ek2ANr/jxrykZWYWk0A2OZGmHVIXYAvZd/Z07K/WNzuHKrt+lZTSZJ4iPtwyL8bVlCxjnTq1zsVuqZshcxyIxCk8chew47q1fR7bPUloztGXD5lzCPFxspC8v0hy30tdTravVfTtTLDgSil+3+Sf20Mit9gU6WQEX65Qb31uv+oCmHpIrglXFgSLgi1xv1ofS7p5AcJJBDIMVPL2FbqbZA1s7523nTQDdmJrJYJhDGqDgNSN9zvNeh0eonmbbiqRh1OCOOkm7ZqNo9J0jC3uSwFlUBmIJIBJZgqqSCASSTbRSNaoP71yvYRqoGnvM8rAMpYaRBF4cbiq/bs5+lzM+tpNL5BZEcCKzSE3HVlbWGt+F6HA8eVbyF2GXRVllsVLoLkFF3EXIvx0OlcrNrMs2+aXwjbj02OC6tkx9pykFpJpI1AFynVwWzx3F+qBdu3YW13cbUi4eFpIQ13MysVkIeW36LK+cOym4IL5bHRgRvqCg7OQx5gwjuLRQkMuYBgbk3Go1BHaO6rPDYLFN1TJCV+jgdW5EuaNbk3ZmCxsQdxawAAFrCslt9mjrojvjgIJJkjymObqiCVyktGEOsaqwJAvbNY2Ougps2IVmTsntiElD1smTNG6MAL2sVym511476vMD0JxZjEmeOOKRo1upiVHkZsi6QiXOczWGmhvYjW716CLmtJNLI3WhFARrSyiYQtkklkRTldwCxW3a76NrCzLKbFbgLfqDuiQ9m8fG55/K4qBi37Fr37I+s7G6yMvAAX8a9N2n7O4E2XJiYWfOiNoerGVo5Csi3RRqGDC9yPWvNcEOuxEMZa4eZV1dm7LOpO4AWtc0NDs0u2tqZJ5V4iRwfHMc3xvVeekDD3bCqzGYjrZXcG+d2awufeYtuHjSDDW94W/eKp/rIr0q1bjBRb4o5P2ycm6DSbSY6A2HJbKPRdKCoY8KKk0S75Il+/If5VA+NTMNtbCAgPPLb9iFVA8S2Zrd4HlVD1mKPb/YuWCfhEeLBStuBF+WlJNslhyvyuL+m+p088bSZYryrp25GksRzsGAI/hFWUPRtZEOihrdkqoWzcN2u/nUPvcb4UX+5P7afbZlEfLStidQeViPI1xZTqx14gDjQMTKCRlFgBx41HUVsbFiX6keg7KRocwizSCV5RkU5SI5FAUE8QwKm288NSKPsvByNh9rwOgCSxrOtyLiSPtMVUX0sDc1G6KzibqIw+QyFUzOxAaXtDLGdcu5bftPbhqTZGGH06dWjdZEV0kWNgrSZyY82W1mOY9q1r3Oprk9o3NUzMbH2rHGgZ4uscBcpYgKthY3J0/2pmO6Vs594gfZiFj/AORt3kDQ9ldGXxLNlaNFjJDNI1gMzEiwAJbcdwq4TZuzML+ukbFOPqr+jjv4C7nzK+FbIye2rM7irszeGxMsj5cPh8zHdYNLJfnfge8AV6HsnotNEgfE9XASLsHcFxv3hbn1qqh6c4iQdTs3C5F3WhjPHQXKa+bNVT0z2DtLDwxzYy4WRiuUMDka1wHC6KSL23+6eVVS2r3MsTl/Sg/SHF4RJCY3z88osM3Hu31k/pYaQtbQk6dx0I9KgFyaWNrVVkzb1XgcIbXZ75sHZiyRbNxGJkeQ4iOVLlrEFAWjGbey9l+W+t/sNSMNAP8A8o/igNfP3Q7b803U4EsSgkzRm5BhzG8jAj6uXMbcz319Bx4sWAQGw0GltBu31SWkvLSUHrmpKYzwyfEG1iPPu40PD4vTn4059wA79N5sTvqLJHZgw43HcCBfjXllG0c534K3pY1zHuNs3DvG6qCXE2P1Gtxyg/MVd7UgZ8pOgueXEf8Ayqj+z7k2u37qlvkLV6j6dGXor/vI4y8DYccQbgAd6qqn1AvUgY48bmgDC5d9lt9p0U+lyfhQ2nQbiD+6CfibV14ajYqscsW7wXG1nzxxTj3spic9kduNQYyWbddAB/AaueheDSaWHrFDoZMpBOde0dL8N7Kd1Z/YmIEhaBtFlAAZstllGsbWtpr2TruZqTAbZmw5yqcrKwurEsQyMBuUcCo08ayxlCGVykuHZdTcaXZ67jMN1E7RwlAVxGHIjsihoJ4XQpdQGF5lsH1yllJ5GCIetgzdS7ySYSMNmuxMuGsbFbWuXhsd+p79fPcR0xxbyNKXCO1szxxRRMbaC8hGbTKvHgPKuxO15ZP1srybv1ksj9x0Xjesu5FtHru0ZVTCrEMVh8NLDPiJbu65ZXlEjRvEqG8djKeyR2CDoQNaTanSzDGT/q0YK8kqGGCV362fqpG0bKmXros4Ga/zrzbdwta2ojUe6cvvOeXGujzuQFuzcAHZ9x+zEORpbgo9Hf2pRrhZcOIpZOtaVmd+rhUHEMXbKl2sAx3XrA7BJ60vf9VDLJ72azBDEm4WvndKX+70w95FiGusuSPjcECVsx8hSzzRwxSRpIJZJcoZluI0jVs+VCwBYlwhJsAMml73qcItyVibpEGSUne7W5XNvSozotbLYGF2O4HXtiw3EELk9Yhm+VaZNn7ETtJhZJv3mly/zso9a2yuXEY/wU8LuR5FlBNgLnlxq42f0Cx05/R4aSx4suQer2v5V6OfaNh8NphsLh4bcewD6ILmqfaPtlxTXCTBP+3GB8W1qqWCT91L8skskfFsueivsdxCwk4h442zXUamy21zHQb/AMedWM+BwmE/XY7Di3BWLt91LmvJ9qdL55/1kssn77m3pcCqZsV3AVDbCP8AVf4J7pPwT8bMpkcr7pdyvDsliRpw0tUV5dajmY86aXvRkz2qRGOOnZdQbQKRPlJzKVdDyIZCfQqpr2jEbFR9tM75lEmG65ipto0Xa1/fBNeCwYixB0057j491ek7R9pgxCJKymPEJC8B6v3HicAEWINj71rHQkHhasyZcJsb2T4rEjrZJlw8EgDg3zMynUHKCAN/1iK0eD6JbCwA/wCYmSeQf5j5reEUenrevOcHsjamOsAJmTQC5YIANABfQADTyrW7G9hcrWOIktzC7/Wk5NjUTUYn2z7PhGTDo7gaAIgRB4DT5VSbX6dYjacLwR7PzRuLXcnTiCCLWIOoI5VsNi+yrCQWIjDEcW1PxrUw7NjQCwAt/XCkOjwjZPsRnksZpBGDwUZj66Cttsj2J4KOxkV5T+2xA+6tq9KUDgDSmTwFFDKnZfRmDDi0MSRj9hQPkNasxCBw9aa8/f6UFsQLfnRaQUSbjmK6oRxH9WrqLQUeKrhT7+gt8AePeaYbWF73JJuRrbnpRsbh2SV0IN1dl3/ZYqBr4UOWG4uTc7rdw3V5np0c4FPAshRLWBZdf677Vn9tbMa9lzk8Lkn0FaRiRyNrWJHEG41O6rKP2p4TDk5NnXk3Fnlu1+7saeVq7f0+acHAvxySPKJdnytIwEchINiAjE6aagDuq6wHQvHSWyYOc34mMqPV7CtrP7cpv8LDQp3ku1vIEVCxHtbxL+/imj7oIUX+Zu1XWx45Lm0vyxzlF/JUbT6Cy4RQ2LlhhJ1CZjJKfBFFh4kioOKxEGItJJK0MlgJOwXWRhYZxlYEMQBcHjc31oOP25h3ZnKzSu29pXuSeZO81TPjRr2RY8D+FqtyqG39Uk3/AIIQtvhUWx+hLvklkOvuRIg1196R3P8ALTztTDj3MNI972zzNbv0hVPnVLG7sewg/hS59bE1Oh2Fi5N0cnn2R8bVjeTHHui52SDtph+rw2Hj72jVz6zlqZL0ixLDK+IIU6ZUJA+6ll8ql4X2fYp2swVOd7k+gFW2D9l2Y2MzE3tZIz+ZPwqr7zEnw/8Av9C4MUzrxZ2PkPiSaT6Qo91bd5NzXp0/seiWMl5uptY9ZM6gd/6MLf4ivOtrbJSFiq4iKW3GPPb+ZRU45m+USpMZFtiVRZWK+GnxqXsjZOMx8hjgWSZwMxGbctwLksQALkVTkCrfY0GOdWTCLiCrkZhCshDWvbMUGtrnfzNTebJLtsFjiukXMvsxxEWuKnwmG7pJ1LfdjzGoU2ycBF7+NeY8oICF+/Kw/wBNWeA9j+1ZzdoerB4zOq+ouW+FajZv/DzIbHEYtF5iNC38zlfkarslR57iNrYJQBDg72+tNK7Me8rHkUeFqgS7VY+6kafuxqP5iC3xr3rZ3sN2bH+s62Y/tvlHpGB861ezOhmCgP6HCQoR9bIC33mufjSHR8w7P6M4zFG8OHmkvxVGt961vjWu2X7DNoy2MgigH7b3Pol/mK+iwh8K6w8aB0eSbK/4fYFscRiXfmI1CD1OY/KtrsX2c7PwpDRYdSw+s93b1cm3lWkMgHL50Np+QJ+FABFQAaAD5UpY86jGY93zpu/n50rHQZnHMmm9cOAoT6b93hXLGONJyGkK+JO6/pQ85O4E+NOYqutMac/VFQciVCrh2O8gfCw+dFGHUc28NB6mobzud1JHiGF+FKyVFh/CPjSVC/tHv+FdS3MNp5r7RIDDjJCuitZzu+sLkjzBrNwYosKuOlW2BjHVmAuqZOVxe4/GoOFjVLKTfTeQBp5b64uZR3No5clzwFU5ly6a1j+lsDRSAjLlcXBygkMNGFyN3HzrZxSJxP8AQqJtvBRzwsraa6G97MNx/wDlPS5XjyX4JQtM8zecneb0IvVhPsGcE2jZwPrICynzA+FTNm9A8fP+rwsxHMoUX7z2Fd+7NRSLbjWh6F7PDyszAEIugIFizaDf3XrR7N9hWPkt1jQxDjdi59EBHxr0TYHspbDxhPpRSxuTDDGrljvJkkzkctLaCoZIuUWkDTaMxgtkS2uIyq3vmOVFH8bECjnbGAhv1+Jjz2tkgvMfUDKG9RW2T2X4MtmmWTEN9qeWST4EhfhV5gejmHgt1MUUY/ZRV+KgVmjooL3ckVjR5hD0hZ/+k2ZisQeDzAxp5cLd1H/s3b+IFlGHwSHgpGYD+ANr6V6yI6dlrVHHGPSJpJHkCew2aY5sZj3c8cqk+hdj/pFXmz/Yds2O2cSyn9uQgeiZa9DsKTOKmMo9ndCcDB+qwkKkbm6tWb7zXNXYQ2taw+HpS9ZTesoAcI++kyjxpjSUzOTSsdB+sHdTTN40HJSUnIdBetoZHM/GlABpwUCk5DoYI+6kfS2hP4URnpGeo2OhGWwphcc7U12obDupWOjnxNr31oMuIuOXhTm8KYy0hg7qLX18aX6TcEWK1wwnHfTzGNxFAyKzd5INJe/HSpDwgbqYy6bqABdZS0MxmuoGeZ7L6NYmcdmJgObDIDbve1x4Voh7KJJF7UwUn7KlreZZa9KjiA90AeAolqhHSY1yzJsiYLD+yWEAZppCeNsoHkLaepq4wXs/wcX+HmPN2La8dN1aXKKUWq+OKEekSXHREw+yok9yNFtyUX9bXqSIRTi9IX76sGOsK7NQzIKaZaVgGzUhk76jljShe+k5DoI0tNMxpuQ3pwSo7hqI3NSBuR9KICKHmAvYUtw6FApSvfQWY0xn76VjoOX17rUhlFRGNuNDe/CokqJrTC28Uzr/ADqGifaNKEO8GgCSZOIooYnhUWMa1KFACuvOmlxzpua9DPgKBHPiKY89KfChunCgZxnFMaTcTpTxhrajWusL60AN621FXWhGO26pEAF6AHrFzprxijGmGgRGMYpKkBWrqBk8t30xpKGVNLkq3cV0cZTXXNITXB6juHtOuTS5KfnoZkpWOhQorgvM0JpTyoDu3lSbHRJkmApvW8hUN3O+mCYk6Uhlgk/A76XrfOoSlhR0koANdr0rDnQxNr404NfdQITLTWFPYHSkagALLQlHHjRmYUwvQMRnBpgFqU2GtNJ1oGPCUW/KhCXhThQIcXpjS08rQxegBA9ORKblp3XCgB2U07q6Yj99E600AcY/SkeULvob5vKguSNaAJInJ4WFKW51CEjEm26iIrDTfSAnpqN9dTo4RYa11MQ69Nc6GurqYDIdwpy76WuoGK9CvXV1IQG9NY11dQM626ucV1dQJD8PSNXV1AxY6kx766uoASXfUUnWurqYgDHtUhNdXUiQJDrXMda6uoEPapWHpa6gbCNTAK6upiAvxpijQ11dSASGpIrq6gBjVx4UldQI6ThRMPvrq6gfgnpurq6upiP/2Q=="/>
          <p:cNvSpPr>
            <a:spLocks noChangeAspect="1" noChangeArrowheads="1"/>
          </p:cNvSpPr>
          <p:nvPr/>
        </p:nvSpPr>
        <p:spPr bwMode="auto">
          <a:xfrm>
            <a:off x="63500" y="-896938"/>
            <a:ext cx="2466975" cy="1847851"/>
          </a:xfrm>
          <a:prstGeom prst="rect">
            <a:avLst/>
          </a:prstGeom>
          <a:noFill/>
          <a:ln w="9525">
            <a:noFill/>
            <a:miter lim="800000"/>
            <a:headEnd/>
            <a:tailEnd/>
          </a:ln>
        </p:spPr>
        <p:txBody>
          <a:bodyPr/>
          <a:lstStyle/>
          <a:p>
            <a:endParaRPr lang="en-US"/>
          </a:p>
        </p:txBody>
      </p:sp>
      <p:sp>
        <p:nvSpPr>
          <p:cNvPr id="7172" name="AutoShape 4" descr="data:image/jpeg;base64,/9j/4AAQSkZJRgABAQAAAQABAAD/2wCEAAkGBhMSERQUEhQWFRUVFRUXGBgXFxcXFxcUFBUVFBQcFRcXHCYeGBojGRUUHy8gIycpLCwsFR4xNTAqNSYrLCkBCQoKDgwOGg8PGiwkHCQsLCwpLCwpKiksKSkpKSwsLCwsLCwpLCksLCwsLCwsLCwsLCwsLCkpLCkpLCksKSksLP/AABEIAMIBAwMBIgACEQEDEQH/xAAcAAABBQEBAQAAAAAAAAAAAAADAQIEBQYABwj/xABFEAACAQIDBAcEBgcGBwEAAAABAgMAEQQSIQUxQVEGEyJhcYGRBzKhsRRCUpLB0SMzYnKCovAVFkNTsvEIJDRzk8LhY//EABoBAAIDAQEAAAAAAAAAAAAAAAABAgMEBQb/xAAsEQACAgEEAQMDAwUBAAAAAAAAAQIRAwQSITFBEzJRBRRxIpGhQlJhgfAj/9oADAMBAAIRAxEAPwCrZQN2tdm50IKfOlyMeNeVOYEMg4VzOeVAOFdTe96USNxFDoKDlzauS530ONSdeFGBPdURCF7aCljS/MUpvypTFffelYxTGANSaIqCjw9GJ5YTKoui9+undVcuKZdLWFSlCUUmx1Qd0saFLOd1tOdClnNjbjUeLFcLUkn2FslNF+15VIhOmp3VF6oHdRxBQ3wNBlwgY23U4YUryte1PSMUpQK24lTv1qlyfgsSiXHR7quvVWAYEW1F6Xa2yolndNVG8ADSgbPwjsQYUNxrer8dGZ5yGlyobam+tbIY55MHppO74NEY34M4uy4l3mrrZeDBtkUeJq6wnRSBPeu576tIVVBZFArXp/p+RPdNmiNLwV8WyLkE/DSpP9kpe518dakM550lq6kcCRJyBx4OJdyj0ooYDctJalNquWOK8EdzEMppK7rOQrtasSSFZ1qSnhaIijibDnRaQgOU044c2qv2l0iSMEL6nefCswvSGR5VLN2c24/lWPNrIYvyJtLsuMFD9EzvPYZybAakjvqNjOnSC4iUeJqF032mshjVWvlGtqzDYYHWsep1c922D4KXka4Ray9NMQSbN8BXVSGAmurN6+X+5lO6XyDRdKKEtQzN3WpS+61YHZnHqQTTupAN70wNbW2tMSW5qO0dhGeml9d1LmpUxPd8KGA5Y+OtdDCd5ei9eLa1GkmzDUURTZJItounX0GMoU6xXNtN4J/CqSTBZ7tnIza25X1q96LRQvNkmQMpFgLX1pNtbLWKdkQWXeB3Gt2Rt4IyvrgsfMTOpsc781xR49kelWAgFEiwbsdLW57gPM1jU5ydRBJvhERcMoNS8NhGchUUsatsDs6AWMjM55Rrf+Y2X41fx7fyDLh8OqftOcx+6o/9q6GH6bkycz4LFiS9zK7AdBZTYyMqD41oML0NghGY3k7zuqln2riH96W3cgVfLi3xvUZsGz+91kn7xc/69BXWxfT8ePwWJxXSNTiNrQxKbNGtgbKGW5sNwA1qDH0piKKWzZioJUKxykgEi9gNDpv4VULs4j6oHiQPULelOF/d+J+OnyrbHCkN5SxfpUnCNz45V/8AY0F+lrcIh5vf5LUM4M2vY25hD8ySPhQ+qv8AaPkPwFWeiR9UlnpZL/lp/Mal7K2+0gzOoCm+UKDcgG1ySbAEg2Gt9DxqmlwdgTZ/XSiYW7YbChTYusUZ87A/jVkMUedyKp5pcbWac7SiOmYA8rg28bbqkQhW1BvVWNiQi2eCMjddkV/iwNFPRWC+aHPh24NC5Uf+M3jPmtUSSJQzWWwjFKFFZ+baGKwx/Sp9IiAv1sK2lUcTJAPeA5x3Ovu1abP2tFOgeJldTuKkEVUaYyTJTLTcVAJEy6rTjLSdbUHGydmexHQ/Nrnv41Xv0De9w4vWw66lEvdWWWixsi1F9oxa9AXBuXBPnRj0DY/4i/GtjnpQ1C0eNC2R+DIjoGf8weldWuzClp/aY/gfpw+DxZFvTiOVcsDE67udG6lQpa+grzjkjmUwKRk99GdVBtx8KIgI1Uac+Fcz9q+8dxquUhpDThDe47tKT6NbW+74U9sWqgm+nKoH02/Df8aT3VwHQSTCEG+a4pnWAd9NkxWmt6GqjQg7z/WtWKTXuJJomYTFmORXFjY+FW2IxrYlsyqSbWIt8vzNQtkbGfESBVHZBBc8h3W3sbbtOZO6+5w3R9QLWsBwOvw935nvrs6PQyywvJ7Pj5JXS5MrDsq/vN5IMx8yL2q1w+xuSAd7m59Bf5itGuEVdw870jzAaC1dvDpsWL2IPUXgrI9lHiT5AD53Py8KOuzFA1F/G7eWulSOtFBlxPfWqiDmwWFY63XKLWG4fAcKlKoJ1NQoZlLAMSBzFX8WGjIGWxFJuiuU2NXBRjcvrRMltwA8BajdVytahSEKLswAHEmq7IWweJiDIQTvBFY59rhbhIzy151om2zHey3bvA/Oq144ixZGNySToNN50qadE4JsFEjtE5fQ5W08tKqcHPlwsJP1JNe7LM6fhV9inyoRe4sbnloazBxFsGzHcru2u7SbP/7GrsfN/gcuK/JrH6YYeKNeulVGOoBBJYDS4Cgm340JPaHgz7pkY/sxPY/eAqi2pgcNLBh8bujUFJTqRHmYC7clVwVJ4Bgd16nYPbOCgNooJsQw/wAuIiO45yylU9CaxyZow4Y1uNLgNtJMLoJFO8dYhW55X1Gu6q3amwAznEYVuonvdjY9XKeU8Y38s4s45ncbDDdIppUITCFLjTrGGUeOgDW5KfMb6HhtjsVBnlGfW4jzKh8LHMPWopX4LJVHpkDYHSsTSPh5kMOJjF3Q9pSp3PG40dDz+VaDSmYJoYj2Y8pOmbQ3/iOvrRpcjGyIQx4qQo8Wvp8Cai4Mmsq8iBBTggqBi8U+HGadQY+Mkdzl73Tfb9oX8BVhh2V1DIwZWFwVNwQdxBpU0WqSYthSZaeEpclIkCy11FyCuoEeOyRHgL/n+NEhw9hqN+tuFV74+xPx8b/DSiNtAX7iABrfUnfXilGXg59DsbGAd5sOHfUVsTlsFUnXz1qdJGhOvr4b67qRw1qV8chRV4kfaFr/AIVEGKUHThV7PhLjU1S4vo/fcxHdVmOcHxIVCzMzr2ePwpdjYGWWaOJRe/5/7+QNJg0ZDlAJHMj4VvuiWCESNKRdmFh3Lxt+8dPACunotP6uSmv0rkHSVs0GDijw0awpv+seLsfePh+AA4Uku1dcqDx/2qqGIZiTxbQdw7quMHg1RQeO+vSulwjNKTbH9WQLsdTuHjQplG8b/nRJp7angPnVfNjlGrMB5/namk/AJPwJ9J4VwFRxtCNj2bsf2FZvkKOqyt7sD/xZUHxN6tss5EdgOFFwmNYHRreI/CuXYmJfeI0+85/AUZOijb3nYfuKifE3NJtBQ99pZjvJ8NBUPHYtT+scADcCw389TrUz+62HHvsz/vSOfgpAosWxsMvuxIO/ICT96opIW1IojtuICyv5LmPpYWoaYof4cMzHmEIHqa1ioi+6vwA+VMnmtw/GprkOjG42HFyK1ourVt+ZlBt6/hQ/7utJhHw7NlzMTmGtgWDd3I+taOeXQs17D+rePdRTsmZ0v7gIuFHv2I4k6Ke741oSjDt8kW5S6RhZ9oDZ0fVQnNaQvKhcsWzbyAVKoAMvfprWr2FtkTxLLHqDfUjtAjQg+FYHph0SkjkVo87Bibgklla97k8jzqZ0a28mGgaNyAyMeGhL3JNueny0q/0cUYrag3Sn2z0dMW9jroN53AeJqoxPTfCREr1hmk+xAplPh2eyPMisriumWC0M/WYnjkJtGv8AAtl8yDQJ/a4kQth8MkY4AWX1ygfjVLg+kicV8l/jelOPlB+j7NcLwOIfIvfeMML+bVkcT7TdpYLEBMWkbKLExqACEOoyOrHW32r7qqMX7QMZMW/SFQx3Lpa4tWYxs7OylyWJG8km+p3nzqjLj2R3eS+FSdH1LhHDRKwOZXUHXirC4+BFZrBzHZ+MERP/ACmKb9HyinP1e4MbC3MjkastiYr/AJKA3/wID6xL+INeFdMukcs+IeQs5jDkIBeyID2bcAdxvzqrbcbkOLal+k+mAa4ms90F6RjG4GGa93K5ZP8AuJ2W9dG/iFX96xm/tDq6m5hSUCPn5cUDa/od1ScXErBQNLD6otu+1zqnBOm8n8vKixY2xN8xvw1t6V5n0+eDAXhayqd3OgzbRs1gNKiJj8wtvFJIxG/x3Vn9PnlCqy4gxdxvq/wvROZ1DAEKRfdffr5VjcClzoePHdbv1rdrtbakqJ1KKFI0d2KJbdcKGzt5DXnW/wCn4IPI01b8fBOG1csyWNNsV1KaJBmMh4tKRl3/ALCggci5rYLtRSixQqXbQnIrMQLWtYCw41HwXs5kLdZNiSGY3ZYY0jQ31PvAkm4uSda2iYADRMyjkjuB/qr1SxqHVWV5HHIUWztlzk5uqI/fIX4C5q4fZ8re/NGnciFj6uR8qkrhQRc/zEn4E0sUS8txtoAKVEFFLwQn2DEf1kksncWyj0QD50+HZOGQ9mFb8yAx9Wualv4C/f8A0KfcAbwKaQ+RAxHuoAKTO/MD0ppxicTr30CbaKi1rVNQb6RFtfJKyE72PqaGyDcNT8u81FG1dCdANw5k8beGmvfUNNosXAUEltPE7/zqccUiLlFFsYlUZm1PM2FhxsOAobYoXso0t72/0FVsupKt6Dd509G0G/h/WlS9L5ZHf8FkCoHO/E76YZgQOfgOGlUGP6V4XDLaSQZhfsIM7nl2RcjztWf2t0rx5w8kuHw3UQKC3XYjRiDuyR7r3/eqqUox7ZfGE5dI22GmVpzfdHYgftsN/kB6t3VcpLddDuP43+Rrxjox0pdChmkLs9szcSTruHeQPAVqel/Sg4bCOVOshEa66jMO0R/CD51fk0r4fyVQy87Sy290p2fI4heZVlW4uQ2QMQV1cdk621OnfXi/STDmHEyITv8A9x8qh7ZWZnMqWsAOyNTZRbz8BUWXHmZFcm+Sw8BwHh+YpYckYtxTLpQaqTA5O+kLi/dTTHrTo4CbVrlISQbr9NBULaDm4vy/OriPCgVWbWS8qgcQB6k2+Yrn55pxaLMVbz23b2PMWyospsRFAh8Mig/GsF0O2GuKkSB3MfX5wrWuM6gmx7yAPQ6VI6U7eJXqQwIXl3Ej8qsvZo2f6Kun6PErIDxGZljI8+yf4fGnqFUEkGD3Nk/2PtJhMbjNnS7xaVbbrqQjZe4qyH+GvWmrzSXZjRbVwuOBBSfF4vDaDcpMgTMeN3D27rV6VXPNyEzV1JXUAfO0CnKb8N1RBIS5votrX/rfU6Nu0VPO1OmwltDbh491edUqfJgXBBWcLa17cO8/hVzgS8mVVUuzEBVUXv4W31Bi2cMyhFJJNrDmdNL16z0X6OR4OMXsZmHbbfYfYU/Z5nia36bSfc8+AlKkUOyugUwdGldRmdM0aAt2DfMDJe17LuAI769FdQoAsBy8qr2xoBOoJ5A67v8A6aDJtSxB7IsQeZ/r1rv4dGsfEFRS5otZpdx5H56fjSS4nTVhWdxu1rg2ufH+rVCl2qWG/fW2Gkk+yuWVI0ibSUXF9xP5/jUV9sgObcR/XzrMSY8Lvbfz0qJiNrEWYKcvOxt949njzrQtLCPuZV60pdGqxO2Dob8eHp+NBl2iTx+NYzE9LIwDeWIb/wDFRuFz2Yyx3d1V/wDe5fquX00yRSsdBm3uqA6a76N2mh3JD25pdRZuxitb3pkuL76wTdNrbo5STl97q4/fUso1kbUgHhXbL6ZLLIEZSrMFy5nVlcsLquZVXIx3C9wTYErvqK1Wnur/AIG9Nmrr+TfrMLb6e22IMOokllRNdxIDMOIUDtHyrFTbaZt1wO66/EdoHzrPYLENgMSuJKDEQhrnOM7LfhJffv0b8dKlrIZMePco8EdMo5J7ZOmek/3llxBJweEkdf8ANm/Qwjvu2p/lqvnbOcuMx4tfWLC/o4xc3s029vAZ99U/SD2lbPxJDdVjJm4RGQJGvcAubTTgo31SS9OMUNMLhoMGODFQ0n35bt6AVxt2TL1f+jrxx4sR6VsXBxQEPhoBHCoYmR0IeVrdkRmXtnXUsFXQbtazO38TKuyMTJiXvJjJ1yhmuerUk9nf2QSBy0rN7N6UzRFpJZVnnJ0kYPI6i25WkORRv1ynuqi2ttVp3zyFpG01kdnsBuABOUDuAq6Giyy5aoJaiHSD4fG2I7muO6x5Va9LukH0loEA7Kkk95svysR51mInNGiN5Evz+eldbPOsbOdjx/8Aojd9ENnddi5MDPGMrRSGNhowkjOpbiSbN4Vjto7IGHxkkN80coORvtC5ynx0I8Ryr07oswk2jh8XH7gjm6y51VUjy3a9uSD1rHdIsEJdmx41WZpMNizHICb5UYK6BeS3v96uBdOzqNWqMukXPf8AiND8afmC76kY9wNw3m/r/RPnTcDsaSY69kczuFdOMXJW+jnNcjYZGchUUkncALknuFaXFdETFCMVKLCJVbXjIAMo7yXsKuNl4vB7Pj7ZAa3aO+V+5V+qDuubC3HlmemXTGfH5VWNo8OmqIATc7szke8bX3aC58arko9JcFkY10ZsTX1Y3NaPoXtBo2RkBLI5sFFzcjMhA42ZSf8AesxHCTwqZsjECNmuDdbMtjazqdCe4XJ/hFU6i6L8XZ6f0a6Rs2A6meORZ8NiFxSZlOXq45EZhmOtwrOPjXq1uVeKts2WDHywuDmaJixQhetSdGF7EZWuScw047javYtlzFoIm4tFGT4lAT8b1iNNh7V1Ib11Azw+bBrmFl1BA1va/fbTyqNjVYNe1uHdVtLNqCTfgL/nwoU8KG7Ek2ANr/jxrykZWYWk0A2OZGmHVIXYAvZd/Z07K/WNzuHKrt+lZTSZJ4iPtwyL8bVlCxjnTq1zsVuqZshcxyIxCk8chew47q1fR7bPUloztGXD5lzCPFxspC8v0hy30tdTravVfTtTLDgSil+3+Sf20Mit9gU6WQEX65Qb31uv+oCmHpIrglXFgSLgi1xv1ofS7p5AcJJBDIMVPL2FbqbZA1s7523nTQDdmJrJYJhDGqDgNSN9zvNeh0eonmbbiqRh1OCOOkm7ZqNo9J0jC3uSwFlUBmIJIBJZgqqSCASSTbRSNaoP71yvYRqoGnvM8rAMpYaRBF4cbiq/bs5+lzM+tpNL5BZEcCKzSE3HVlbWGt+F6HA8eVbyF2GXRVllsVLoLkFF3EXIvx0OlcrNrMs2+aXwjbj02OC6tkx9pykFpJpI1AFynVwWzx3F+qBdu3YW13cbUi4eFpIQ13MysVkIeW36LK+cOym4IL5bHRgRvqCg7OQx5gwjuLRQkMuYBgbk3Go1BHaO6rPDYLFN1TJCV+jgdW5EuaNbk3ZmCxsQdxawAAFrCslt9mjrojvjgIJJkjymObqiCVyktGEOsaqwJAvbNY2Ougps2IVmTsntiElD1smTNG6MAL2sVym511476vMD0JxZjEmeOOKRo1upiVHkZsi6QiXOczWGmhvYjW716CLmtJNLI3WhFARrSyiYQtkklkRTldwCxW3a76NrCzLKbFbgLfqDuiQ9m8fG55/K4qBi37Fr37I+s7G6yMvAAX8a9N2n7O4E2XJiYWfOiNoerGVo5Csi3RRqGDC9yPWvNcEOuxEMZa4eZV1dm7LOpO4AWtc0NDs0u2tqZJ5V4iRwfHMc3xvVeekDD3bCqzGYjrZXcG+d2awufeYtuHjSDDW94W/eKp/rIr0q1bjBRb4o5P2ycm6DSbSY6A2HJbKPRdKCoY8KKk0S75Il+/If5VA+NTMNtbCAgPPLb9iFVA8S2Zrd4HlVD1mKPb/YuWCfhEeLBStuBF+WlJNslhyvyuL+m+p088bSZYryrp25GksRzsGAI/hFWUPRtZEOihrdkqoWzcN2u/nUPvcb4UX+5P7afbZlEfLStidQeViPI1xZTqx14gDjQMTKCRlFgBx41HUVsbFiX6keg7KRocwizSCV5RkU5SI5FAUE8QwKm288NSKPsvByNh9rwOgCSxrOtyLiSPtMVUX0sDc1G6KzibqIw+QyFUzOxAaXtDLGdcu5bftPbhqTZGGH06dWjdZEV0kWNgrSZyY82W1mOY9q1r3Oprk9o3NUzMbH2rHGgZ4uscBcpYgKthY3J0/2pmO6Vs594gfZiFj/AORt3kDQ9ldGXxLNlaNFjJDNI1gMzEiwAJbcdwq4TZuzML+ukbFOPqr+jjv4C7nzK+FbIye2rM7irszeGxMsj5cPh8zHdYNLJfnfge8AV6HsnotNEgfE9XASLsHcFxv3hbn1qqh6c4iQdTs3C5F3WhjPHQXKa+bNVT0z2DtLDwxzYy4WRiuUMDka1wHC6KSL23+6eVVS2r3MsTl/Sg/SHF4RJCY3z88osM3Hu31k/pYaQtbQk6dx0I9KgFyaWNrVVkzb1XgcIbXZ75sHZiyRbNxGJkeQ4iOVLlrEFAWjGbey9l+W+t/sNSMNAP8A8o/igNfP3Q7b803U4EsSgkzRm5BhzG8jAj6uXMbcz319Bx4sWAQGw0GltBu31SWkvLSUHrmpKYzwyfEG1iPPu40PD4vTn4059wA79N5sTvqLJHZgw43HcCBfjXllG0c534K3pY1zHuNs3DvG6qCXE2P1Gtxyg/MVd7UgZ8pOgueXEf8Ayqj+z7k2u37qlvkLV6j6dGXor/vI4y8DYccQbgAd6qqn1AvUgY48bmgDC5d9lt9p0U+lyfhQ2nQbiD+6CfibV14ajYqscsW7wXG1nzxxTj3spic9kduNQYyWbddAB/AaueheDSaWHrFDoZMpBOde0dL8N7Kd1Z/YmIEhaBtFlAAZstllGsbWtpr2TruZqTAbZmw5yqcrKwurEsQyMBuUcCo08ayxlCGVykuHZdTcaXZ67jMN1E7RwlAVxGHIjsihoJ4XQpdQGF5lsH1yllJ5GCIetgzdS7ySYSMNmuxMuGsbFbWuXhsd+p79fPcR0xxbyNKXCO1szxxRRMbaC8hGbTKvHgPKuxO15ZP1srybv1ksj9x0Xjesu5FtHru0ZVTCrEMVh8NLDPiJbu65ZXlEjRvEqG8djKeyR2CDoQNaTanSzDGT/q0YK8kqGGCV362fqpG0bKmXros4Ga/zrzbdwta2ojUe6cvvOeXGujzuQFuzcAHZ9x+zEORpbgo9Hf2pRrhZcOIpZOtaVmd+rhUHEMXbKl2sAx3XrA7BJ60vf9VDLJ72azBDEm4WvndKX+70w95FiGusuSPjcECVsx8hSzzRwxSRpIJZJcoZluI0jVs+VCwBYlwhJsAMml73qcItyVibpEGSUne7W5XNvSozotbLYGF2O4HXtiw3EELk9Yhm+VaZNn7ETtJhZJv3mly/zso9a2yuXEY/wU8LuR5FlBNgLnlxq42f0Cx05/R4aSx4suQer2v5V6OfaNh8NphsLh4bcewD6ILmqfaPtlxTXCTBP+3GB8W1qqWCT91L8skskfFsueivsdxCwk4h442zXUamy21zHQb/AMedWM+BwmE/XY7Di3BWLt91LmvJ9qdL55/1kssn77m3pcCqZsV3AVDbCP8AVf4J7pPwT8bMpkcr7pdyvDsliRpw0tUV5dajmY86aXvRkz2qRGOOnZdQbQKRPlJzKVdDyIZCfQqpr2jEbFR9tM75lEmG65ipto0Xa1/fBNeCwYixB0057j491ek7R9pgxCJKymPEJC8B6v3HicAEWINj71rHQkHhasyZcJsb2T4rEjrZJlw8EgDg3zMynUHKCAN/1iK0eD6JbCwA/wCYmSeQf5j5reEUenrevOcHsjamOsAJmTQC5YIANABfQADTyrW7G9hcrWOIktzC7/Wk5NjUTUYn2z7PhGTDo7gaAIgRB4DT5VSbX6dYjacLwR7PzRuLXcnTiCCLWIOoI5VsNi+yrCQWIjDEcW1PxrUw7NjQCwAt/XCkOjwjZPsRnksZpBGDwUZj66Cttsj2J4KOxkV5T+2xA+6tq9KUDgDSmTwFFDKnZfRmDDi0MSRj9hQPkNasxCBw9aa8/f6UFsQLfnRaQUSbjmK6oRxH9WrqLQUeKrhT7+gt8AePeaYbWF73JJuRrbnpRsbh2SV0IN1dl3/ZYqBr4UOWG4uTc7rdw3V5np0c4FPAshRLWBZdf677Vn9tbMa9lzk8Lkn0FaRiRyNrWJHEG41O6rKP2p4TDk5NnXk3Fnlu1+7saeVq7f0+acHAvxySPKJdnytIwEchINiAjE6aagDuq6wHQvHSWyYOc34mMqPV7CtrP7cpv8LDQp3ku1vIEVCxHtbxL+/imj7oIUX+Zu1XWx45Lm0vyxzlF/JUbT6Cy4RQ2LlhhJ1CZjJKfBFFh4kioOKxEGItJJK0MlgJOwXWRhYZxlYEMQBcHjc31oOP25h3ZnKzSu29pXuSeZO81TPjRr2RY8D+FqtyqG39Uk3/AIIQtvhUWx+hLvklkOvuRIg1196R3P8ALTztTDj3MNI972zzNbv0hVPnVLG7sewg/hS59bE1Oh2Fi5N0cnn2R8bVjeTHHui52SDtph+rw2Hj72jVz6zlqZL0ixLDK+IIU6ZUJA+6ll8ql4X2fYp2swVOd7k+gFW2D9l2Y2MzE3tZIz+ZPwqr7zEnw/8Av9C4MUzrxZ2PkPiSaT6Qo91bd5NzXp0/seiWMl5uptY9ZM6gd/6MLf4ivOtrbJSFiq4iKW3GPPb+ZRU45m+USpMZFtiVRZWK+GnxqXsjZOMx8hjgWSZwMxGbctwLksQALkVTkCrfY0GOdWTCLiCrkZhCshDWvbMUGtrnfzNTebJLtsFjiukXMvsxxEWuKnwmG7pJ1LfdjzGoU2ycBF7+NeY8oICF+/Kw/wBNWeA9j+1ZzdoerB4zOq+ouW+FajZv/DzIbHEYtF5iNC38zlfkarslR57iNrYJQBDg72+tNK7Me8rHkUeFqgS7VY+6kafuxqP5iC3xr3rZ3sN2bH+s62Y/tvlHpGB861ezOhmCgP6HCQoR9bIC33mufjSHR8w7P6M4zFG8OHmkvxVGt961vjWu2X7DNoy2MgigH7b3Pol/mK+iwh8K6w8aB0eSbK/4fYFscRiXfmI1CD1OY/KtrsX2c7PwpDRYdSw+s93b1cm3lWkMgHL50Np+QJ+FABFQAaAD5UpY86jGY93zpu/n50rHQZnHMmm9cOAoT6b93hXLGONJyGkK+JO6/pQ85O4E+NOYqutMac/VFQciVCrh2O8gfCw+dFGHUc28NB6mobzud1JHiGF+FKyVFh/CPjSVC/tHv+FdS3MNp5r7RIDDjJCuitZzu+sLkjzBrNwYosKuOlW2BjHVmAuqZOVxe4/GoOFjVLKTfTeQBp5b64uZR3No5clzwFU5ly6a1j+lsDRSAjLlcXBygkMNGFyN3HzrZxSJxP8AQqJtvBRzwsraa6G97MNx/wDlPS5XjyX4JQtM8zecneb0IvVhPsGcE2jZwPrICynzA+FTNm9A8fP+rwsxHMoUX7z2Fd+7NRSLbjWh6F7PDyszAEIugIFizaDf3XrR7N9hWPkt1jQxDjdi59EBHxr0TYHspbDxhPpRSxuTDDGrljvJkkzkctLaCoZIuUWkDTaMxgtkS2uIyq3vmOVFH8bECjnbGAhv1+Jjz2tkgvMfUDKG9RW2T2X4MtmmWTEN9qeWST4EhfhV5gejmHgt1MUUY/ZRV+KgVmjooL3ckVjR5hD0hZ/+k2ZisQeDzAxp5cLd1H/s3b+IFlGHwSHgpGYD+ANr6V6yI6dlrVHHGPSJpJHkCew2aY5sZj3c8cqk+hdj/pFXmz/Yds2O2cSyn9uQgeiZa9DsKTOKmMo9ndCcDB+qwkKkbm6tWb7zXNXYQ2taw+HpS9ZTesoAcI++kyjxpjSUzOTSsdB+sHdTTN40HJSUnIdBetoZHM/GlABpwUCk5DoYI+6kfS2hP4URnpGeo2OhGWwphcc7U12obDupWOjnxNr31oMuIuOXhTm8KYy0hg7qLX18aX6TcEWK1wwnHfTzGNxFAyKzd5INJe/HSpDwgbqYy6bqABdZS0MxmuoGeZ7L6NYmcdmJgObDIDbve1x4Voh7KJJF7UwUn7KlreZZa9KjiA90AeAolqhHSY1yzJsiYLD+yWEAZppCeNsoHkLaepq4wXs/wcX+HmPN2La8dN1aXKKUWq+OKEekSXHREw+yok9yNFtyUX9bXqSIRTi9IX76sGOsK7NQzIKaZaVgGzUhk76jljShe+k5DoI0tNMxpuQ3pwSo7hqI3NSBuR9KICKHmAvYUtw6FApSvfQWY0xn76VjoOX17rUhlFRGNuNDe/CokqJrTC28Uzr/ADqGifaNKEO8GgCSZOIooYnhUWMa1KFACuvOmlxzpua9DPgKBHPiKY89KfChunCgZxnFMaTcTpTxhrajWusL60AN621FXWhGO26pEAF6AHrFzprxijGmGgRGMYpKkBWrqBk8t30xpKGVNLkq3cV0cZTXXNITXB6juHtOuTS5KfnoZkpWOhQorgvM0JpTyoDu3lSbHRJkmApvW8hUN3O+mCYk6Uhlgk/A76XrfOoSlhR0koANdr0rDnQxNr404NfdQITLTWFPYHSkagALLQlHHjRmYUwvQMRnBpgFqU2GtNJ1oGPCUW/KhCXhThQIcXpjS08rQxegBA9ORKblp3XCgB2U07q6Yj99E600AcY/SkeULvob5vKguSNaAJInJ4WFKW51CEjEm26iIrDTfSAnpqN9dTo4RYa11MQ69Nc6GurqYDIdwpy76WuoGK9CvXV1IQG9NY11dQM626ucV1dQJD8PSNXV1AxY6kx766uoASXfUUnWurqYgDHtUhNdXUiQJDrXMda6uoEPapWHpa6gbCNTAK6upiAvxpijQ11dSASGpIrq6gBjVx4UldQI6ThRMPvrq6gfgnpurq6upiP/2Q=="/>
          <p:cNvSpPr>
            <a:spLocks noChangeAspect="1" noChangeArrowheads="1"/>
          </p:cNvSpPr>
          <p:nvPr/>
        </p:nvSpPr>
        <p:spPr bwMode="auto">
          <a:xfrm>
            <a:off x="63500" y="-896938"/>
            <a:ext cx="2466975" cy="1847851"/>
          </a:xfrm>
          <a:prstGeom prst="rect">
            <a:avLst/>
          </a:prstGeom>
          <a:noFill/>
          <a:ln w="9525">
            <a:noFill/>
            <a:miter lim="800000"/>
            <a:headEnd/>
            <a:tailEnd/>
          </a:ln>
        </p:spPr>
        <p:txBody>
          <a:bodyPr/>
          <a:lstStyle/>
          <a:p>
            <a:endParaRPr lang="en-US"/>
          </a:p>
        </p:txBody>
      </p:sp>
      <p:pic>
        <p:nvPicPr>
          <p:cNvPr id="7173" name="Picture 6" descr="auditt.bmp"/>
          <p:cNvPicPr>
            <a:picLocks noChangeAspect="1"/>
          </p:cNvPicPr>
          <p:nvPr/>
        </p:nvPicPr>
        <p:blipFill>
          <a:blip r:embed="rId4" cstate="email"/>
          <a:srcRect/>
          <a:stretch>
            <a:fillRect/>
          </a:stretch>
        </p:blipFill>
        <p:spPr bwMode="auto">
          <a:xfrm>
            <a:off x="4419600" y="157163"/>
            <a:ext cx="3962400" cy="2995612"/>
          </a:xfrm>
          <a:prstGeom prst="rect">
            <a:avLst/>
          </a:prstGeom>
          <a:noFill/>
          <a:ln w="9525">
            <a:noFill/>
            <a:miter lim="800000"/>
            <a:headEnd/>
            <a:tailEnd/>
          </a:ln>
        </p:spPr>
      </p:pic>
      <p:pic>
        <p:nvPicPr>
          <p:cNvPr id="7174" name="Picture 7" descr="merc.jpg"/>
          <p:cNvPicPr>
            <a:picLocks noChangeAspect="1"/>
          </p:cNvPicPr>
          <p:nvPr/>
        </p:nvPicPr>
        <p:blipFill>
          <a:blip r:embed="rId5" cstate="email"/>
          <a:srcRect/>
          <a:stretch>
            <a:fillRect/>
          </a:stretch>
        </p:blipFill>
        <p:spPr bwMode="auto">
          <a:xfrm>
            <a:off x="304800" y="2514600"/>
            <a:ext cx="3054350" cy="1944688"/>
          </a:xfrm>
          <a:prstGeom prst="rect">
            <a:avLst/>
          </a:prstGeom>
          <a:noFill/>
          <a:ln w="9525">
            <a:noFill/>
            <a:miter lim="800000"/>
            <a:headEnd/>
            <a:tailEnd/>
          </a:ln>
        </p:spPr>
      </p:pic>
      <p:pic>
        <p:nvPicPr>
          <p:cNvPr id="7175" name="Picture 8" descr="land rover baby freelander.jpg"/>
          <p:cNvPicPr>
            <a:picLocks noChangeAspect="1"/>
          </p:cNvPicPr>
          <p:nvPr/>
        </p:nvPicPr>
        <p:blipFill>
          <a:blip r:embed="rId6" cstate="email"/>
          <a:srcRect/>
          <a:stretch>
            <a:fillRect/>
          </a:stretch>
        </p:blipFill>
        <p:spPr bwMode="auto">
          <a:xfrm>
            <a:off x="4876800" y="3581400"/>
            <a:ext cx="4267200" cy="2838450"/>
          </a:xfrm>
          <a:prstGeom prst="rect">
            <a:avLst/>
          </a:prstGeom>
          <a:noFill/>
          <a:ln w="9525">
            <a:noFill/>
            <a:miter lim="800000"/>
            <a:headEnd/>
            <a:tailEnd/>
          </a:ln>
        </p:spPr>
      </p:pic>
      <p:pic>
        <p:nvPicPr>
          <p:cNvPr id="7176" name="Picture 9" descr="ford_galaxy_2_2_tdci_200_titanium_x_5dr_auto_94964571895419789.jpg"/>
          <p:cNvPicPr>
            <a:picLocks noChangeAspect="1"/>
          </p:cNvPicPr>
          <p:nvPr/>
        </p:nvPicPr>
        <p:blipFill>
          <a:blip r:embed="rId7" cstate="email"/>
          <a:srcRect/>
          <a:stretch>
            <a:fillRect/>
          </a:stretch>
        </p:blipFill>
        <p:spPr bwMode="auto">
          <a:xfrm>
            <a:off x="1066800" y="4800600"/>
            <a:ext cx="2743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fontAlgn="base">
              <a:lnSpc>
                <a:spcPct val="85000"/>
              </a:lnSpc>
              <a:spcAft>
                <a:spcPct val="0"/>
              </a:spcAft>
              <a:defRPr/>
            </a:pPr>
            <a:r>
              <a:rPr lang="en-GB" sz="2800" b="1" dirty="0" smtClean="0">
                <a:solidFill>
                  <a:srgbClr val="7030A0"/>
                </a:solidFill>
                <a:latin typeface="Arial Rounded MT Bold"/>
                <a:ea typeface="+mn-ea"/>
                <a:cs typeface="+mn-cs"/>
              </a:rPr>
              <a:t>Our predictions for the future</a:t>
            </a:r>
          </a:p>
        </p:txBody>
      </p:sp>
      <p:sp>
        <p:nvSpPr>
          <p:cNvPr id="4099" name="Rectangle 3"/>
          <p:cNvSpPr>
            <a:spLocks noGrp="1" noChangeArrowheads="1"/>
          </p:cNvSpPr>
          <p:nvPr>
            <p:ph type="body" idx="1"/>
          </p:nvPr>
        </p:nvSpPr>
        <p:spPr/>
        <p:txBody>
          <a:bodyPr vert="horz" lIns="91440" tIns="45720" rIns="91440" bIns="45720" rtlCol="0">
            <a:noAutofit/>
          </a:bodyPr>
          <a:lstStyle/>
          <a:p>
            <a:pPr>
              <a:buFont typeface="Wingdings" pitchFamily="2" charset="2"/>
              <a:buChar char="v"/>
              <a:defRPr/>
            </a:pPr>
            <a:r>
              <a:rPr lang="en-GB" sz="2600" b="1" dirty="0" smtClean="0"/>
              <a:t>The move away from educational organisations being the guardians of content, where everything is about delivery, towards having two major functions: </a:t>
            </a:r>
          </a:p>
          <a:p>
            <a:pPr>
              <a:buFont typeface="Wingdings" pitchFamily="2" charset="2"/>
              <a:buChar char="v"/>
              <a:defRPr/>
            </a:pPr>
            <a:r>
              <a:rPr lang="en-GB" sz="2600" b="1" dirty="0" smtClean="0"/>
              <a:t>Recognising and accrediting achievement, wherever such learning has taken place;</a:t>
            </a:r>
          </a:p>
          <a:p>
            <a:pPr>
              <a:buFont typeface="Wingdings" pitchFamily="2" charset="2"/>
              <a:buChar char="v"/>
              <a:defRPr/>
            </a:pPr>
            <a:r>
              <a:rPr lang="en-GB" sz="2600" b="1" dirty="0" smtClean="0"/>
              <a:t>Supporting student learning and engagement.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2800" dirty="0" smtClean="0">
                <a:solidFill>
                  <a:srgbClr val="7030A0"/>
                </a:solidFill>
                <a:latin typeface="Arial Rounded MT Bold"/>
                <a:ea typeface="+mn-ea"/>
                <a:cs typeface="+mn-cs"/>
              </a:rPr>
              <a:t>MOOCs and higher education in 2013</a:t>
            </a:r>
            <a:endParaRPr lang="en-GB" sz="2800" dirty="0">
              <a:solidFill>
                <a:srgbClr val="7030A0"/>
              </a:solidFill>
              <a:latin typeface="Arial Rounded MT Bold"/>
              <a:ea typeface="+mn-ea"/>
              <a:cs typeface="+mn-cs"/>
            </a:endParaRPr>
          </a:p>
        </p:txBody>
      </p:sp>
      <p:sp>
        <p:nvSpPr>
          <p:cNvPr id="3" name="Content Placeholder 2"/>
          <p:cNvSpPr>
            <a:spLocks noGrp="1"/>
          </p:cNvSpPr>
          <p:nvPr>
            <p:ph idx="1"/>
          </p:nvPr>
        </p:nvSpPr>
        <p:spPr>
          <a:xfrm>
            <a:off x="0" y="836712"/>
            <a:ext cx="9144000" cy="5030689"/>
          </a:xfrm>
        </p:spPr>
        <p:txBody>
          <a:bodyPr vert="horz" lIns="91440" tIns="45720" rIns="91440" bIns="45720" rtlCol="0">
            <a:noAutofit/>
          </a:bodyPr>
          <a:lstStyle/>
          <a:p>
            <a:pPr marL="342900" indent="-342900">
              <a:lnSpc>
                <a:spcPct val="100000"/>
              </a:lnSpc>
              <a:spcBef>
                <a:spcPct val="20000"/>
              </a:spcBef>
            </a:pPr>
            <a:r>
              <a:rPr lang="en-GB" sz="2600" kern="1200" dirty="0" smtClean="0">
                <a:solidFill>
                  <a:schemeClr val="tx1"/>
                </a:solidFill>
                <a:latin typeface="Calibri" pitchFamily="34" charset="0"/>
              </a:rPr>
              <a:t>We are now in an era of mass education with significantly increasing sizes of Higher Education Institutions – but some already with fewer students!!</a:t>
            </a:r>
          </a:p>
          <a:p>
            <a:pPr marL="342900" indent="-342900">
              <a:lnSpc>
                <a:spcPct val="100000"/>
              </a:lnSpc>
              <a:spcBef>
                <a:spcPct val="20000"/>
              </a:spcBef>
            </a:pPr>
            <a:r>
              <a:rPr lang="en-GB" sz="2600" kern="1200" dirty="0" smtClean="0">
                <a:solidFill>
                  <a:schemeClr val="tx1"/>
                </a:solidFill>
                <a:latin typeface="Calibri" pitchFamily="34" charset="0"/>
              </a:rPr>
              <a:t>Distance education is seen as a panacea in some areas with the increasing promotion of Massive Open On-line Courses (MOOCs) currently gaining much publicity;</a:t>
            </a:r>
          </a:p>
          <a:p>
            <a:pPr marL="342900" indent="-342900">
              <a:lnSpc>
                <a:spcPct val="100000"/>
              </a:lnSpc>
              <a:spcBef>
                <a:spcPct val="20000"/>
              </a:spcBef>
            </a:pPr>
            <a:r>
              <a:rPr lang="en-GB" sz="2600" kern="1200" dirty="0" smtClean="0">
                <a:solidFill>
                  <a:schemeClr val="tx1"/>
                </a:solidFill>
                <a:latin typeface="Calibri" pitchFamily="34" charset="0"/>
              </a:rPr>
              <a:t>Higher Education Institutions including Harvard, MIT and the UK OU offer free on-line content, with some offering peer review opportunities for assignments;</a:t>
            </a:r>
          </a:p>
          <a:p>
            <a:pPr marL="342900" indent="-342900">
              <a:lnSpc>
                <a:spcPct val="100000"/>
              </a:lnSpc>
              <a:spcBef>
                <a:spcPct val="20000"/>
              </a:spcBef>
            </a:pPr>
            <a:r>
              <a:rPr lang="en-GB" sz="2600" kern="1200" dirty="0" smtClean="0">
                <a:solidFill>
                  <a:schemeClr val="tx1"/>
                </a:solidFill>
                <a:latin typeface="Calibri" pitchFamily="34" charset="0"/>
              </a:rPr>
              <a:t>Currently most MOOCs don’t offer assessment or credit opportunities and retention can be a significant problem: but this will change.</a:t>
            </a:r>
            <a:endParaRPr lang="en-GB" sz="2600" kern="12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srcRect/>
          <a:stretch>
            <a:fillRect/>
          </a:stretch>
        </p:blipFill>
        <p:spPr bwMode="auto">
          <a:xfrm>
            <a:off x="2267744" y="-204429"/>
            <a:ext cx="4680519" cy="7156757"/>
          </a:xfrm>
          <a:prstGeom prst="rect">
            <a:avLst/>
          </a:prstGeom>
          <a:noFill/>
          <a:ln w="9525">
            <a:noFill/>
            <a:miter lim="800000"/>
            <a:headEnd/>
            <a:tailEnd/>
          </a:ln>
        </p:spPr>
      </p:pic>
      <p:sp>
        <p:nvSpPr>
          <p:cNvPr id="5" name="TextBox 4"/>
          <p:cNvSpPr txBox="1"/>
          <p:nvPr/>
        </p:nvSpPr>
        <p:spPr>
          <a:xfrm>
            <a:off x="1187624" y="3789040"/>
            <a:ext cx="7632848" cy="2123658"/>
          </a:xfrm>
          <a:prstGeom prst="rect">
            <a:avLst/>
          </a:prstGeom>
          <a:solidFill>
            <a:schemeClr val="bg1"/>
          </a:solidFill>
        </p:spPr>
        <p:txBody>
          <a:bodyPr wrap="square" rtlCol="0">
            <a:spAutoFit/>
          </a:bodyPr>
          <a:lstStyle/>
          <a:p>
            <a:pPr eaLnBrk="0" fontAlgn="base" hangingPunct="0">
              <a:spcBef>
                <a:spcPct val="0"/>
              </a:spcBef>
              <a:spcAft>
                <a:spcPct val="0"/>
              </a:spcAft>
            </a:pPr>
            <a:r>
              <a:rPr lang="en-GB" sz="6600" b="1" dirty="0" smtClean="0">
                <a:solidFill>
                  <a:srgbClr val="FFFFFF"/>
                </a:solidFill>
                <a:latin typeface="Comic Sans MS" pitchFamily="66" charset="0"/>
              </a:rPr>
              <a:t>Massive, Open Online Courses</a:t>
            </a:r>
            <a:endParaRPr lang="en-GB" sz="6600" b="1" dirty="0">
              <a:solidFill>
                <a:srgbClr val="FFFFFF"/>
              </a:solidFill>
              <a:latin typeface="Comic Sans MS" pitchFamily="66"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100" b="0" i="0" u="none" strike="noStrike" cap="none" normalizeH="0" baseline="0" smtClean="0">
            <a:ln>
              <a:noFill/>
            </a:ln>
            <a:solidFill>
              <a:schemeClr val="tx1"/>
            </a:solidFill>
            <a:effectLst/>
            <a:latin typeface="Arial" charset="0"/>
          </a:defRPr>
        </a:defPPr>
      </a:lstStyle>
    </a:lnDef>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2329</Words>
  <Application>Microsoft Office PowerPoint</Application>
  <PresentationFormat>On-screen Show (4:3)</PresentationFormat>
  <Paragraphs>267</Paragraphs>
  <Slides>37</Slides>
  <Notes>37</Notes>
  <HiddenSlides>0</HiddenSlides>
  <MMClips>0</MMClips>
  <ScaleCrop>false</ScaleCrop>
  <HeadingPairs>
    <vt:vector size="4" baseType="variant">
      <vt:variant>
        <vt:lpstr>Theme</vt:lpstr>
      </vt:variant>
      <vt:variant>
        <vt:i4>9</vt:i4>
      </vt:variant>
      <vt:variant>
        <vt:lpstr>Slide Titles</vt:lpstr>
      </vt:variant>
      <vt:variant>
        <vt:i4>37</vt:i4>
      </vt:variant>
    </vt:vector>
  </HeadingPairs>
  <TitlesOfParts>
    <vt:vector size="46" baseType="lpstr">
      <vt:lpstr>Office Theme</vt:lpstr>
      <vt:lpstr>2_Office Theme</vt:lpstr>
      <vt:lpstr>1_Office Theme</vt:lpstr>
      <vt:lpstr>20_Custom Design</vt:lpstr>
      <vt:lpstr>95_Custom Design</vt:lpstr>
      <vt:lpstr>7_Custom Design</vt:lpstr>
      <vt:lpstr>92_Custom Design</vt:lpstr>
      <vt:lpstr>LeedsMet template</vt:lpstr>
      <vt:lpstr>101_Custom Design</vt:lpstr>
      <vt:lpstr>Why does teaching and learning matter to European Universities in the 21st Century? </vt:lpstr>
      <vt:lpstr>What’s this session about?</vt:lpstr>
      <vt:lpstr>By the end of the session we hope that you will be better able to: </vt:lpstr>
      <vt:lpstr>Do we currently have a global Higher Education environment?</vt:lpstr>
      <vt:lpstr>Some introductory comments</vt:lpstr>
      <vt:lpstr>Slide 6</vt:lpstr>
      <vt:lpstr>Our predictions for the future</vt:lpstr>
      <vt:lpstr>MOOCs and higher education in 2013</vt:lpstr>
      <vt:lpstr>Slide 9</vt:lpstr>
      <vt:lpstr>This is what MOOC users commit to:</vt:lpstr>
      <vt:lpstr>An ‘honor’ code...</vt:lpstr>
      <vt:lpstr>Prof Martin Hall on MOOCs</vt:lpstr>
      <vt:lpstr>Seven factors underpinning successful learning</vt:lpstr>
      <vt:lpstr>Slide 14</vt:lpstr>
      <vt:lpstr>Slide 15</vt:lpstr>
      <vt:lpstr>Slide 16</vt:lpstr>
      <vt:lpstr>Slide 17</vt:lpstr>
      <vt:lpstr>How do we know if we are offering excellent teaching?</vt:lpstr>
      <vt:lpstr>Characteristics of excellent university teachers:</vt:lpstr>
      <vt:lpstr>High quality teaching…</vt:lpstr>
      <vt:lpstr>Good teachers help students develop their skills and capabilities including:</vt:lpstr>
      <vt:lpstr>Slide 22</vt:lpstr>
      <vt:lpstr>Slide 23</vt:lpstr>
      <vt:lpstr>Slide 24</vt:lpstr>
      <vt:lpstr>Some key concerns...</vt:lpstr>
      <vt:lpstr>Slide 26</vt:lpstr>
      <vt:lpstr>Slide 27</vt:lpstr>
      <vt:lpstr>There are huge disparities in the ways in which different nations deal with assessment including:</vt:lpstr>
      <vt:lpstr>Slide 29</vt:lpstr>
      <vt:lpstr>Sadler, D. Royce (2010) ‘Beyond feedback: developing student capability in complex appraisal’, Assessment &amp; Evaluation in Higher Education, 35: 5, 535-550</vt:lpstr>
      <vt:lpstr>Slide 31</vt:lpstr>
      <vt:lpstr>Slide 32</vt:lpstr>
      <vt:lpstr>Some conclusions</vt:lpstr>
      <vt:lpstr>Some key sources about assessment, feedback and learning in higher education</vt:lpstr>
      <vt:lpstr>Some key sources about assessment, feedback and learning in higher education</vt:lpstr>
      <vt:lpstr>Some key sources about assessment, feedback and learning in higher education</vt:lpstr>
      <vt:lpstr>Assessment in context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2</cp:revision>
  <dcterms:created xsi:type="dcterms:W3CDTF">2013-10-08T10:22:27Z</dcterms:created>
  <dcterms:modified xsi:type="dcterms:W3CDTF">2013-12-04T17:31:21Z</dcterms:modified>
</cp:coreProperties>
</file>