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36"/>
  </p:notesMasterIdLst>
  <p:handoutMasterIdLst>
    <p:handoutMasterId r:id="rId37"/>
  </p:handoutMasterIdLst>
  <p:sldIdLst>
    <p:sldId id="257" r:id="rId2"/>
    <p:sldId id="414" r:id="rId3"/>
    <p:sldId id="386" r:id="rId4"/>
    <p:sldId id="319" r:id="rId5"/>
    <p:sldId id="400" r:id="rId6"/>
    <p:sldId id="401" r:id="rId7"/>
    <p:sldId id="417" r:id="rId8"/>
    <p:sldId id="418" r:id="rId9"/>
    <p:sldId id="419" r:id="rId10"/>
    <p:sldId id="403" r:id="rId11"/>
    <p:sldId id="416" r:id="rId12"/>
    <p:sldId id="404" r:id="rId13"/>
    <p:sldId id="405" r:id="rId14"/>
    <p:sldId id="406" r:id="rId15"/>
    <p:sldId id="407" r:id="rId16"/>
    <p:sldId id="408" r:id="rId17"/>
    <p:sldId id="409" r:id="rId18"/>
    <p:sldId id="410" r:id="rId19"/>
    <p:sldId id="411" r:id="rId20"/>
    <p:sldId id="413" r:id="rId21"/>
    <p:sldId id="369" r:id="rId22"/>
    <p:sldId id="368" r:id="rId23"/>
    <p:sldId id="371" r:id="rId24"/>
    <p:sldId id="365" r:id="rId25"/>
    <p:sldId id="366" r:id="rId26"/>
    <p:sldId id="367" r:id="rId27"/>
    <p:sldId id="402" r:id="rId28"/>
    <p:sldId id="374" r:id="rId29"/>
    <p:sldId id="415" r:id="rId30"/>
    <p:sldId id="382" r:id="rId31"/>
    <p:sldId id="270" r:id="rId32"/>
    <p:sldId id="271" r:id="rId33"/>
    <p:sldId id="272" r:id="rId34"/>
    <p:sldId id="317" r:id="rId3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varScale="1">
        <p:scale>
          <a:sx n="74" d="100"/>
          <a:sy n="74" d="100"/>
        </p:scale>
        <p:origin x="-960" y="-102"/>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10-31T11:45:26.322" idx="7">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25E907-4B40-46EC-B452-37FCD5748AD6}"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25E907-4B40-46EC-B452-37FCD5748AD6}"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25E907-4B40-46EC-B452-37FCD5748AD6}"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25E907-4B40-46EC-B452-37FCD5748AD6}"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25E907-4B40-46EC-B452-37FCD5748AD6}"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25E907-4B40-46EC-B452-37FCD5748AD6}"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25E907-4B40-46EC-B452-37FCD5748AD6}"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25E907-4B40-46EC-B452-37FCD5748AD6}"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25E907-4B40-46EC-B452-37FCD5748AD6}"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6F0089A-4C76-4B6C-9FC5-45BAACABF1B0}" type="slidenum">
              <a:rPr lang="en-GB" smtClean="0"/>
              <a:pPr/>
              <a:t>21</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FBBD9661-E683-4503-875F-0428D5224DFC}" type="slidenum">
              <a:rPr lang="en-GB" smtClean="0"/>
              <a:pPr/>
              <a:t>22</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ABA3C7B4-875A-45E8-80A0-057332DBCF96}" type="slidenum">
              <a:rPr lang="en-GB" smtClean="0"/>
              <a:pPr/>
              <a:t>23</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26/11/2013</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26/11/2013</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26/11/2013</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26/11/2013</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26/11/2013</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26/11/2013</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26/11/2013</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26/11/2013</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26/11/2013</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26/11/2013</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26/11/2013</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26/11/2013</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qaa.ac.uk/AssuringStandardsAndQuality/quality-code/Pages/default.asp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algn="ctr" eaLnBrk="1" hangingPunct="1"/>
            <a:r>
              <a:rPr lang="en-GB" dirty="0" smtClean="0"/>
              <a:t>Adding Value through </a:t>
            </a:r>
            <a:br>
              <a:rPr lang="en-GB" dirty="0" smtClean="0"/>
            </a:br>
            <a:r>
              <a:rPr lang="en-GB" dirty="0" smtClean="0"/>
              <a:t>Assessment</a:t>
            </a:r>
            <a:endParaRPr lang="en-GB" sz="44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The Open University </a:t>
            </a:r>
          </a:p>
          <a:p>
            <a:pPr algn="ctr" eaLnBrk="1" hangingPunct="1">
              <a:defRPr/>
            </a:pPr>
            <a:r>
              <a:rPr lang="en-GB" sz="2400" dirty="0" smtClean="0"/>
              <a:t>28 November 2013</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t>
            </a:r>
            <a:r>
              <a:rPr lang="en-GB" dirty="0" err="1" smtClean="0"/>
              <a:t>ASKe</a:t>
            </a:r>
            <a:r>
              <a:rPr lang="en-GB" dirty="0" smtClean="0"/>
              <a:t>) and Northumbria's Assessment for Learning (A4L).</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Is rich in informal feedback (e.g. peer review of draft writing, collaborative project work)</a:t>
              </a:r>
              <a:endParaRPr lang="en-US" sz="1200" b="1">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Offers extensive ‘low stakes’ confidence building opportunities and practice</a:t>
              </a:r>
              <a:endParaRPr lang="en-US" sz="1200" b="1">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p14="http://schemas.microsoft.com/office/powerpoint/2010/main" xmlns="" val="3446667685"/>
      </p:ext>
    </p:extLst>
  </p:cSld>
  <p:clrMapOvr>
    <a:masterClrMapping/>
  </p:clrMapOvr>
  <p:transition spd="slow" advTm="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71600" y="838200"/>
            <a:ext cx="7639000" cy="2762250"/>
          </a:xfrm>
        </p:spPr>
        <p:txBody>
          <a:bodyPr>
            <a:normAutofit/>
          </a:bodyPr>
          <a:lstStyle/>
          <a:p>
            <a:r>
              <a:rPr lang="en-GB" b="1" dirty="0" smtClean="0"/>
              <a:t>UK Quality Code for Higher Education</a:t>
            </a:r>
            <a:r>
              <a:rPr lang="en-GB" dirty="0" smtClean="0"/>
              <a:t/>
            </a:r>
            <a:br>
              <a:rPr lang="en-GB" dirty="0" smtClean="0"/>
            </a:br>
            <a:r>
              <a:rPr lang="en-GB" b="1" dirty="0" smtClean="0"/>
              <a:t>Part B: Assuring and enhancing academic quality</a:t>
            </a:r>
            <a:r>
              <a:rPr lang="en-GB" dirty="0" smtClean="0"/>
              <a:t/>
            </a:r>
            <a:br>
              <a:rPr lang="en-GB" dirty="0" smtClean="0"/>
            </a:br>
            <a:endParaRPr lang="en-GB" dirty="0"/>
          </a:p>
        </p:txBody>
      </p:sp>
      <p:sp>
        <p:nvSpPr>
          <p:cNvPr id="3" name="Subtitle 2"/>
          <p:cNvSpPr>
            <a:spLocks noGrp="1"/>
          </p:cNvSpPr>
          <p:nvPr>
            <p:ph type="subTitle" idx="4294967295"/>
          </p:nvPr>
        </p:nvSpPr>
        <p:spPr>
          <a:xfrm>
            <a:off x="1331640" y="3356992"/>
            <a:ext cx="5972204" cy="2428892"/>
          </a:xfrm>
        </p:spPr>
        <p:txBody>
          <a:bodyPr>
            <a:normAutofit fontScale="70000" lnSpcReduction="20000"/>
          </a:bodyPr>
          <a:lstStyle/>
          <a:p>
            <a:pPr marL="514350" indent="-514350">
              <a:lnSpc>
                <a:spcPct val="115000"/>
              </a:lnSpc>
              <a:spcAft>
                <a:spcPts val="0"/>
              </a:spcAft>
              <a:buNone/>
            </a:pPr>
            <a:r>
              <a:rPr lang="en-GB" b="1" dirty="0" smtClean="0">
                <a:solidFill>
                  <a:schemeClr val="tx1"/>
                </a:solidFill>
                <a:ea typeface="Calibri"/>
                <a:cs typeface="StoneSans-Semibold"/>
              </a:rPr>
              <a:t>Chapter B6: Assessment of students and the recognition of prior learning</a:t>
            </a:r>
            <a:endParaRPr lang="en-GB" sz="2800" b="1" dirty="0" smtClean="0">
              <a:solidFill>
                <a:schemeClr val="tx1"/>
              </a:solidFill>
              <a:ea typeface="Calibri"/>
              <a:cs typeface="Times New Roman"/>
            </a:endParaRPr>
          </a:p>
          <a:p>
            <a:pPr marL="514350" indent="-514350">
              <a:buNone/>
            </a:pPr>
            <a:endParaRPr lang="en-GB" b="1" dirty="0" smtClean="0">
              <a:solidFill>
                <a:schemeClr val="tx1"/>
              </a:solidFill>
            </a:endParaRPr>
          </a:p>
          <a:p>
            <a:pPr marL="514350" indent="-514350">
              <a:buNone/>
            </a:pPr>
            <a:r>
              <a:rPr lang="en-GB" b="1" dirty="0" smtClean="0">
                <a:solidFill>
                  <a:schemeClr val="tx1"/>
                </a:solidFill>
              </a:rPr>
              <a:t>The Indicators of Sound Practice: these provide an important agenda for action</a:t>
            </a:r>
          </a:p>
          <a:p>
            <a:pPr marL="457200" indent="-457200">
              <a:buNone/>
            </a:pPr>
            <a:endParaRPr lang="en-GB" sz="2400" b="1" dirty="0" smtClean="0">
              <a:solidFill>
                <a:schemeClr val="tx1"/>
              </a:solidFill>
            </a:endParaRPr>
          </a:p>
          <a:p>
            <a:pPr marL="457200" indent="-457200">
              <a:buNone/>
            </a:pPr>
            <a:r>
              <a:rPr lang="en-GB" sz="2400" b="1" dirty="0" smtClean="0">
                <a:solidFill>
                  <a:schemeClr val="tx1"/>
                </a:solidFill>
              </a:rPr>
              <a:t>(slides prepared from QAA information by Phil Race)</a:t>
            </a:r>
            <a:endParaRPr lang="en-GB" sz="24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1520" y="0"/>
            <a:ext cx="8435280" cy="914400"/>
          </a:xfrm>
          <a:prstGeom prst="rect">
            <a:avLst/>
          </a:prstGeom>
        </p:spPr>
        <p:txBody>
          <a:bodyPr>
            <a:normAutofit/>
          </a:bodyPr>
          <a:lstStyle/>
          <a:p>
            <a:pPr lvl="0">
              <a:spcBef>
                <a:spcPct val="0"/>
              </a:spcBef>
            </a:pPr>
            <a:r>
              <a:rPr lang="en-GB" sz="3200" b="1" dirty="0" smtClean="0">
                <a:solidFill>
                  <a:srgbClr val="0070C0"/>
                </a:solidFill>
              </a:rPr>
              <a:t>The basis for effective assessment (1) </a:t>
            </a:r>
            <a:endParaRPr kumimoji="0" lang="en-GB" sz="3200" b="0" i="0" u="none" strike="noStrike" kern="1200" cap="none" spc="0" normalizeH="0" baseline="0" noProof="0" dirty="0">
              <a:ln>
                <a:noFill/>
              </a:ln>
              <a:solidFill>
                <a:srgbClr val="0070C0"/>
              </a:solidFill>
              <a:effectLst/>
              <a:uLnTx/>
              <a:uFillTx/>
              <a:latin typeface="+mj-lt"/>
              <a:ea typeface="+mj-ea"/>
              <a:cs typeface="+mj-cs"/>
            </a:endParaRPr>
          </a:p>
        </p:txBody>
      </p:sp>
      <p:sp>
        <p:nvSpPr>
          <p:cNvPr id="5" name="Content Placeholder 2"/>
          <p:cNvSpPr txBox="1">
            <a:spLocks/>
          </p:cNvSpPr>
          <p:nvPr/>
        </p:nvSpPr>
        <p:spPr>
          <a:xfrm>
            <a:off x="228600" y="609600"/>
            <a:ext cx="8610600" cy="6248400"/>
          </a:xfrm>
          <a:prstGeom prst="rect">
            <a:avLst/>
          </a:prstGeom>
        </p:spPr>
        <p:txBody>
          <a:bodyPr>
            <a:noAutofit/>
          </a:bodyPr>
          <a:lstStyle/>
          <a:p>
            <a:r>
              <a:rPr lang="en-GB" sz="2400" b="1" dirty="0" smtClean="0"/>
              <a:t>Indicator 1 </a:t>
            </a:r>
            <a:endParaRPr lang="en-GB" sz="2400" dirty="0" smtClean="0"/>
          </a:p>
          <a:p>
            <a:r>
              <a:rPr lang="en-GB" sz="2400" dirty="0" smtClean="0"/>
              <a:t>Higher education providers operate effective policies, regulations and processes which ensure that the academic </a:t>
            </a:r>
            <a:r>
              <a:rPr lang="en-GB" sz="2400" dirty="0" smtClean="0">
                <a:solidFill>
                  <a:srgbClr val="7030A0"/>
                </a:solidFill>
              </a:rPr>
              <a:t>standard</a:t>
            </a:r>
            <a:r>
              <a:rPr lang="en-GB" sz="2400" dirty="0" smtClean="0"/>
              <a:t> for each award of credit or a qualification is </a:t>
            </a:r>
            <a:r>
              <a:rPr lang="en-GB" sz="2400" dirty="0" smtClean="0">
                <a:solidFill>
                  <a:srgbClr val="7030A0"/>
                </a:solidFill>
              </a:rPr>
              <a:t>rigorously set and maintained </a:t>
            </a:r>
            <a:r>
              <a:rPr lang="en-GB" sz="2400" dirty="0" smtClean="0"/>
              <a:t>at the appropriate level, and that student performance is </a:t>
            </a:r>
            <a:r>
              <a:rPr lang="en-GB" sz="2400" dirty="0" smtClean="0">
                <a:solidFill>
                  <a:srgbClr val="7030A0"/>
                </a:solidFill>
              </a:rPr>
              <a:t>equitably judged </a:t>
            </a:r>
            <a:r>
              <a:rPr lang="en-GB" sz="2400" dirty="0" smtClean="0"/>
              <a:t>against this standard.</a:t>
            </a:r>
          </a:p>
          <a:p>
            <a:r>
              <a:rPr lang="en-GB" sz="2400" b="1" dirty="0" smtClean="0"/>
              <a:t>Indicator 2 </a:t>
            </a:r>
            <a:endParaRPr lang="en-GB" sz="2400" dirty="0" smtClean="0"/>
          </a:p>
          <a:p>
            <a:r>
              <a:rPr lang="en-GB" sz="2400" dirty="0" smtClean="0"/>
              <a:t>Assessment policies, regulations and processes, including those for the recognition of prior learning, are </a:t>
            </a:r>
            <a:r>
              <a:rPr lang="en-GB" sz="2400" dirty="0" smtClean="0">
                <a:solidFill>
                  <a:srgbClr val="7030A0"/>
                </a:solidFill>
              </a:rPr>
              <a:t>explicit</a:t>
            </a:r>
            <a:r>
              <a:rPr lang="en-GB" sz="2400" dirty="0" smtClean="0"/>
              <a:t>, </a:t>
            </a:r>
            <a:r>
              <a:rPr lang="en-GB" sz="2400" dirty="0" smtClean="0">
                <a:solidFill>
                  <a:srgbClr val="7030A0"/>
                </a:solidFill>
              </a:rPr>
              <a:t>transparent</a:t>
            </a:r>
            <a:r>
              <a:rPr lang="en-GB" sz="2400" dirty="0" smtClean="0"/>
              <a:t> and </a:t>
            </a:r>
            <a:r>
              <a:rPr lang="en-GB" sz="2400" dirty="0" smtClean="0">
                <a:solidFill>
                  <a:srgbClr val="7030A0"/>
                </a:solidFill>
              </a:rPr>
              <a:t>accessible</a:t>
            </a:r>
            <a:r>
              <a:rPr lang="en-GB" sz="2400" dirty="0" smtClean="0"/>
              <a:t> to all intended audiences.</a:t>
            </a:r>
          </a:p>
          <a:p>
            <a:r>
              <a:rPr lang="en-GB" sz="2400" b="1" dirty="0" smtClean="0"/>
              <a:t>Indicator 3 </a:t>
            </a:r>
            <a:endParaRPr lang="en-GB" sz="2400" dirty="0" smtClean="0"/>
          </a:p>
          <a:p>
            <a:r>
              <a:rPr lang="en-GB" sz="2400" dirty="0" smtClean="0"/>
              <a:t>Those who might be eligible for the recognition of prior learning are made </a:t>
            </a:r>
            <a:r>
              <a:rPr lang="en-GB" sz="2400" dirty="0" smtClean="0">
                <a:solidFill>
                  <a:srgbClr val="7030A0"/>
                </a:solidFill>
              </a:rPr>
              <a:t>aware</a:t>
            </a:r>
            <a:r>
              <a:rPr lang="en-GB" sz="2400" dirty="0" smtClean="0"/>
              <a:t> of the opportunities available, and are supported throughout the process of application and assessment for recognition.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n-GB" sz="3200" kern="1200" dirty="0" smtClean="0">
                <a:solidFill>
                  <a:srgbClr val="0070C0"/>
                </a:solidFill>
                <a:latin typeface="Arial" charset="0"/>
                <a:ea typeface="+mn-ea"/>
                <a:cs typeface="+mn-cs"/>
              </a:rPr>
              <a:t>The basis for effective assessment (2) </a:t>
            </a:r>
            <a:endParaRPr lang="en-GB" sz="3200" kern="1200" dirty="0">
              <a:solidFill>
                <a:srgbClr val="0070C0"/>
              </a:solidFill>
              <a:latin typeface="Arial" charset="0"/>
              <a:ea typeface="+mn-ea"/>
              <a:cs typeface="+mn-cs"/>
            </a:endParaRPr>
          </a:p>
        </p:txBody>
      </p:sp>
      <p:sp>
        <p:nvSpPr>
          <p:cNvPr id="3" name="Content Placeholder 2"/>
          <p:cNvSpPr>
            <a:spLocks noGrp="1"/>
          </p:cNvSpPr>
          <p:nvPr>
            <p:ph idx="1"/>
          </p:nvPr>
        </p:nvSpPr>
        <p:spPr>
          <a:xfrm>
            <a:off x="228600" y="762000"/>
            <a:ext cx="8610600" cy="6096000"/>
          </a:xfrm>
        </p:spPr>
        <p:txBody>
          <a:bodyPr>
            <a:noAutofit/>
          </a:bodyPr>
          <a:lstStyle/>
          <a:p>
            <a:pPr>
              <a:buNone/>
            </a:pPr>
            <a:r>
              <a:rPr lang="en-GB" sz="2400" b="1" dirty="0" smtClean="0"/>
              <a:t>Indicator 4 </a:t>
            </a:r>
            <a:endParaRPr lang="en-GB" sz="2400" dirty="0" smtClean="0"/>
          </a:p>
          <a:p>
            <a:pPr marL="0" indent="0">
              <a:buNone/>
            </a:pPr>
            <a:r>
              <a:rPr lang="en-GB" sz="2400" b="0" dirty="0" smtClean="0"/>
              <a:t>Higher education providers assure themselves that everyone involved in the assessment of student work, including prior learning, and associated assessment processes is </a:t>
            </a:r>
            <a:r>
              <a:rPr lang="en-GB" sz="2400" b="0" dirty="0" smtClean="0">
                <a:solidFill>
                  <a:srgbClr val="7030A0"/>
                </a:solidFill>
              </a:rPr>
              <a:t>competent</a:t>
            </a:r>
            <a:r>
              <a:rPr lang="en-GB" sz="2400" b="0" dirty="0" smtClean="0"/>
              <a:t> to undertake their roles and responsibilities.</a:t>
            </a:r>
          </a:p>
          <a:p>
            <a:pPr marL="0" indent="0">
              <a:buNone/>
            </a:pPr>
            <a:r>
              <a:rPr lang="en-GB" sz="2400" dirty="0" smtClean="0"/>
              <a:t> </a:t>
            </a:r>
          </a:p>
          <a:p>
            <a:pPr marL="0" indent="0">
              <a:buNone/>
            </a:pPr>
            <a:r>
              <a:rPr lang="en-GB" sz="2400" b="1" dirty="0" smtClean="0"/>
              <a:t>Indicator 5 </a:t>
            </a:r>
            <a:endParaRPr lang="en-GB" sz="2400" dirty="0" smtClean="0"/>
          </a:p>
          <a:p>
            <a:pPr marL="0" indent="0">
              <a:buNone/>
            </a:pPr>
            <a:r>
              <a:rPr lang="en-GB" sz="2400" b="0" dirty="0" smtClean="0"/>
              <a:t>Assessment and feedback practices are </a:t>
            </a:r>
            <a:r>
              <a:rPr lang="en-GB" sz="2400" b="0" dirty="0" smtClean="0">
                <a:solidFill>
                  <a:srgbClr val="7030A0"/>
                </a:solidFill>
              </a:rPr>
              <a:t>informed</a:t>
            </a:r>
            <a:r>
              <a:rPr lang="en-GB" sz="2400" b="0" dirty="0" smtClean="0"/>
              <a:t> by reflection, consideration of professional practice, and subject-specific and educational scholarship.</a:t>
            </a:r>
          </a:p>
          <a:p>
            <a:pPr>
              <a:buNone/>
            </a:pPr>
            <a:endParaRPr lang="en-GB"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Developing</a:t>
            </a:r>
            <a:r>
              <a:rPr lang="en-GB" sz="3200" b="1" dirty="0" smtClean="0"/>
              <a:t> </a:t>
            </a:r>
            <a:r>
              <a:rPr lang="en-GB" sz="3200" b="1" dirty="0" smtClean="0">
                <a:solidFill>
                  <a:srgbClr val="0070C0"/>
                </a:solidFill>
              </a:rPr>
              <a:t>assessment</a:t>
            </a:r>
            <a:r>
              <a:rPr lang="en-GB" sz="3200" b="1" dirty="0" smtClean="0"/>
              <a:t> </a:t>
            </a:r>
            <a:r>
              <a:rPr lang="en-GB" sz="3200" b="1" dirty="0" smtClean="0">
                <a:solidFill>
                  <a:srgbClr val="0070C0"/>
                </a:solidFill>
              </a:rPr>
              <a:t>literacy</a:t>
            </a:r>
            <a:r>
              <a:rPr lang="en-GB" sz="3200" b="1" dirty="0" smtClean="0"/>
              <a:t> </a:t>
            </a:r>
            <a:endParaRPr lang="en-GB" sz="3200" dirty="0"/>
          </a:p>
        </p:txBody>
      </p:sp>
      <p:sp>
        <p:nvSpPr>
          <p:cNvPr id="5"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6 </a:t>
            </a:r>
            <a:endParaRPr lang="en-GB" sz="2400" dirty="0" smtClean="0"/>
          </a:p>
          <a:p>
            <a:r>
              <a:rPr lang="en-GB" sz="2400" dirty="0" smtClean="0"/>
              <a:t>Staff and students engage in dialogue to promote a </a:t>
            </a:r>
            <a:r>
              <a:rPr lang="en-GB" sz="2400" dirty="0" smtClean="0">
                <a:solidFill>
                  <a:srgbClr val="7030A0"/>
                </a:solidFill>
              </a:rPr>
              <a:t>shared understanding</a:t>
            </a:r>
            <a:r>
              <a:rPr lang="en-GB" sz="2400" dirty="0" smtClean="0"/>
              <a:t> of the basis on which academic judgements are made.</a:t>
            </a:r>
          </a:p>
          <a:p>
            <a:r>
              <a:rPr lang="en-GB" sz="2400" dirty="0" smtClean="0"/>
              <a:t> </a:t>
            </a:r>
          </a:p>
          <a:p>
            <a:r>
              <a:rPr lang="en-GB" sz="2400" b="1" dirty="0" smtClean="0"/>
              <a:t>Indicator 6 </a:t>
            </a:r>
            <a:endParaRPr lang="en-GB" sz="2400" dirty="0" smtClean="0"/>
          </a:p>
          <a:p>
            <a:r>
              <a:rPr lang="en-GB" sz="2400" dirty="0" smtClean="0"/>
              <a:t>Staff and students engage in </a:t>
            </a:r>
            <a:r>
              <a:rPr lang="en-GB" sz="2400" dirty="0" smtClean="0">
                <a:solidFill>
                  <a:srgbClr val="7030A0"/>
                </a:solidFill>
              </a:rPr>
              <a:t>dialogue</a:t>
            </a:r>
            <a:r>
              <a:rPr lang="en-GB" sz="2400" dirty="0" smtClean="0"/>
              <a:t> to promote a shared understanding of the basis on which academic judgements are made.</a:t>
            </a:r>
          </a:p>
          <a:p>
            <a:r>
              <a:rPr lang="en-GB" sz="2400" dirty="0" smtClean="0"/>
              <a:t> </a:t>
            </a:r>
          </a:p>
          <a:p>
            <a:r>
              <a:rPr lang="en-GB" sz="2400" b="1" dirty="0" smtClean="0"/>
              <a:t>Indicator 7 </a:t>
            </a:r>
            <a:endParaRPr lang="en-GB" sz="2400" dirty="0" smtClean="0"/>
          </a:p>
          <a:p>
            <a:r>
              <a:rPr lang="en-GB" sz="2400" dirty="0" smtClean="0"/>
              <a:t>Students are provided with opportunities to develop an understanding of, and the necessary skills to demonstrate, </a:t>
            </a:r>
            <a:r>
              <a:rPr lang="en-GB" sz="2400" dirty="0" smtClean="0">
                <a:solidFill>
                  <a:srgbClr val="7030A0"/>
                </a:solidFill>
              </a:rPr>
              <a:t>good academic </a:t>
            </a:r>
            <a:r>
              <a:rPr lang="en-GB" sz="2400" dirty="0" smtClean="0"/>
              <a:t>practice.</a:t>
            </a:r>
          </a:p>
          <a:p>
            <a:pPr marL="365125" marR="0" lvl="0" indent="-365125" algn="l"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GB"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Designing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8 </a:t>
            </a:r>
            <a:endParaRPr lang="en-GB" sz="2400" dirty="0" smtClean="0"/>
          </a:p>
          <a:p>
            <a:r>
              <a:rPr lang="en-GB" sz="2400" dirty="0" smtClean="0"/>
              <a:t>The </a:t>
            </a:r>
            <a:r>
              <a:rPr lang="en-GB" sz="2400" dirty="0" smtClean="0">
                <a:solidFill>
                  <a:srgbClr val="7030A0"/>
                </a:solidFill>
              </a:rPr>
              <a:t>volum</a:t>
            </a:r>
            <a:r>
              <a:rPr lang="en-GB" sz="2400" dirty="0" smtClean="0"/>
              <a:t>e, </a:t>
            </a:r>
            <a:r>
              <a:rPr lang="en-GB" sz="2400" dirty="0" smtClean="0">
                <a:solidFill>
                  <a:srgbClr val="7030A0"/>
                </a:solidFill>
              </a:rPr>
              <a:t>timing</a:t>
            </a:r>
            <a:r>
              <a:rPr lang="en-GB" sz="2400" dirty="0" smtClean="0"/>
              <a:t> and </a:t>
            </a:r>
            <a:r>
              <a:rPr lang="en-GB" sz="2400" dirty="0" smtClean="0">
                <a:solidFill>
                  <a:srgbClr val="7030A0"/>
                </a:solidFill>
              </a:rPr>
              <a:t>nature </a:t>
            </a:r>
            <a:r>
              <a:rPr lang="en-GB" sz="2400" dirty="0" smtClean="0"/>
              <a:t>of assessment enable students to demonstrate the extent to which they have </a:t>
            </a:r>
            <a:r>
              <a:rPr lang="en-GB" sz="2400" dirty="0" smtClean="0">
                <a:solidFill>
                  <a:srgbClr val="7030A0"/>
                </a:solidFill>
              </a:rPr>
              <a:t>achieved</a:t>
            </a:r>
            <a:r>
              <a:rPr lang="en-GB" sz="2400" dirty="0" smtClean="0"/>
              <a:t> the intended learning outcomes.</a:t>
            </a:r>
          </a:p>
          <a:p>
            <a:r>
              <a:rPr lang="en-GB" sz="2400" dirty="0" smtClean="0"/>
              <a:t> </a:t>
            </a:r>
          </a:p>
          <a:p>
            <a:r>
              <a:rPr lang="en-GB" sz="2400" b="1" dirty="0" smtClean="0"/>
              <a:t>Indicator 9 </a:t>
            </a:r>
            <a:endParaRPr lang="en-GB" sz="2400" dirty="0" smtClean="0"/>
          </a:p>
          <a:p>
            <a:r>
              <a:rPr lang="en-GB" sz="2400" dirty="0" smtClean="0"/>
              <a:t>Feedback on assessment is </a:t>
            </a:r>
            <a:r>
              <a:rPr lang="en-GB" sz="2400" dirty="0" smtClean="0">
                <a:solidFill>
                  <a:srgbClr val="7030A0"/>
                </a:solidFill>
              </a:rPr>
              <a:t>timely, constructive and developmental.</a:t>
            </a:r>
          </a:p>
          <a:p>
            <a:r>
              <a:rPr lang="en-GB" sz="2400" dirty="0" smtClean="0"/>
              <a:t> </a:t>
            </a:r>
          </a:p>
          <a:p>
            <a:r>
              <a:rPr lang="en-GB" sz="2400" b="1" dirty="0" smtClean="0"/>
              <a:t>Indicator 10 </a:t>
            </a:r>
            <a:endParaRPr lang="en-GB" sz="2400" dirty="0" smtClean="0"/>
          </a:p>
          <a:p>
            <a:r>
              <a:rPr lang="en-GB" sz="2400" dirty="0" smtClean="0"/>
              <a:t>Through </a:t>
            </a:r>
            <a:r>
              <a:rPr lang="en-GB" sz="2400" dirty="0" smtClean="0">
                <a:solidFill>
                  <a:srgbClr val="7030A0"/>
                </a:solidFill>
              </a:rPr>
              <a:t>inclusive</a:t>
            </a:r>
            <a:r>
              <a:rPr lang="en-GB" sz="2400" dirty="0" smtClean="0"/>
              <a:t> design wherever possible, and through individual reasonable adjustments wherever required, assessment tasks provide every student with an </a:t>
            </a:r>
            <a:r>
              <a:rPr lang="en-GB" sz="2400" dirty="0" smtClean="0">
                <a:solidFill>
                  <a:srgbClr val="7030A0"/>
                </a:solidFill>
              </a:rPr>
              <a:t>equal opportunity</a:t>
            </a:r>
            <a:r>
              <a:rPr lang="en-GB" sz="2400" dirty="0" smtClean="0"/>
              <a:t> to demonstrate their achievement.</a:t>
            </a: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Conducting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11 </a:t>
            </a:r>
            <a:endParaRPr lang="en-GB" sz="2400" dirty="0" smtClean="0"/>
          </a:p>
          <a:p>
            <a:r>
              <a:rPr lang="en-GB" sz="2400" dirty="0" smtClean="0"/>
              <a:t>Assessment is carried out </a:t>
            </a:r>
            <a:r>
              <a:rPr lang="en-GB" sz="2400" dirty="0" smtClean="0">
                <a:solidFill>
                  <a:srgbClr val="7030A0"/>
                </a:solidFill>
              </a:rPr>
              <a:t>securely</a:t>
            </a:r>
            <a:r>
              <a:rPr lang="en-GB" sz="2400" dirty="0" smtClean="0"/>
              <a:t>.</a:t>
            </a:r>
          </a:p>
          <a:p>
            <a:r>
              <a:rPr lang="en-GB" sz="2400" dirty="0" smtClean="0"/>
              <a:t> </a:t>
            </a:r>
          </a:p>
          <a:p>
            <a:r>
              <a:rPr lang="en-GB" sz="2400" b="1" dirty="0" smtClean="0"/>
              <a:t>Indicator 12 </a:t>
            </a:r>
            <a:endParaRPr lang="en-GB" sz="2400" dirty="0" smtClean="0"/>
          </a:p>
          <a:p>
            <a:r>
              <a:rPr lang="en-GB" sz="2400" dirty="0" smtClean="0"/>
              <a:t>Degree-awarding bodies assure themselves that the standards of their awards are not compromised as a result of conducting assessment </a:t>
            </a:r>
            <a:r>
              <a:rPr lang="en-GB" sz="2400" dirty="0" smtClean="0">
                <a:solidFill>
                  <a:srgbClr val="7030A0"/>
                </a:solidFill>
              </a:rPr>
              <a:t>in a language other than English</a:t>
            </a:r>
            <a:r>
              <a:rPr lang="en-GB" sz="24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pPr lvl="0">
              <a:spcBef>
                <a:spcPct val="0"/>
              </a:spcBef>
            </a:pPr>
            <a:r>
              <a:rPr lang="en-GB" sz="3200" b="1" dirty="0" smtClean="0">
                <a:solidFill>
                  <a:srgbClr val="0070C0"/>
                </a:solidFill>
              </a:rPr>
              <a:t>Marking</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moderation</a:t>
            </a:r>
            <a:r>
              <a:rPr lang="en-GB" sz="3200" b="1" dirty="0" smtClean="0"/>
              <a:t> </a:t>
            </a: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13 </a:t>
            </a:r>
            <a:endParaRPr lang="en-GB" sz="2400" dirty="0" smtClean="0"/>
          </a:p>
          <a:p>
            <a:r>
              <a:rPr lang="en-GB" sz="2400" dirty="0" smtClean="0"/>
              <a:t>Processes for marking assessments and for moderating marks are </a:t>
            </a:r>
            <a:r>
              <a:rPr lang="en-GB" sz="2400" dirty="0" smtClean="0">
                <a:solidFill>
                  <a:srgbClr val="7030A0"/>
                </a:solidFill>
              </a:rPr>
              <a:t>clearly articulated and consistently operated </a:t>
            </a:r>
            <a:r>
              <a:rPr lang="en-GB" sz="2400" dirty="0" smtClean="0"/>
              <a:t>by those involved in the assessment process.</a:t>
            </a:r>
          </a:p>
          <a:p>
            <a:r>
              <a:rPr lang="en-GB" sz="2400" dirty="0" smtClean="0"/>
              <a:t> </a:t>
            </a:r>
          </a:p>
          <a:p>
            <a:r>
              <a:rPr lang="en-GB" sz="2400" b="1" dirty="0" smtClean="0"/>
              <a:t>Indicator 14 </a:t>
            </a:r>
            <a:endParaRPr lang="en-GB" sz="2400" dirty="0" smtClean="0"/>
          </a:p>
          <a:p>
            <a:r>
              <a:rPr lang="en-GB" sz="2400" dirty="0" smtClean="0"/>
              <a:t>Higher education providers operate processes for preventing, identifying, investigating and responding to </a:t>
            </a:r>
            <a:r>
              <a:rPr lang="en-GB" sz="2400" dirty="0" smtClean="0">
                <a:solidFill>
                  <a:srgbClr val="7030A0"/>
                </a:solidFill>
              </a:rPr>
              <a:t>unacceptable academic practice</a:t>
            </a:r>
            <a:r>
              <a:rPr lang="en-GB" sz="24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686800" cy="914400"/>
          </a:xfrm>
          <a:prstGeom prst="rect">
            <a:avLst/>
          </a:prstGeom>
        </p:spPr>
        <p:txBody>
          <a:bodyPr>
            <a:noAutofit/>
          </a:bodyPr>
          <a:lstStyle/>
          <a:p>
            <a:r>
              <a:rPr lang="en-GB" sz="3200" b="1" dirty="0" smtClean="0">
                <a:solidFill>
                  <a:srgbClr val="0070C0"/>
                </a:solidFill>
              </a:rPr>
              <a:t>Examination</a:t>
            </a:r>
            <a:r>
              <a:rPr lang="en-GB" sz="3200" b="1" dirty="0" smtClean="0"/>
              <a:t> </a:t>
            </a:r>
            <a:r>
              <a:rPr lang="en-GB" sz="3200" b="1" dirty="0" smtClean="0">
                <a:solidFill>
                  <a:srgbClr val="0070C0"/>
                </a:solidFill>
              </a:rPr>
              <a:t>boards</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assessment</a:t>
            </a:r>
            <a:r>
              <a:rPr lang="en-GB" sz="3200" b="1" dirty="0" smtClean="0"/>
              <a:t> </a:t>
            </a:r>
            <a:r>
              <a:rPr lang="en-GB" sz="3200" b="1" dirty="0" smtClean="0">
                <a:solidFill>
                  <a:srgbClr val="0070C0"/>
                </a:solidFill>
              </a:rPr>
              <a:t>panels</a:t>
            </a:r>
            <a:r>
              <a:rPr lang="en-GB" sz="3200" b="1" dirty="0" smtClean="0"/>
              <a:t> </a:t>
            </a:r>
            <a:endParaRPr lang="en-GB" sz="3200" dirty="0"/>
          </a:p>
        </p:txBody>
      </p:sp>
      <p:sp>
        <p:nvSpPr>
          <p:cNvPr id="3" name="Content Placeholder 2"/>
          <p:cNvSpPr txBox="1">
            <a:spLocks/>
          </p:cNvSpPr>
          <p:nvPr/>
        </p:nvSpPr>
        <p:spPr>
          <a:xfrm>
            <a:off x="228600" y="1071546"/>
            <a:ext cx="8610600" cy="5786454"/>
          </a:xfrm>
          <a:prstGeom prst="rect">
            <a:avLst/>
          </a:prstGeom>
        </p:spPr>
        <p:txBody>
          <a:bodyPr>
            <a:noAutofit/>
          </a:bodyPr>
          <a:lstStyle/>
          <a:p>
            <a:r>
              <a:rPr lang="en-GB" sz="2400" b="1" dirty="0" smtClean="0"/>
              <a:t>Indicator 15 </a:t>
            </a:r>
            <a:endParaRPr lang="en-GB" sz="2400" dirty="0" smtClean="0"/>
          </a:p>
          <a:p>
            <a:r>
              <a:rPr lang="en-GB" sz="2400" dirty="0" smtClean="0"/>
              <a:t>Degree-awarding bodies specify clearly the membership, procedures, powers and accountability of examination boards and assessment panels, including those dealing with the recognition of prior learning; this information is available to all members of such boards.</a:t>
            </a:r>
          </a:p>
          <a:p>
            <a:r>
              <a:rPr lang="en-GB" sz="2400" b="1" dirty="0" smtClean="0"/>
              <a:t>Indicator 16 </a:t>
            </a:r>
            <a:endParaRPr lang="en-GB" sz="2400" dirty="0" smtClean="0"/>
          </a:p>
          <a:p>
            <a:r>
              <a:rPr lang="en-GB" sz="2400" dirty="0" smtClean="0"/>
              <a:t>Boards of examiners/assessment panels apply </a:t>
            </a:r>
            <a:r>
              <a:rPr lang="en-GB" sz="2400" dirty="0" smtClean="0">
                <a:solidFill>
                  <a:srgbClr val="7030A0"/>
                </a:solidFill>
              </a:rPr>
              <a:t>fairly and consistently</a:t>
            </a:r>
            <a:r>
              <a:rPr lang="en-GB" sz="2400" dirty="0" smtClean="0"/>
              <a:t> regulations for progression within, and transfer between, programmes and for the award of credits and qualifications.</a:t>
            </a:r>
          </a:p>
          <a:p>
            <a:r>
              <a:rPr lang="en-GB" sz="2400" b="1" dirty="0" smtClean="0"/>
              <a:t>Indicator 17 </a:t>
            </a:r>
            <a:endParaRPr lang="en-GB" sz="2400" dirty="0" smtClean="0"/>
          </a:p>
          <a:p>
            <a:r>
              <a:rPr lang="en-GB" sz="2400" dirty="0" smtClean="0"/>
              <a:t>The decisions of examination boards and assessment panels are recorded </a:t>
            </a:r>
            <a:r>
              <a:rPr lang="en-GB" sz="2400" dirty="0" smtClean="0">
                <a:solidFill>
                  <a:srgbClr val="7030A0"/>
                </a:solidFill>
              </a:rPr>
              <a:t>accurately</a:t>
            </a:r>
            <a:r>
              <a:rPr lang="en-GB" sz="2400" dirty="0" smtClean="0"/>
              <a:t>, and communicated to students </a:t>
            </a:r>
            <a:r>
              <a:rPr lang="en-GB" sz="2400" dirty="0" smtClean="0">
                <a:solidFill>
                  <a:srgbClr val="7030A0"/>
                </a:solidFill>
              </a:rPr>
              <a:t>promptly</a:t>
            </a:r>
            <a:r>
              <a:rPr lang="en-GB" sz="2400" dirty="0" smtClean="0"/>
              <a:t> and in accordance with stated timescales.</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assessment for? What can it do? How much does it matter?</a:t>
            </a:r>
            <a:endParaRPr lang="en-GB"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1124744"/>
          </a:xfrm>
          <a:prstGeom prst="rect">
            <a:avLst/>
          </a:prstGeom>
        </p:spPr>
        <p:txBody>
          <a:bodyPr>
            <a:normAutofit/>
          </a:bodyPr>
          <a:lstStyle/>
          <a:p>
            <a:pPr lvl="0">
              <a:spcBef>
                <a:spcPct val="0"/>
              </a:spcBef>
            </a:pPr>
            <a:r>
              <a:rPr lang="en-GB" sz="3200" b="1" dirty="0" smtClean="0">
                <a:solidFill>
                  <a:srgbClr val="0070C0"/>
                </a:solidFill>
              </a:rPr>
              <a:t>Enhancement</a:t>
            </a:r>
            <a:r>
              <a:rPr lang="en-GB" sz="3200" b="1" dirty="0" smtClean="0"/>
              <a:t> </a:t>
            </a:r>
            <a:r>
              <a:rPr lang="en-GB" sz="3200" b="1" dirty="0" smtClean="0">
                <a:solidFill>
                  <a:srgbClr val="0070C0"/>
                </a:solidFill>
              </a:rPr>
              <a:t>of</a:t>
            </a:r>
            <a:r>
              <a:rPr lang="en-GB" sz="3200" b="1" dirty="0" smtClean="0"/>
              <a:t> </a:t>
            </a:r>
            <a:r>
              <a:rPr lang="en-GB" sz="3200" b="1" dirty="0" smtClean="0">
                <a:solidFill>
                  <a:srgbClr val="0070C0"/>
                </a:solidFill>
              </a:rPr>
              <a:t>assessment</a:t>
            </a:r>
            <a:r>
              <a:rPr lang="en-GB" sz="3200" b="1" dirty="0" smtClean="0"/>
              <a:t> </a:t>
            </a:r>
          </a:p>
          <a:p>
            <a:pPr lvl="0">
              <a:spcBef>
                <a:spcPct val="0"/>
              </a:spcBef>
            </a:pPr>
            <a:r>
              <a:rPr lang="en-GB" sz="3200" b="1" dirty="0" smtClean="0">
                <a:solidFill>
                  <a:srgbClr val="0070C0"/>
                </a:solidFill>
              </a:rPr>
              <a:t>processes</a:t>
            </a:r>
            <a:endParaRPr lang="en-GB" sz="3200" b="1" dirty="0">
              <a:solidFill>
                <a:srgbClr val="0070C0"/>
              </a:solidFill>
            </a:endParaRPr>
          </a:p>
        </p:txBody>
      </p:sp>
      <p:sp>
        <p:nvSpPr>
          <p:cNvPr id="3" name="Content Placeholder 2"/>
          <p:cNvSpPr txBox="1">
            <a:spLocks/>
          </p:cNvSpPr>
          <p:nvPr/>
        </p:nvSpPr>
        <p:spPr>
          <a:xfrm>
            <a:off x="251520" y="762000"/>
            <a:ext cx="8610600" cy="6096000"/>
          </a:xfrm>
          <a:prstGeom prst="rect">
            <a:avLst/>
          </a:prstGeom>
        </p:spPr>
        <p:txBody>
          <a:bodyPr>
            <a:noAutofit/>
          </a:bodyPr>
          <a:lstStyle/>
          <a:p>
            <a:endParaRPr lang="en-GB" sz="2400" b="1" dirty="0" smtClean="0"/>
          </a:p>
          <a:p>
            <a:endParaRPr lang="en-GB" sz="2400" b="1" dirty="0" smtClean="0"/>
          </a:p>
          <a:p>
            <a:r>
              <a:rPr lang="en-GB" sz="2400" b="1" dirty="0" smtClean="0"/>
              <a:t>Indicator 18 </a:t>
            </a:r>
            <a:endParaRPr lang="en-GB" sz="2400" dirty="0" smtClean="0"/>
          </a:p>
          <a:p>
            <a:r>
              <a:rPr lang="en-GB" sz="2400" dirty="0" smtClean="0"/>
              <a:t>Degree-awarding bodies systematically </a:t>
            </a:r>
            <a:r>
              <a:rPr lang="en-GB" sz="2400" dirty="0" smtClean="0">
                <a:solidFill>
                  <a:srgbClr val="7030A0"/>
                </a:solidFill>
              </a:rPr>
              <a:t>evaluate and enhance </a:t>
            </a:r>
            <a:r>
              <a:rPr lang="en-GB" sz="2400" dirty="0" smtClean="0"/>
              <a:t>their assessment policies, regulations and processes. </a:t>
            </a:r>
            <a:endParaRPr lang="en-GB"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6146" name="Content Placeholder 3" descr="ka.bmp"/>
          <p:cNvPicPr>
            <a:picLocks noGrp="1" noChangeAspect="1"/>
          </p:cNvPicPr>
          <p:nvPr>
            <p:ph idx="1"/>
          </p:nvPr>
        </p:nvPicPr>
        <p:blipFill>
          <a:blip r:embed="rId3" cstate="email"/>
          <a:srcRect/>
          <a:stretch>
            <a:fillRect/>
          </a:stretch>
        </p:blipFill>
        <p:spPr>
          <a:xfrm>
            <a:off x="323528" y="332656"/>
            <a:ext cx="4052888" cy="2638425"/>
          </a:xfrm>
        </p:spPr>
      </p:pic>
      <p:pic>
        <p:nvPicPr>
          <p:cNvPr id="6147" name="Picture 4" descr="fiat panda.png"/>
          <p:cNvPicPr>
            <a:picLocks noChangeAspect="1"/>
          </p:cNvPicPr>
          <p:nvPr/>
        </p:nvPicPr>
        <p:blipFill>
          <a:blip r:embed="rId4" cstate="email"/>
          <a:srcRect/>
          <a:stretch>
            <a:fillRect/>
          </a:stretch>
        </p:blipFill>
        <p:spPr bwMode="auto">
          <a:xfrm>
            <a:off x="4953000" y="304800"/>
            <a:ext cx="3657600" cy="2740025"/>
          </a:xfrm>
          <a:prstGeom prst="rect">
            <a:avLst/>
          </a:prstGeom>
          <a:noFill/>
          <a:ln w="9525">
            <a:noFill/>
            <a:miter lim="800000"/>
            <a:headEnd/>
            <a:tailEnd/>
          </a:ln>
        </p:spPr>
      </p:pic>
      <p:pic>
        <p:nvPicPr>
          <p:cNvPr id="6148" name="Picture 5" descr="citroen.png"/>
          <p:cNvPicPr>
            <a:picLocks noChangeAspect="1"/>
          </p:cNvPicPr>
          <p:nvPr/>
        </p:nvPicPr>
        <p:blipFill>
          <a:blip r:embed="rId5" cstate="email"/>
          <a:srcRect/>
          <a:stretch>
            <a:fillRect/>
          </a:stretch>
        </p:blipFill>
        <p:spPr bwMode="auto">
          <a:xfrm>
            <a:off x="5181600" y="3962400"/>
            <a:ext cx="3276600" cy="2454275"/>
          </a:xfrm>
          <a:prstGeom prst="rect">
            <a:avLst/>
          </a:prstGeom>
          <a:noFill/>
          <a:ln w="9525">
            <a:noFill/>
            <a:miter lim="800000"/>
            <a:headEnd/>
            <a:tailEnd/>
          </a:ln>
        </p:spPr>
      </p:pic>
      <p:pic>
        <p:nvPicPr>
          <p:cNvPr id="6149" name="Picture 6" descr="Peugot.png"/>
          <p:cNvPicPr>
            <a:picLocks noChangeAspect="1"/>
          </p:cNvPicPr>
          <p:nvPr/>
        </p:nvPicPr>
        <p:blipFill>
          <a:blip r:embed="rId6" cstate="email"/>
          <a:srcRect/>
          <a:stretch>
            <a:fillRect/>
          </a:stretch>
        </p:blipFill>
        <p:spPr bwMode="auto">
          <a:xfrm>
            <a:off x="457200" y="3810000"/>
            <a:ext cx="3289300" cy="270510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7170" name="Content Placeholder 3" descr="bmw series 3.htm"/>
          <p:cNvPicPr>
            <a:picLocks noGrp="1" noChangeAspect="1"/>
          </p:cNvPicPr>
          <p:nvPr>
            <p:ph idx="1"/>
          </p:nvPr>
        </p:nvPicPr>
        <p:blipFill>
          <a:blip r:embed="rId3" cstate="email"/>
          <a:srcRect/>
          <a:stretch>
            <a:fillRect/>
          </a:stretch>
        </p:blipFill>
        <p:spPr>
          <a:xfrm>
            <a:off x="0" y="0"/>
            <a:ext cx="3421063" cy="2276475"/>
          </a:xfrm>
        </p:spPr>
      </p:pic>
      <p:sp>
        <p:nvSpPr>
          <p:cNvPr id="7171" name="AutoShape 2" descr="data:image/jpeg;base64,/9j/4AAQSkZJRgABAQAAAQABAAD/2wCEAAkGBhMSERQUEhQWFRUVFRUXGBgXFxcXFxcUFBUVFBQcFRcXHCYeGBojGRUUHy8gIycpLCwsFR4xNTAqNSYrLCkBCQoKDgwOGg8PGiwkHCQsLCwpLCwpKiksKSkpKSwsLCwsLCwpLCksLCwsLCwsLCwsLCwsLCkpLCkpLCksKSksLP/AABEIAMIBAwMBIgACEQEDEQH/xAAcAAABBQEBAQAAAAAAAAAAAAADAQIEBQYABwj/xABFEAACAQIDBAcEBgcGBwEAAAABAgMAEQQSIQUxQVEGEyJhcYGRBzKhsRRCUpLB0SMzYnKCovAVFkNTsvEIJDRzk8LhY//EABoBAAIDAQEAAAAAAAAAAAAAAAABAgMEBQb/xAAsEQACAgEEAQMDAwUBAAAAAAAAAQIRAwQSITFBEzJRBRRxIpGhQlJhgfAj/9oADAMBAAIRAxEAPwCrZQN2tdm50IKfOlyMeNeVOYEMg4VzOeVAOFdTe96USNxFDoKDlzauS530ONSdeFGBPdURCF7aCljS/MUpvypTFffelYxTGANSaIqCjw9GJ5YTKoui9+undVcuKZdLWFSlCUUmx1Qd0saFLOd1tOdClnNjbjUeLFcLUkn2FslNF+15VIhOmp3VF6oHdRxBQ3wNBlwgY23U4YUryte1PSMUpQK24lTv1qlyfgsSiXHR7quvVWAYEW1F6Xa2yolndNVG8ADSgbPwjsQYUNxrer8dGZ5yGlyobam+tbIY55MHppO74NEY34M4uy4l3mrrZeDBtkUeJq6wnRSBPeu576tIVVBZFArXp/p+RPdNmiNLwV8WyLkE/DSpP9kpe518dakM550lq6kcCRJyBx4OJdyj0ooYDctJalNquWOK8EdzEMppK7rOQrtasSSFZ1qSnhaIijibDnRaQgOU044c2qv2l0iSMEL6nefCswvSGR5VLN2c24/lWPNrIYvyJtLsuMFD9EzvPYZybAakjvqNjOnSC4iUeJqF032mshjVWvlGtqzDYYHWsep1c922D4KXka4Ray9NMQSbN8BXVSGAmurN6+X+5lO6XyDRdKKEtQzN3WpS+61YHZnHqQTTupAN70wNbW2tMSW5qO0dhGeml9d1LmpUxPd8KGA5Y+OtdDCd5ei9eLa1GkmzDUURTZJItounX0GMoU6xXNtN4J/CqSTBZ7tnIza25X1q96LRQvNkmQMpFgLX1pNtbLWKdkQWXeB3Gt2Rt4IyvrgsfMTOpsc781xR49kelWAgFEiwbsdLW57gPM1jU5ydRBJvhERcMoNS8NhGchUUsatsDs6AWMjM55Rrf+Y2X41fx7fyDLh8OqftOcx+6o/9q6GH6bkycz4LFiS9zK7AdBZTYyMqD41oML0NghGY3k7zuqln2riH96W3cgVfLi3xvUZsGz+91kn7xc/69BXWxfT8ePwWJxXSNTiNrQxKbNGtgbKGW5sNwA1qDH0piKKWzZioJUKxykgEi9gNDpv4VULs4j6oHiQPULelOF/d+J+OnyrbHCkN5SxfpUnCNz45V/8AY0F+lrcIh5vf5LUM4M2vY25hD8ySPhQ+qv8AaPkPwFWeiR9UlnpZL/lp/Mal7K2+0gzOoCm+UKDcgG1ySbAEg2Gt9DxqmlwdgTZ/XSiYW7YbChTYusUZ87A/jVkMUedyKp5pcbWac7SiOmYA8rg28bbqkQhW1BvVWNiQi2eCMjddkV/iwNFPRWC+aHPh24NC5Uf+M3jPmtUSSJQzWWwjFKFFZ+baGKwx/Sp9IiAv1sK2lUcTJAPeA5x3Ovu1abP2tFOgeJldTuKkEVUaYyTJTLTcVAJEy6rTjLSdbUHGydmexHQ/Nrnv41Xv0De9w4vWw66lEvdWWWixsi1F9oxa9AXBuXBPnRj0DY/4i/GtjnpQ1C0eNC2R+DIjoGf8weldWuzClp/aY/gfpw+DxZFvTiOVcsDE67udG6lQpa+grzjkjmUwKRk99GdVBtx8KIgI1Uac+Fcz9q+8dxquUhpDThDe47tKT6NbW+74U9sWqgm+nKoH02/Df8aT3VwHQSTCEG+a4pnWAd9NkxWmt6GqjQg7z/WtWKTXuJJomYTFmORXFjY+FW2IxrYlsyqSbWIt8vzNQtkbGfESBVHZBBc8h3W3sbbtOZO6+5w3R9QLWsBwOvw935nvrs6PQyywvJ7Pj5JXS5MrDsq/vN5IMx8yL2q1w+xuSAd7m59Bf5itGuEVdw870jzAaC1dvDpsWL2IPUXgrI9lHiT5AD53Py8KOuzFA1F/G7eWulSOtFBlxPfWqiDmwWFY63XKLWG4fAcKlKoJ1NQoZlLAMSBzFX8WGjIGWxFJuiuU2NXBRjcvrRMltwA8BajdVytahSEKLswAHEmq7IWweJiDIQTvBFY59rhbhIzy151om2zHey3bvA/Oq144ixZGNySToNN50qadE4JsFEjtE5fQ5W08tKqcHPlwsJP1JNe7LM6fhV9inyoRe4sbnloazBxFsGzHcru2u7SbP/7GrsfN/gcuK/JrH6YYeKNeulVGOoBBJYDS4Cgm340JPaHgz7pkY/sxPY/eAqi2pgcNLBh8bujUFJTqRHmYC7clVwVJ4Bgd16nYPbOCgNooJsQw/wAuIiO45yylU9CaxyZow4Y1uNLgNtJMLoJFO8dYhW55X1Gu6q3amwAznEYVuonvdjY9XKeU8Y38s4s45ncbDDdIppUITCFLjTrGGUeOgDW5KfMb6HhtjsVBnlGfW4jzKh8LHMPWopX4LJVHpkDYHSsTSPh5kMOJjF3Q9pSp3PG40dDz+VaDSmYJoYj2Y8pOmbQ3/iOvrRpcjGyIQx4qQo8Wvp8Cai4Mmsq8iBBTggqBi8U+HGadQY+Mkdzl73Tfb9oX8BVhh2V1DIwZWFwVNwQdxBpU0WqSYthSZaeEpclIkCy11FyCuoEeOyRHgL/n+NEhw9hqN+tuFV74+xPx8b/DSiNtAX7iABrfUnfXilGXg59DsbGAd5sOHfUVsTlsFUnXz1qdJGhOvr4b67qRw1qV8chRV4kfaFr/AIVEGKUHThV7PhLjU1S4vo/fcxHdVmOcHxIVCzMzr2ePwpdjYGWWaOJRe/5/7+QNJg0ZDlAJHMj4VvuiWCESNKRdmFh3Lxt+8dPACunotP6uSmv0rkHSVs0GDijw0awpv+seLsfePh+AA4Uku1dcqDx/2qqGIZiTxbQdw7quMHg1RQeO+vSulwjNKTbH9WQLsdTuHjQplG8b/nRJp7angPnVfNjlGrMB5/namk/AJPwJ9J4VwFRxtCNj2bsf2FZvkKOqyt7sD/xZUHxN6tss5EdgOFFwmNYHRreI/CuXYmJfeI0+85/AUZOijb3nYfuKifE3NJtBQ99pZjvJ8NBUPHYtT+scADcCw389TrUz+62HHvsz/vSOfgpAosWxsMvuxIO/ICT96opIW1IojtuICyv5LmPpYWoaYof4cMzHmEIHqa1ioi+6vwA+VMnmtw/GprkOjG42HFyK1ourVt+ZlBt6/hQ/7utJhHw7NlzMTmGtgWDd3I+taOeXQs17D+rePdRTsmZ0v7gIuFHv2I4k6Ke741oSjDt8kW5S6RhZ9oDZ0fVQnNaQvKhcsWzbyAVKoAMvfprWr2FtkTxLLHqDfUjtAjQg+FYHph0SkjkVo87Bibgklla97k8jzqZ0a28mGgaNyAyMeGhL3JNueny0q/0cUYrag3Sn2z0dMW9jroN53AeJqoxPTfCREr1hmk+xAplPh2eyPMisriumWC0M/WYnjkJtGv8AAtl8yDQJ/a4kQth8MkY4AWX1ygfjVLg+kicV8l/jelOPlB+j7NcLwOIfIvfeMML+bVkcT7TdpYLEBMWkbKLExqACEOoyOrHW32r7qqMX7QMZMW/SFQx3Lpa4tWYxs7OylyWJG8km+p3nzqjLj2R3eS+FSdH1LhHDRKwOZXUHXirC4+BFZrBzHZ+MERP/ACmKb9HyinP1e4MbC3MjkastiYr/AJKA3/wID6xL+INeFdMukcs+IeQs5jDkIBeyID2bcAdxvzqrbcbkOLal+k+mAa4ms90F6RjG4GGa93K5ZP8AuJ2W9dG/iFX96xm/tDq6m5hSUCPn5cUDa/od1ScXErBQNLD6otu+1zqnBOm8n8vKixY2xN8xvw1t6V5n0+eDAXhayqd3OgzbRs1gNKiJj8wtvFJIxG/x3Vn9PnlCqy4gxdxvq/wvROZ1DAEKRfdffr5VjcClzoePHdbv1rdrtbakqJ1KKFI0d2KJbdcKGzt5DXnW/wCn4IPI01b8fBOG1csyWNNsV1KaJBmMh4tKRl3/ALCggci5rYLtRSixQqXbQnIrMQLWtYCw41HwXs5kLdZNiSGY3ZYY0jQ31PvAkm4uSda2iYADRMyjkjuB/qr1SxqHVWV5HHIUWztlzk5uqI/fIX4C5q4fZ8re/NGnciFj6uR8qkrhQRc/zEn4E0sUS8txtoAKVEFFLwQn2DEf1kksncWyj0QD50+HZOGQ9mFb8yAx9Wualv4C/f8A0KfcAbwKaQ+RAxHuoAKTO/MD0ppxicTr30CbaKi1rVNQb6RFtfJKyE72PqaGyDcNT8u81FG1dCdANw5k8beGmvfUNNosXAUEltPE7/zqccUiLlFFsYlUZm1PM2FhxsOAobYoXso0t72/0FVsupKt6Dd509G0G/h/WlS9L5ZHf8FkCoHO/E76YZgQOfgOGlUGP6V4XDLaSQZhfsIM7nl2RcjztWf2t0rx5w8kuHw3UQKC3XYjRiDuyR7r3/eqqUox7ZfGE5dI22GmVpzfdHYgftsN/kB6t3VcpLddDuP43+Rrxjox0pdChmkLs9szcSTruHeQPAVqel/Sg4bCOVOshEa66jMO0R/CD51fk0r4fyVQy87Sy290p2fI4heZVlW4uQ2QMQV1cdk621OnfXi/STDmHEyITv8A9x8qh7ZWZnMqWsAOyNTZRbz8BUWXHmZFcm+Sw8BwHh+YpYckYtxTLpQaqTA5O+kLi/dTTHrTo4CbVrlISQbr9NBULaDm4vy/OriPCgVWbWS8qgcQB6k2+Yrn55pxaLMVbz23b2PMWyospsRFAh8Mig/GsF0O2GuKkSB3MfX5wrWuM6gmx7yAPQ6VI6U7eJXqQwIXl3Ej8qsvZo2f6Kun6PErIDxGZljI8+yf4fGnqFUEkGD3Nk/2PtJhMbjNnS7xaVbbrqQjZe4qyH+GvWmrzSXZjRbVwuOBBSfF4vDaDcpMgTMeN3D27rV6VXPNyEzV1JXUAfO0CnKb8N1RBIS5votrX/rfU6Nu0VPO1OmwltDbh491edUqfJgXBBWcLa17cO8/hVzgS8mVVUuzEBVUXv4W31Bi2cMyhFJJNrDmdNL16z0X6OR4OMXsZmHbbfYfYU/Z5nia36bSfc8+AlKkUOyugUwdGldRmdM0aAt2DfMDJe17LuAI769FdQoAsBy8qr2xoBOoJ5A67v8A6aDJtSxB7IsQeZ/r1rv4dGsfEFRS5otZpdx5H56fjSS4nTVhWdxu1rg2ufH+rVCl2qWG/fW2Gkk+yuWVI0ibSUXF9xP5/jUV9sgObcR/XzrMSY8Lvbfz0qJiNrEWYKcvOxt949njzrQtLCPuZV60pdGqxO2Dob8eHp+NBl2iTx+NYzE9LIwDeWIb/wDFRuFz2Yyx3d1V/wDe5fquX00yRSsdBm3uqA6a76N2mh3JD25pdRZuxitb3pkuL76wTdNrbo5STl97q4/fUso1kbUgHhXbL6ZLLIEZSrMFy5nVlcsLquZVXIx3C9wTYErvqK1Wnur/AIG9Nmrr+TfrMLb6e22IMOokllRNdxIDMOIUDtHyrFTbaZt1wO66/EdoHzrPYLENgMSuJKDEQhrnOM7LfhJffv0b8dKlrIZMePco8EdMo5J7ZOmek/3llxBJweEkdf8ANm/Qwjvu2p/lqvnbOcuMx4tfWLC/o4xc3s029vAZ99U/SD2lbPxJDdVjJm4RGQJGvcAubTTgo31SS9OMUNMLhoMGODFQ0n35bt6AVxt2TL1f+jrxx4sR6VsXBxQEPhoBHCoYmR0IeVrdkRmXtnXUsFXQbtazO38TKuyMTJiXvJjJ1yhmuerUk9nf2QSBy0rN7N6UzRFpJZVnnJ0kYPI6i25WkORRv1ynuqi2ttVp3zyFpG01kdnsBuABOUDuAq6Giyy5aoJaiHSD4fG2I7muO6x5Va9LukH0loEA7Kkk95svysR51mInNGiN5Evz+eldbPOsbOdjx/8Aojd9ENnddi5MDPGMrRSGNhowkjOpbiSbN4Vjto7IGHxkkN80coORvtC5ynx0I8Ryr07oswk2jh8XH7gjm6y51VUjy3a9uSD1rHdIsEJdmx41WZpMNizHICb5UYK6BeS3v96uBdOzqNWqMukXPf8AiND8afmC76kY9wNw3m/r/RPnTcDsaSY69kczuFdOMXJW+jnNcjYZGchUUkncALknuFaXFdETFCMVKLCJVbXjIAMo7yXsKuNl4vB7Pj7ZAa3aO+V+5V+qDuubC3HlmemXTGfH5VWNo8OmqIATc7szke8bX3aC58arko9JcFkY10ZsTX1Y3NaPoXtBo2RkBLI5sFFzcjMhA42ZSf8AesxHCTwqZsjECNmuDdbMtjazqdCe4XJ/hFU6i6L8XZ6f0a6Rs2A6meORZ8NiFxSZlOXq45EZhmOtwrOPjXq1uVeKts2WDHywuDmaJixQhetSdGF7EZWuScw047javYtlzFoIm4tFGT4lAT8b1iNNh7V1Ib11Azw+bBrmFl1BA1va/fbTyqNjVYNe1uHdVtLNqCTfgL/nwoU8KG7Ek2ANr/jxrykZWYWk0A2OZGmHVIXYAvZd/Z07K/WNzuHKrt+lZTSZJ4iPtwyL8bVlCxjnTq1zsVuqZshcxyIxCk8chew47q1fR7bPUloztGXD5lzCPFxspC8v0hy30tdTravVfTtTLDgSil+3+Sf20Mit9gU6WQEX65Qb31uv+oCmHpIrglXFgSLgi1xv1ofS7p5AcJJBDIMVPL2FbqbZA1s7523nTQDdmJrJYJhDGqDgNSN9zvNeh0eonmbbiqRh1OCOOkm7ZqNo9J0jC3uSwFlUBmIJIBJZgqqSCASSTbRSNaoP71yvYRqoGnvM8rAMpYaRBF4cbiq/bs5+lzM+tpNL5BZEcCKzSE3HVlbWGt+F6HA8eVbyF2GXRVllsVLoLkFF3EXIvx0OlcrNrMs2+aXwjbj02OC6tkx9pykFpJpI1AFynVwWzx3F+qBdu3YW13cbUi4eFpIQ13MysVkIeW36LK+cOym4IL5bHRgRvqCg7OQx5gwjuLRQkMuYBgbk3Go1BHaO6rPDYLFN1TJCV+jgdW5EuaNbk3ZmCxsQdxawAAFrCslt9mjrojvjgIJJkjymObqiCVyktGEOsaqwJAvbNY2Ougps2IVmTsntiElD1smTNG6MAL2sVym511476vMD0JxZjEmeOOKRo1upiVHkZsi6QiXOczWGmhvYjW716CLmtJNLI3WhFARrSyiYQtkklkRTldwCxW3a76NrCzLKbFbgLfqDuiQ9m8fG55/K4qBi37Fr37I+s7G6yMvAAX8a9N2n7O4E2XJiYWfOiNoerGVo5Csi3RRqGDC9yPWvNcEOuxEMZa4eZV1dm7LOpO4AWtc0NDs0u2tqZJ5V4iRwfHMc3xvVeekDD3bCqzGYjrZXcG+d2awufeYtuHjSDDW94W/eKp/rIr0q1bjBRb4o5P2ycm6DSbSY6A2HJbKPRdKCoY8KKk0S75Il+/If5VA+NTMNtbCAgPPLb9iFVA8S2Zrd4HlVD1mKPb/YuWCfhEeLBStuBF+WlJNslhyvyuL+m+p088bSZYryrp25GksRzsGAI/hFWUPRtZEOihrdkqoWzcN2u/nUPvcb4UX+5P7afbZlEfLStidQeViPI1xZTqx14gDjQMTKCRlFgBx41HUVsbFiX6keg7KRocwizSCV5RkU5SI5FAUE8QwKm288NSKPsvByNh9rwOgCSxrOtyLiSPtMVUX0sDc1G6KzibqIw+QyFUzOxAaXtDLGdcu5bftPbhqTZGGH06dWjdZEV0kWNgrSZyY82W1mOY9q1r3Oprk9o3NUzMbH2rHGgZ4uscBcpYgKthY3J0/2pmO6Vs594gfZiFj/AORt3kDQ9ldGXxLNlaNFjJDNI1gMzEiwAJbcdwq4TZuzML+ukbFOPqr+jjv4C7nzK+FbIye2rM7irszeGxMsj5cPh8zHdYNLJfnfge8AV6HsnotNEgfE9XASLsHcFxv3hbn1qqh6c4iQdTs3C5F3WhjPHQXKa+bNVT0z2DtLDwxzYy4WRiuUMDka1wHC6KSL23+6eVVS2r3MsTl/Sg/SHF4RJCY3z88osM3Hu31k/pYaQtbQk6dx0I9KgFyaWNrVVkzb1XgcIbXZ75sHZiyRbNxGJkeQ4iOVLlrEFAWjGbey9l+W+t/sNSMNAP8A8o/igNfP3Q7b803U4EsSgkzRm5BhzG8jAj6uXMbcz319Bx4sWAQGw0GltBu31SWkvLSUHrmpKYzwyfEG1iPPu40PD4vTn4059wA79N5sTvqLJHZgw43HcCBfjXllG0c534K3pY1zHuNs3DvG6qCXE2P1Gtxyg/MVd7UgZ8pOgueXEf8Ayqj+z7k2u37qlvkLV6j6dGXor/vI4y8DYccQbgAd6qqn1AvUgY48bmgDC5d9lt9p0U+lyfhQ2nQbiD+6CfibV14ajYqscsW7wXG1nzxxTj3spic9kduNQYyWbddAB/AaueheDSaWHrFDoZMpBOde0dL8N7Kd1Z/YmIEhaBtFlAAZstllGsbWtpr2TruZqTAbZmw5yqcrKwurEsQyMBuUcCo08ayxlCGVykuHZdTcaXZ67jMN1E7RwlAVxGHIjsihoJ4XQpdQGF5lsH1yllJ5GCIetgzdS7ySYSMNmuxMuGsbFbWuXhsd+p79fPcR0xxbyNKXCO1szxxRRMbaC8hGbTKvHgPKuxO15ZP1srybv1ksj9x0Xjesu5FtHru0ZVTCrEMVh8NLDPiJbu65ZXlEjRvEqG8djKeyR2CDoQNaTanSzDGT/q0YK8kqGGCV362fqpG0bKmXros4Ga/zrzbdwta2ojUe6cvvOeXGujzuQFuzcAHZ9x+zEORpbgo9Hf2pRrhZcOIpZOtaVmd+rhUHEMXbKl2sAx3XrA7BJ60vf9VDLJ72azBDEm4WvndKX+70w95FiGusuSPjcECVsx8hSzzRwxSRpIJZJcoZluI0jVs+VCwBYlwhJsAMml73qcItyVibpEGSUne7W5XNvSozotbLYGF2O4HXtiw3EELk9Yhm+VaZNn7ETtJhZJv3mly/zso9a2yuXEY/wU8LuR5FlBNgLnlxq42f0Cx05/R4aSx4suQer2v5V6OfaNh8NphsLh4bcewD6ILmqfaPtlxTXCTBP+3GB8W1qqWCT91L8skskfFsueivsdxCwk4h442zXUamy21zHQb/AMedWM+BwmE/XY7Di3BWLt91LmvJ9qdL55/1kssn77m3pcCqZsV3AVDbCP8AVf4J7pPwT8bMpkcr7pdyvDsliRpw0tUV5dajmY86aXvRkz2qRGOOnZdQbQKRPlJzKVdDyIZCfQqpr2jEbFR9tM75lEmG65ipto0Xa1/fBNeCwYixB0057j491ek7R9pgxCJKymPEJC8B6v3HicAEWINj71rHQkHhasyZcJsb2T4rEjrZJlw8EgDg3zMynUHKCAN/1iK0eD6JbCwA/wCYmSeQf5j5reEUenrevOcHsjamOsAJmTQC5YIANABfQADTyrW7G9hcrWOIktzC7/Wk5NjUTUYn2z7PhGTDo7gaAIgRB4DT5VSbX6dYjacLwR7PzRuLXcnTiCCLWIOoI5VsNi+yrCQWIjDEcW1PxrUw7NjQCwAt/XCkOjwjZPsRnksZpBGDwUZj66Cttsj2J4KOxkV5T+2xA+6tq9KUDgDSmTwFFDKnZfRmDDi0MSRj9hQPkNasxCBw9aa8/f6UFsQLfnRaQUSbjmK6oRxH9WrqLQUeKrhT7+gt8AePeaYbWF73JJuRrbnpRsbh2SV0IN1dl3/ZYqBr4UOWG4uTc7rdw3V5np0c4FPAshRLWBZdf677Vn9tbMa9lzk8Lkn0FaRiRyNrWJHEG41O6rKP2p4TDk5NnXk3Fnlu1+7saeVq7f0+acHAvxySPKJdnytIwEchINiAjE6aagDuq6wHQvHSWyYOc34mMqPV7CtrP7cpv8LDQp3ku1vIEVCxHtbxL+/imj7oIUX+Zu1XWx45Lm0vyxzlF/JUbT6Cy4RQ2LlhhJ1CZjJKfBFFh4kioOKxEGItJJK0MlgJOwXWRhYZxlYEMQBcHjc31oOP25h3ZnKzSu29pXuSeZO81TPjRr2RY8D+FqtyqG39Uk3/AIIQtvhUWx+hLvklkOvuRIg1196R3P8ALTztTDj3MNI972zzNbv0hVPnVLG7sewg/hS59bE1Oh2Fi5N0cnn2R8bVjeTHHui52SDtph+rw2Hj72jVz6zlqZL0ixLDK+IIU6ZUJA+6ll8ql4X2fYp2swVOd7k+gFW2D9l2Y2MzE3tZIz+ZPwqr7zEnw/8Av9C4MUzrxZ2PkPiSaT6Qo91bd5NzXp0/seiWMl5uptY9ZM6gd/6MLf4ivOtrbJSFiq4iKW3GPPb+ZRU45m+USpMZFtiVRZWK+GnxqXsjZOMx8hjgWSZwMxGbctwLksQALkVTkCrfY0GOdWTCLiCrkZhCshDWvbMUGtrnfzNTebJLtsFjiukXMvsxxEWuKnwmG7pJ1LfdjzGoU2ycBF7+NeY8oICF+/Kw/wBNWeA9j+1ZzdoerB4zOq+ouW+FajZv/DzIbHEYtF5iNC38zlfkarslR57iNrYJQBDg72+tNK7Me8rHkUeFqgS7VY+6kafuxqP5iC3xr3rZ3sN2bH+s62Y/tvlHpGB861ezOhmCgP6HCQoR9bIC33mufjSHR8w7P6M4zFG8OHmkvxVGt961vjWu2X7DNoy2MgigH7b3Pol/mK+iwh8K6w8aB0eSbK/4fYFscRiXfmI1CD1OY/KtrsX2c7PwpDRYdSw+s93b1cm3lWkMgHL50Np+QJ+FABFQAaAD5UpY86jGY93zpu/n50rHQZnHMmm9cOAoT6b93hXLGONJyGkK+JO6/pQ85O4E+NOYqutMac/VFQciVCrh2O8gfCw+dFGHUc28NB6mobzud1JHiGF+FKyVFh/CPjSVC/tHv+FdS3MNp5r7RIDDjJCuitZzu+sLkjzBrNwYosKuOlW2BjHVmAuqZOVxe4/GoOFjVLKTfTeQBp5b64uZR3No5clzwFU5ly6a1j+lsDRSAjLlcXBygkMNGFyN3HzrZxSJxP8AQqJtvBRzwsraa6G97MNx/wDlPS5XjyX4JQtM8zecneb0IvVhPsGcE2jZwPrICynzA+FTNm9A8fP+rwsxHMoUX7z2Fd+7NRSLbjWh6F7PDyszAEIugIFizaDf3XrR7N9hWPkt1jQxDjdi59EBHxr0TYHspbDxhPpRSxuTDDGrljvJkkzkctLaCoZIuUWkDTaMxgtkS2uIyq3vmOVFH8bECjnbGAhv1+Jjz2tkgvMfUDKG9RW2T2X4MtmmWTEN9qeWST4EhfhV5gejmHgt1MUUY/ZRV+KgVmjooL3ckVjR5hD0hZ/+k2ZisQeDzAxp5cLd1H/s3b+IFlGHwSHgpGYD+ANr6V6yI6dlrVHHGPSJpJHkCew2aY5sZj3c8cqk+hdj/pFXmz/Yds2O2cSyn9uQgeiZa9DsKTOKmMo9ndCcDB+qwkKkbm6tWb7zXNXYQ2taw+HpS9ZTesoAcI++kyjxpjSUzOTSsdB+sHdTTN40HJSUnIdBetoZHM/GlABpwUCk5DoYI+6kfS2hP4URnpGeo2OhGWwphcc7U12obDupWOjnxNr31oMuIuOXhTm8KYy0hg7qLX18aX6TcEWK1wwnHfTzGNxFAyKzd5INJe/HSpDwgbqYy6bqABdZS0MxmuoGeZ7L6NYmcdmJgObDIDbve1x4Voh7KJJF7UwUn7KlreZZa9KjiA90AeAolqhHSY1yzJsiYLD+yWEAZppCeNsoHkLaepq4wXs/wcX+HmPN2La8dN1aXKKUWq+OKEekSXHREw+yok9yNFtyUX9bXqSIRTi9IX76sGOsK7NQzIKaZaVgGzUhk76jljShe+k5DoI0tNMxpuQ3pwSo7hqI3NSBuR9KICKHmAvYUtw6FApSvfQWY0xn76VjoOX17rUhlFRGNuNDe/CokqJrTC28Uzr/ADqGifaNKEO8GgCSZOIooYnhUWMa1KFACuvOmlxzpua9DPgKBHPiKY89KfChunCgZxnFMaTcTpTxhrajWusL60AN621FXWhGO26pEAF6AHrFzprxijGmGgRGMYpKkBWrqBk8t30xpKGVNLkq3cV0cZTXXNITXB6juHtOuTS5KfnoZkpWOhQorgvM0JpTyoDu3lSbHRJkmApvW8hUN3O+mCYk6Uhlgk/A76XrfOoSlhR0koANdr0rDnQxNr404NfdQITLTWFPYHSkagALLQlHHjRmYUwvQMRnBpgFqU2GtNJ1oGPCUW/KhCXhThQIcXpjS08rQxegBA9ORKblp3XCgB2U07q6Yj99E600AcY/SkeULvob5vKguSNaAJInJ4WFKW51CEjEm26iIrDTfSAnpqN9dTo4RYa11MQ69Nc6GurqYDIdwpy76WuoGK9CvXV1IQG9NY11dQM626ucV1dQJD8PSNXV1AxY6kx766uoASXfUUnWurqYgDHtUhNdXUiQJDrXMda6uoEPapWHpa6gbCNTAK6upiAvxpijQ11dSASGpIrq6gBjVx4UldQI6ThRMPvrq6gfgnpurq6upiP/2Q=="/>
          <p:cNvSpPr>
            <a:spLocks noChangeAspect="1" noChangeArrowheads="1"/>
          </p:cNvSpPr>
          <p:nvPr/>
        </p:nvSpPr>
        <p:spPr bwMode="auto">
          <a:xfrm>
            <a:off x="63500" y="-896938"/>
            <a:ext cx="2466975" cy="1847851"/>
          </a:xfrm>
          <a:prstGeom prst="rect">
            <a:avLst/>
          </a:prstGeom>
          <a:noFill/>
          <a:ln w="9525">
            <a:noFill/>
            <a:miter lim="800000"/>
            <a:headEnd/>
            <a:tailEnd/>
          </a:ln>
        </p:spPr>
        <p:txBody>
          <a:bodyPr/>
          <a:lstStyle/>
          <a:p>
            <a:endParaRPr lang="en-US"/>
          </a:p>
        </p:txBody>
      </p:sp>
      <p:sp>
        <p:nvSpPr>
          <p:cNvPr id="7172" name="AutoShape 4" descr="data:image/jpeg;base64,/9j/4AAQSkZJRgABAQAAAQABAAD/2wCEAAkGBhMSERQUEhQWFRUVFRUXGBgXFxcXFxcUFBUVFBQcFRcXHCYeGBojGRUUHy8gIycpLCwsFR4xNTAqNSYrLCkBCQoKDgwOGg8PGiwkHCQsLCwpLCwpKiksKSkpKSwsLCwsLCwpLCksLCwsLCwsLCwsLCwsLCkpLCkpLCksKSksLP/AABEIAMIBAwMBIgACEQEDEQH/xAAcAAABBQEBAQAAAAAAAAAAAAADAQIEBQYABwj/xABFEAACAQIDBAcEBgcGBwEAAAABAgMAEQQSIQUxQVEGEyJhcYGRBzKhsRRCUpLB0SMzYnKCovAVFkNTsvEIJDRzk8LhY//EABoBAAIDAQEAAAAAAAAAAAAAAAABAgMEBQb/xAAsEQACAgEEAQMDAwUBAAAAAAAAAQIRAwQSITFBEzJRBRRxIpGhQlJhgfAj/9oADAMBAAIRAxEAPwCrZQN2tdm50IKfOlyMeNeVOYEMg4VzOeVAOFdTe96USNxFDoKDlzauS530ONSdeFGBPdURCF7aCljS/MUpvypTFffelYxTGANSaIqCjw9GJ5YTKoui9+undVcuKZdLWFSlCUUmx1Qd0saFLOd1tOdClnNjbjUeLFcLUkn2FslNF+15VIhOmp3VF6oHdRxBQ3wNBlwgY23U4YUryte1PSMUpQK24lTv1qlyfgsSiXHR7quvVWAYEW1F6Xa2yolndNVG8ADSgbPwjsQYUNxrer8dGZ5yGlyobam+tbIY55MHppO74NEY34M4uy4l3mrrZeDBtkUeJq6wnRSBPeu576tIVVBZFArXp/p+RPdNmiNLwV8WyLkE/DSpP9kpe518dakM550lq6kcCRJyBx4OJdyj0ooYDctJalNquWOK8EdzEMppK7rOQrtasSSFZ1qSnhaIijibDnRaQgOU044c2qv2l0iSMEL6nefCswvSGR5VLN2c24/lWPNrIYvyJtLsuMFD9EzvPYZybAakjvqNjOnSC4iUeJqF032mshjVWvlGtqzDYYHWsep1c922D4KXka4Ray9NMQSbN8BXVSGAmurN6+X+5lO6XyDRdKKEtQzN3WpS+61YHZnHqQTTupAN70wNbW2tMSW5qO0dhGeml9d1LmpUxPd8KGA5Y+OtdDCd5ei9eLa1GkmzDUURTZJItounX0GMoU6xXNtN4J/CqSTBZ7tnIza25X1q96LRQvNkmQMpFgLX1pNtbLWKdkQWXeB3Gt2Rt4IyvrgsfMTOpsc781xR49kelWAgFEiwbsdLW57gPM1jU5ydRBJvhERcMoNS8NhGchUUsatsDs6AWMjM55Rrf+Y2X41fx7fyDLh8OqftOcx+6o/9q6GH6bkycz4LFiS9zK7AdBZTYyMqD41oML0NghGY3k7zuqln2riH96W3cgVfLi3xvUZsGz+91kn7xc/69BXWxfT8ePwWJxXSNTiNrQxKbNGtgbKGW5sNwA1qDH0piKKWzZioJUKxykgEi9gNDpv4VULs4j6oHiQPULelOF/d+J+OnyrbHCkN5SxfpUnCNz45V/8AY0F+lrcIh5vf5LUM4M2vY25hD8ySPhQ+qv8AaPkPwFWeiR9UlnpZL/lp/Mal7K2+0gzOoCm+UKDcgG1ySbAEg2Gt9DxqmlwdgTZ/XSiYW7YbChTYusUZ87A/jVkMUedyKp5pcbWac7SiOmYA8rg28bbqkQhW1BvVWNiQi2eCMjddkV/iwNFPRWC+aHPh24NC5Uf+M3jPmtUSSJQzWWwjFKFFZ+baGKwx/Sp9IiAv1sK2lUcTJAPeA5x3Ovu1abP2tFOgeJldTuKkEVUaYyTJTLTcVAJEy6rTjLSdbUHGydmexHQ/Nrnv41Xv0De9w4vWw66lEvdWWWixsi1F9oxa9AXBuXBPnRj0DY/4i/GtjnpQ1C0eNC2R+DIjoGf8weldWuzClp/aY/gfpw+DxZFvTiOVcsDE67udG6lQpa+grzjkjmUwKRk99GdVBtx8KIgI1Uac+Fcz9q+8dxquUhpDThDe47tKT6NbW+74U9sWqgm+nKoH02/Df8aT3VwHQSTCEG+a4pnWAd9NkxWmt6GqjQg7z/WtWKTXuJJomYTFmORXFjY+FW2IxrYlsyqSbWIt8vzNQtkbGfESBVHZBBc8h3W3sbbtOZO6+5w3R9QLWsBwOvw935nvrs6PQyywvJ7Pj5JXS5MrDsq/vN5IMx8yL2q1w+xuSAd7m59Bf5itGuEVdw870jzAaC1dvDpsWL2IPUXgrI9lHiT5AD53Py8KOuzFA1F/G7eWulSOtFBlxPfWqiDmwWFY63XKLWG4fAcKlKoJ1NQoZlLAMSBzFX8WGjIGWxFJuiuU2NXBRjcvrRMltwA8BajdVytahSEKLswAHEmq7IWweJiDIQTvBFY59rhbhIzy151om2zHey3bvA/Oq144ixZGNySToNN50qadE4JsFEjtE5fQ5W08tKqcHPlwsJP1JNe7LM6fhV9inyoRe4sbnloazBxFsGzHcru2u7SbP/7GrsfN/gcuK/JrH6YYeKNeulVGOoBBJYDS4Cgm340JPaHgz7pkY/sxPY/eAqi2pgcNLBh8bujUFJTqRHmYC7clVwVJ4Bgd16nYPbOCgNooJsQw/wAuIiO45yylU9CaxyZow4Y1uNLgNtJMLoJFO8dYhW55X1Gu6q3amwAznEYVuonvdjY9XKeU8Y38s4s45ncbDDdIppUITCFLjTrGGUeOgDW5KfMb6HhtjsVBnlGfW4jzKh8LHMPWopX4LJVHpkDYHSsTSPh5kMOJjF3Q9pSp3PG40dDz+VaDSmYJoYj2Y8pOmbQ3/iOvrRpcjGyIQx4qQo8Wvp8Cai4Mmsq8iBBTggqBi8U+HGadQY+Mkdzl73Tfb9oX8BVhh2V1DIwZWFwVNwQdxBpU0WqSYthSZaeEpclIkCy11FyCuoEeOyRHgL/n+NEhw9hqN+tuFV74+xPx8b/DSiNtAX7iABrfUnfXilGXg59DsbGAd5sOHfUVsTlsFUnXz1qdJGhOvr4b67qRw1qV8chRV4kfaFr/AIVEGKUHThV7PhLjU1S4vo/fcxHdVmOcHxIVCzMzr2ePwpdjYGWWaOJRe/5/7+QNJg0ZDlAJHMj4VvuiWCESNKRdmFh3Lxt+8dPACunotP6uSmv0rkHSVs0GDijw0awpv+seLsfePh+AA4Uku1dcqDx/2qqGIZiTxbQdw7quMHg1RQeO+vSulwjNKTbH9WQLsdTuHjQplG8b/nRJp7angPnVfNjlGrMB5/namk/AJPwJ9J4VwFRxtCNj2bsf2FZvkKOqyt7sD/xZUHxN6tss5EdgOFFwmNYHRreI/CuXYmJfeI0+85/AUZOijb3nYfuKifE3NJtBQ99pZjvJ8NBUPHYtT+scADcCw389TrUz+62HHvsz/vSOfgpAosWxsMvuxIO/ICT96opIW1IojtuICyv5LmPpYWoaYof4cMzHmEIHqa1ioi+6vwA+VMnmtw/GprkOjG42HFyK1ourVt+ZlBt6/hQ/7utJhHw7NlzMTmGtgWDd3I+taOeXQs17D+rePdRTsmZ0v7gIuFHv2I4k6Ke741oSjDt8kW5S6RhZ9oDZ0fVQnNaQvKhcsWzbyAVKoAMvfprWr2FtkTxLLHqDfUjtAjQg+FYHph0SkjkVo87Bibgklla97k8jzqZ0a28mGgaNyAyMeGhL3JNueny0q/0cUYrag3Sn2z0dMW9jroN53AeJqoxPTfCREr1hmk+xAplPh2eyPMisriumWC0M/WYnjkJtGv8AAtl8yDQJ/a4kQth8MkY4AWX1ygfjVLg+kicV8l/jelOPlB+j7NcLwOIfIvfeMML+bVkcT7TdpYLEBMWkbKLExqACEOoyOrHW32r7qqMX7QMZMW/SFQx3Lpa4tWYxs7OylyWJG8km+p3nzqjLj2R3eS+FSdH1LhHDRKwOZXUHXirC4+BFZrBzHZ+MERP/ACmKb9HyinP1e4MbC3MjkastiYr/AJKA3/wID6xL+INeFdMukcs+IeQs5jDkIBeyID2bcAdxvzqrbcbkOLal+k+mAa4ms90F6RjG4GGa93K5ZP8AuJ2W9dG/iFX96xm/tDq6m5hSUCPn5cUDa/od1ScXErBQNLD6otu+1zqnBOm8n8vKixY2xN8xvw1t6V5n0+eDAXhayqd3OgzbRs1gNKiJj8wtvFJIxG/x3Vn9PnlCqy4gxdxvq/wvROZ1DAEKRfdffr5VjcClzoePHdbv1rdrtbakqJ1KKFI0d2KJbdcKGzt5DXnW/wCn4IPI01b8fBOG1csyWNNsV1KaJBmMh4tKRl3/ALCggci5rYLtRSixQqXbQnIrMQLWtYCw41HwXs5kLdZNiSGY3ZYY0jQ31PvAkm4uSda2iYADRMyjkjuB/qr1SxqHVWV5HHIUWztlzk5uqI/fIX4C5q4fZ8re/NGnciFj6uR8qkrhQRc/zEn4E0sUS8txtoAKVEFFLwQn2DEf1kksncWyj0QD50+HZOGQ9mFb8yAx9Wualv4C/f8A0KfcAbwKaQ+RAxHuoAKTO/MD0ppxicTr30CbaKi1rVNQb6RFtfJKyE72PqaGyDcNT8u81FG1dCdANw5k8beGmvfUNNosXAUEltPE7/zqccUiLlFFsYlUZm1PM2FhxsOAobYoXso0t72/0FVsupKt6Dd509G0G/h/WlS9L5ZHf8FkCoHO/E76YZgQOfgOGlUGP6V4XDLaSQZhfsIM7nl2RcjztWf2t0rx5w8kuHw3UQKC3XYjRiDuyR7r3/eqqUox7ZfGE5dI22GmVpzfdHYgftsN/kB6t3VcpLddDuP43+Rrxjox0pdChmkLs9szcSTruHeQPAVqel/Sg4bCOVOshEa66jMO0R/CD51fk0r4fyVQy87Sy290p2fI4heZVlW4uQ2QMQV1cdk621OnfXi/STDmHEyITv8A9x8qh7ZWZnMqWsAOyNTZRbz8BUWXHmZFcm+Sw8BwHh+YpYckYtxTLpQaqTA5O+kLi/dTTHrTo4CbVrlISQbr9NBULaDm4vy/OriPCgVWbWS8qgcQB6k2+Yrn55pxaLMVbz23b2PMWyospsRFAh8Mig/GsF0O2GuKkSB3MfX5wrWuM6gmx7yAPQ6VI6U7eJXqQwIXl3Ej8qsvZo2f6Kun6PErIDxGZljI8+yf4fGnqFUEkGD3Nk/2PtJhMbjNnS7xaVbbrqQjZe4qyH+GvWmrzSXZjRbVwuOBBSfF4vDaDcpMgTMeN3D27rV6VXPNyEzV1JXUAfO0CnKb8N1RBIS5votrX/rfU6Nu0VPO1OmwltDbh491edUqfJgXBBWcLa17cO8/hVzgS8mVVUuzEBVUXv4W31Bi2cMyhFJJNrDmdNL16z0X6OR4OMXsZmHbbfYfYU/Z5nia36bSfc8+AlKkUOyugUwdGldRmdM0aAt2DfMDJe17LuAI769FdQoAsBy8qr2xoBOoJ5A67v8A6aDJtSxB7IsQeZ/r1rv4dGsfEFRS5otZpdx5H56fjSS4nTVhWdxu1rg2ufH+rVCl2qWG/fW2Gkk+yuWVI0ibSUXF9xP5/jUV9sgObcR/XzrMSY8Lvbfz0qJiNrEWYKcvOxt949njzrQtLCPuZV60pdGqxO2Dob8eHp+NBl2iTx+NYzE9LIwDeWIb/wDFRuFz2Yyx3d1V/wDe5fquX00yRSsdBm3uqA6a76N2mh3JD25pdRZuxitb3pkuL76wTdNrbo5STl97q4/fUso1kbUgHhXbL6ZLLIEZSrMFy5nVlcsLquZVXIx3C9wTYErvqK1Wnur/AIG9Nmrr+TfrMLb6e22IMOokllRNdxIDMOIUDtHyrFTbaZt1wO66/EdoHzrPYLENgMSuJKDEQhrnOM7LfhJffv0b8dKlrIZMePco8EdMo5J7ZOmek/3llxBJweEkdf8ANm/Qwjvu2p/lqvnbOcuMx4tfWLC/o4xc3s029vAZ99U/SD2lbPxJDdVjJm4RGQJGvcAubTTgo31SS9OMUNMLhoMGODFQ0n35bt6AVxt2TL1f+jrxx4sR6VsXBxQEPhoBHCoYmR0IeVrdkRmXtnXUsFXQbtazO38TKuyMTJiXvJjJ1yhmuerUk9nf2QSBy0rN7N6UzRFpJZVnnJ0kYPI6i25WkORRv1ynuqi2ttVp3zyFpG01kdnsBuABOUDuAq6Giyy5aoJaiHSD4fG2I7muO6x5Va9LukH0loEA7Kkk95svysR51mInNGiN5Evz+eldbPOsbOdjx/8Aojd9ENnddi5MDPGMrRSGNhowkjOpbiSbN4Vjto7IGHxkkN80coORvtC5ynx0I8Ryr07oswk2jh8XH7gjm6y51VUjy3a9uSD1rHdIsEJdmx41WZpMNizHICb5UYK6BeS3v96uBdOzqNWqMukXPf8AiND8afmC76kY9wNw3m/r/RPnTcDsaSY69kczuFdOMXJW+jnNcjYZGchUUkncALknuFaXFdETFCMVKLCJVbXjIAMo7yXsKuNl4vB7Pj7ZAa3aO+V+5V+qDuubC3HlmemXTGfH5VWNo8OmqIATc7szke8bX3aC58arko9JcFkY10ZsTX1Y3NaPoXtBo2RkBLI5sFFzcjMhA42ZSf8AesxHCTwqZsjECNmuDdbMtjazqdCe4XJ/hFU6i6L8XZ6f0a6Rs2A6meORZ8NiFxSZlOXq45EZhmOtwrOPjXq1uVeKts2WDHywuDmaJixQhetSdGF7EZWuScw047javYtlzFoIm4tFGT4lAT8b1iNNh7V1Ib11Azw+bBrmFl1BA1va/fbTyqNjVYNe1uHdVtLNqCTfgL/nwoU8KG7Ek2ANr/jxrykZWYWk0A2OZGmHVIXYAvZd/Z07K/WNzuHKrt+lZTSZJ4iPtwyL8bVlCxjnTq1zsVuqZshcxyIxCk8chew47q1fR7bPUloztGXD5lzCPFxspC8v0hy30tdTravVfTtTLDgSil+3+Sf20Mit9gU6WQEX65Qb31uv+oCmHpIrglXFgSLgi1xv1ofS7p5AcJJBDIMVPL2FbqbZA1s7523nTQDdmJrJYJhDGqDgNSN9zvNeh0eonmbbiqRh1OCOOkm7ZqNo9J0jC3uSwFlUBmIJIBJZgqqSCASSTbRSNaoP71yvYRqoGnvM8rAMpYaRBF4cbiq/bs5+lzM+tpNL5BZEcCKzSE3HVlbWGt+F6HA8eVbyF2GXRVllsVLoLkFF3EXIvx0OlcrNrMs2+aXwjbj02OC6tkx9pykFpJpI1AFynVwWzx3F+qBdu3YW13cbUi4eFpIQ13MysVkIeW36LK+cOym4IL5bHRgRvqCg7OQx5gwjuLRQkMuYBgbk3Go1BHaO6rPDYLFN1TJCV+jgdW5EuaNbk3ZmCxsQdxawAAFrCslt9mjrojvjgIJJkjymObqiCVyktGEOsaqwJAvbNY2Ougps2IVmTsntiElD1smTNG6MAL2sVym511476vMD0JxZjEmeOOKRo1upiVHkZsi6QiXOczWGmhvYjW716CLmtJNLI3WhFARrSyiYQtkklkRTldwCxW3a76NrCzLKbFbgLfqDuiQ9m8fG55/K4qBi37Fr37I+s7G6yMvAAX8a9N2n7O4E2XJiYWfOiNoerGVo5Csi3RRqGDC9yPWvNcEOuxEMZa4eZV1dm7LOpO4AWtc0NDs0u2tqZJ5V4iRwfHMc3xvVeekDD3bCqzGYjrZXcG+d2awufeYtuHjSDDW94W/eKp/rIr0q1bjBRb4o5P2ycm6DSbSY6A2HJbKPRdKCoY8KKk0S75Il+/If5VA+NTMNtbCAgPPLb9iFVA8S2Zrd4HlVD1mKPb/YuWCfhEeLBStuBF+WlJNslhyvyuL+m+p088bSZYryrp25GksRzsGAI/hFWUPRtZEOihrdkqoWzcN2u/nUPvcb4UX+5P7afbZlEfLStidQeViPI1xZTqx14gDjQMTKCRlFgBx41HUVsbFiX6keg7KRocwizSCV5RkU5SI5FAUE8QwKm288NSKPsvByNh9rwOgCSxrOtyLiSPtMVUX0sDc1G6KzibqIw+QyFUzOxAaXtDLGdcu5bftPbhqTZGGH06dWjdZEV0kWNgrSZyY82W1mOY9q1r3Oprk9o3NUzMbH2rHGgZ4uscBcpYgKthY3J0/2pmO6Vs594gfZiFj/AORt3kDQ9ldGXxLNlaNFjJDNI1gMzEiwAJbcdwq4TZuzML+ukbFOPqr+jjv4C7nzK+FbIye2rM7irszeGxMsj5cPh8zHdYNLJfnfge8AV6HsnotNEgfE9XASLsHcFxv3hbn1qqh6c4iQdTs3C5F3WhjPHQXKa+bNVT0z2DtLDwxzYy4WRiuUMDka1wHC6KSL23+6eVVS2r3MsTl/Sg/SHF4RJCY3z88osM3Hu31k/pYaQtbQk6dx0I9KgFyaWNrVVkzb1XgcIbXZ75sHZiyRbNxGJkeQ4iOVLlrEFAWjGbey9l+W+t/sNSMNAP8A8o/igNfP3Q7b803U4EsSgkzRm5BhzG8jAj6uXMbcz319Bx4sWAQGw0GltBu31SWkvLSUHrmpKYzwyfEG1iPPu40PD4vTn4059wA79N5sTvqLJHZgw43HcCBfjXllG0c534K3pY1zHuNs3DvG6qCXE2P1Gtxyg/MVd7UgZ8pOgueXEf8Ayqj+z7k2u37qlvkLV6j6dGXor/vI4y8DYccQbgAd6qqn1AvUgY48bmgDC5d9lt9p0U+lyfhQ2nQbiD+6CfibV14ajYqscsW7wXG1nzxxTj3spic9kduNQYyWbddAB/AaueheDSaWHrFDoZMpBOde0dL8N7Kd1Z/YmIEhaBtFlAAZstllGsbWtpr2TruZqTAbZmw5yqcrKwurEsQyMBuUcCo08ayxlCGVykuHZdTcaXZ67jMN1E7RwlAVxGHIjsihoJ4XQpdQGF5lsH1yllJ5GCIetgzdS7ySYSMNmuxMuGsbFbWuXhsd+p79fPcR0xxbyNKXCO1szxxRRMbaC8hGbTKvHgPKuxO15ZP1srybv1ksj9x0Xjesu5FtHru0ZVTCrEMVh8NLDPiJbu65ZXlEjRvEqG8djKeyR2CDoQNaTanSzDGT/q0YK8kqGGCV362fqpG0bKmXros4Ga/zrzbdwta2ojUe6cvvOeXGujzuQFuzcAHZ9x+zEORpbgo9Hf2pRrhZcOIpZOtaVmd+rhUHEMXbKl2sAx3XrA7BJ60vf9VDLJ72azBDEm4WvndKX+70w95FiGusuSPjcECVsx8hSzzRwxSRpIJZJcoZluI0jVs+VCwBYlwhJsAMml73qcItyVibpEGSUne7W5XNvSozotbLYGF2O4HXtiw3EELk9Yhm+VaZNn7ETtJhZJv3mly/zso9a2yuXEY/wU8LuR5FlBNgLnlxq42f0Cx05/R4aSx4suQer2v5V6OfaNh8NphsLh4bcewD6ILmqfaPtlxTXCTBP+3GB8W1qqWCT91L8skskfFsueivsdxCwk4h442zXUamy21zHQb/AMedWM+BwmE/XY7Di3BWLt91LmvJ9qdL55/1kssn77m3pcCqZsV3AVDbCP8AVf4J7pPwT8bMpkcr7pdyvDsliRpw0tUV5dajmY86aXvRkz2qRGOOnZdQbQKRPlJzKVdDyIZCfQqpr2jEbFR9tM75lEmG65ipto0Xa1/fBNeCwYixB0057j491ek7R9pgxCJKymPEJC8B6v3HicAEWINj71rHQkHhasyZcJsb2T4rEjrZJlw8EgDg3zMynUHKCAN/1iK0eD6JbCwA/wCYmSeQf5j5reEUenrevOcHsjamOsAJmTQC5YIANABfQADTyrW7G9hcrWOIktzC7/Wk5NjUTUYn2z7PhGTDo7gaAIgRB4DT5VSbX6dYjacLwR7PzRuLXcnTiCCLWIOoI5VsNi+yrCQWIjDEcW1PxrUw7NjQCwAt/XCkOjwjZPsRnksZpBGDwUZj66Cttsj2J4KOxkV5T+2xA+6tq9KUDgDSmTwFFDKnZfRmDDi0MSRj9hQPkNasxCBw9aa8/f6UFsQLfnRaQUSbjmK6oRxH9WrqLQUeKrhT7+gt8AePeaYbWF73JJuRrbnpRsbh2SV0IN1dl3/ZYqBr4UOWG4uTc7rdw3V5np0c4FPAshRLWBZdf677Vn9tbMa9lzk8Lkn0FaRiRyNrWJHEG41O6rKP2p4TDk5NnXk3Fnlu1+7saeVq7f0+acHAvxySPKJdnytIwEchINiAjE6aagDuq6wHQvHSWyYOc34mMqPV7CtrP7cpv8LDQp3ku1vIEVCxHtbxL+/imj7oIUX+Zu1XWx45Lm0vyxzlF/JUbT6Cy4RQ2LlhhJ1CZjJKfBFFh4kioOKxEGItJJK0MlgJOwXWRhYZxlYEMQBcHjc31oOP25h3ZnKzSu29pXuSeZO81TPjRr2RY8D+FqtyqG39Uk3/AIIQtvhUWx+hLvklkOvuRIg1196R3P8ALTztTDj3MNI972zzNbv0hVPnVLG7sewg/hS59bE1Oh2Fi5N0cnn2R8bVjeTHHui52SDtph+rw2Hj72jVz6zlqZL0ixLDK+IIU6ZUJA+6ll8ql4X2fYp2swVOd7k+gFW2D9l2Y2MzE3tZIz+ZPwqr7zEnw/8Av9C4MUzrxZ2PkPiSaT6Qo91bd5NzXp0/seiWMl5uptY9ZM6gd/6MLf4ivOtrbJSFiq4iKW3GPPb+ZRU45m+USpMZFtiVRZWK+GnxqXsjZOMx8hjgWSZwMxGbctwLksQALkVTkCrfY0GOdWTCLiCrkZhCshDWvbMUGtrnfzNTebJLtsFjiukXMvsxxEWuKnwmG7pJ1LfdjzGoU2ycBF7+NeY8oICF+/Kw/wBNWeA9j+1ZzdoerB4zOq+ouW+FajZv/DzIbHEYtF5iNC38zlfkarslR57iNrYJQBDg72+tNK7Me8rHkUeFqgS7VY+6kafuxqP5iC3xr3rZ3sN2bH+s62Y/tvlHpGB861ezOhmCgP6HCQoR9bIC33mufjSHR8w7P6M4zFG8OHmkvxVGt961vjWu2X7DNoy2MgigH7b3Pol/mK+iwh8K6w8aB0eSbK/4fYFscRiXfmI1CD1OY/KtrsX2c7PwpDRYdSw+s93b1cm3lWkMgHL50Np+QJ+FABFQAaAD5UpY86jGY93zpu/n50rHQZnHMmm9cOAoT6b93hXLGONJyGkK+JO6/pQ85O4E+NOYqutMac/VFQciVCrh2O8gfCw+dFGHUc28NB6mobzud1JHiGF+FKyVFh/CPjSVC/tHv+FdS3MNp5r7RIDDjJCuitZzu+sLkjzBrNwYosKuOlW2BjHVmAuqZOVxe4/GoOFjVLKTfTeQBp5b64uZR3No5clzwFU5ly6a1j+lsDRSAjLlcXBygkMNGFyN3HzrZxSJxP8AQqJtvBRzwsraa6G97MNx/wDlPS5XjyX4JQtM8zecneb0IvVhPsGcE2jZwPrICynzA+FTNm9A8fP+rwsxHMoUX7z2Fd+7NRSLbjWh6F7PDyszAEIugIFizaDf3XrR7N9hWPkt1jQxDjdi59EBHxr0TYHspbDxhPpRSxuTDDGrljvJkkzkctLaCoZIuUWkDTaMxgtkS2uIyq3vmOVFH8bECjnbGAhv1+Jjz2tkgvMfUDKG9RW2T2X4MtmmWTEN9qeWST4EhfhV5gejmHgt1MUUY/ZRV+KgVmjooL3ckVjR5hD0hZ/+k2ZisQeDzAxp5cLd1H/s3b+IFlGHwSHgpGYD+ANr6V6yI6dlrVHHGPSJpJHkCew2aY5sZj3c8cqk+hdj/pFXmz/Yds2O2cSyn9uQgeiZa9DsKTOKmMo9ndCcDB+qwkKkbm6tWb7zXNXYQ2taw+HpS9ZTesoAcI++kyjxpjSUzOTSsdB+sHdTTN40HJSUnIdBetoZHM/GlABpwUCk5DoYI+6kfS2hP4URnpGeo2OhGWwphcc7U12obDupWOjnxNr31oMuIuOXhTm8KYy0hg7qLX18aX6TcEWK1wwnHfTzGNxFAyKzd5INJe/HSpDwgbqYy6bqABdZS0MxmuoGeZ7L6NYmcdmJgObDIDbve1x4Voh7KJJF7UwUn7KlreZZa9KjiA90AeAolqhHSY1yzJsiYLD+yWEAZppCeNsoHkLaepq4wXs/wcX+HmPN2La8dN1aXKKUWq+OKEekSXHREw+yok9yNFtyUX9bXqSIRTi9IX76sGOsK7NQzIKaZaVgGzUhk76jljShe+k5DoI0tNMxpuQ3pwSo7hqI3NSBuR9KICKHmAvYUtw6FApSvfQWY0xn76VjoOX17rUhlFRGNuNDe/CokqJrTC28Uzr/ADqGifaNKEO8GgCSZOIooYnhUWMa1KFACuvOmlxzpua9DPgKBHPiKY89KfChunCgZxnFMaTcTpTxhrajWusL60AN621FXWhGO26pEAF6AHrFzprxijGmGgRGMYpKkBWrqBk8t30xpKGVNLkq3cV0cZTXXNITXB6juHtOuTS5KfnoZkpWOhQorgvM0JpTyoDu3lSbHRJkmApvW8hUN3O+mCYk6Uhlgk/A76XrfOoSlhR0koANdr0rDnQxNr404NfdQITLTWFPYHSkagALLQlHHjRmYUwvQMRnBpgFqU2GtNJ1oGPCUW/KhCXhThQIcXpjS08rQxegBA9ORKblp3XCgB2U07q6Yj99E600AcY/SkeULvob5vKguSNaAJInJ4WFKW51CEjEm26iIrDTfSAnpqN9dTo4RYa11MQ69Nc6GurqYDIdwpy76WuoGK9CvXV1IQG9NY11dQM626ucV1dQJD8PSNXV1AxY6kx766uoASXfUUnWurqYgDHtUhNdXUiQJDrXMda6uoEPapWHpa6gbCNTAK6upiAvxpijQ11dSASGpIrq6gBjVx4UldQI6ThRMPvrq6gfgnpurq6upiP/2Q=="/>
          <p:cNvSpPr>
            <a:spLocks noChangeAspect="1" noChangeArrowheads="1"/>
          </p:cNvSpPr>
          <p:nvPr/>
        </p:nvSpPr>
        <p:spPr bwMode="auto">
          <a:xfrm>
            <a:off x="63500" y="-896938"/>
            <a:ext cx="2466975" cy="1847851"/>
          </a:xfrm>
          <a:prstGeom prst="rect">
            <a:avLst/>
          </a:prstGeom>
          <a:noFill/>
          <a:ln w="9525">
            <a:noFill/>
            <a:miter lim="800000"/>
            <a:headEnd/>
            <a:tailEnd/>
          </a:ln>
        </p:spPr>
        <p:txBody>
          <a:bodyPr/>
          <a:lstStyle/>
          <a:p>
            <a:endParaRPr lang="en-US"/>
          </a:p>
        </p:txBody>
      </p:sp>
      <p:pic>
        <p:nvPicPr>
          <p:cNvPr id="7173" name="Picture 6" descr="auditt.bmp"/>
          <p:cNvPicPr>
            <a:picLocks noChangeAspect="1"/>
          </p:cNvPicPr>
          <p:nvPr/>
        </p:nvPicPr>
        <p:blipFill>
          <a:blip r:embed="rId4" cstate="email"/>
          <a:srcRect/>
          <a:stretch>
            <a:fillRect/>
          </a:stretch>
        </p:blipFill>
        <p:spPr bwMode="auto">
          <a:xfrm>
            <a:off x="4419600" y="157163"/>
            <a:ext cx="3962400" cy="2995612"/>
          </a:xfrm>
          <a:prstGeom prst="rect">
            <a:avLst/>
          </a:prstGeom>
          <a:noFill/>
          <a:ln w="9525">
            <a:noFill/>
            <a:miter lim="800000"/>
            <a:headEnd/>
            <a:tailEnd/>
          </a:ln>
        </p:spPr>
      </p:pic>
      <p:pic>
        <p:nvPicPr>
          <p:cNvPr id="7174" name="Picture 7" descr="merc.jpg"/>
          <p:cNvPicPr>
            <a:picLocks noChangeAspect="1"/>
          </p:cNvPicPr>
          <p:nvPr/>
        </p:nvPicPr>
        <p:blipFill>
          <a:blip r:embed="rId5" cstate="email"/>
          <a:srcRect/>
          <a:stretch>
            <a:fillRect/>
          </a:stretch>
        </p:blipFill>
        <p:spPr bwMode="auto">
          <a:xfrm>
            <a:off x="304800" y="2514600"/>
            <a:ext cx="3054350" cy="1944688"/>
          </a:xfrm>
          <a:prstGeom prst="rect">
            <a:avLst/>
          </a:prstGeom>
          <a:noFill/>
          <a:ln w="9525">
            <a:noFill/>
            <a:miter lim="800000"/>
            <a:headEnd/>
            <a:tailEnd/>
          </a:ln>
        </p:spPr>
      </p:pic>
      <p:pic>
        <p:nvPicPr>
          <p:cNvPr id="7175" name="Picture 8" descr="land rover baby freelander.jpg"/>
          <p:cNvPicPr>
            <a:picLocks noChangeAspect="1"/>
          </p:cNvPicPr>
          <p:nvPr/>
        </p:nvPicPr>
        <p:blipFill>
          <a:blip r:embed="rId6" cstate="email"/>
          <a:srcRect/>
          <a:stretch>
            <a:fillRect/>
          </a:stretch>
        </p:blipFill>
        <p:spPr bwMode="auto">
          <a:xfrm>
            <a:off x="4876800" y="3581400"/>
            <a:ext cx="4267200" cy="2838450"/>
          </a:xfrm>
          <a:prstGeom prst="rect">
            <a:avLst/>
          </a:prstGeom>
          <a:noFill/>
          <a:ln w="9525">
            <a:noFill/>
            <a:miter lim="800000"/>
            <a:headEnd/>
            <a:tailEnd/>
          </a:ln>
        </p:spPr>
      </p:pic>
      <p:pic>
        <p:nvPicPr>
          <p:cNvPr id="7176" name="Picture 9" descr="ford_galaxy_2_2_tdci_200_titanium_x_5dr_auto_94964571895419789.jpg"/>
          <p:cNvPicPr>
            <a:picLocks noChangeAspect="1"/>
          </p:cNvPicPr>
          <p:nvPr/>
        </p:nvPicPr>
        <p:blipFill>
          <a:blip r:embed="rId7" cstate="email"/>
          <a:srcRect/>
          <a:stretch>
            <a:fillRect/>
          </a:stretch>
        </p:blipFill>
        <p:spPr bwMode="auto">
          <a:xfrm>
            <a:off x="1066800" y="4800600"/>
            <a:ext cx="2743200" cy="205740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z="3200" dirty="0" smtClean="0"/>
              <a:t>What do you get for £9k or £27k?</a:t>
            </a:r>
          </a:p>
        </p:txBody>
      </p:sp>
      <p:sp>
        <p:nvSpPr>
          <p:cNvPr id="8195" name="Content Placeholder 2"/>
          <p:cNvSpPr>
            <a:spLocks noGrp="1"/>
          </p:cNvSpPr>
          <p:nvPr>
            <p:ph idx="1"/>
          </p:nvPr>
        </p:nvSpPr>
        <p:spPr/>
        <p:txBody>
          <a:bodyPr/>
          <a:lstStyle/>
          <a:p>
            <a:pPr>
              <a:buFont typeface="Wingdings" pitchFamily="2" charset="2"/>
              <a:buNone/>
            </a:pPr>
            <a:r>
              <a:rPr lang="en-GB" sz="2600" b="1" smtClean="0"/>
              <a:t>£9000 buys you:</a:t>
            </a:r>
          </a:p>
          <a:p>
            <a:pPr>
              <a:buFont typeface="Wingdings" pitchFamily="2" charset="2"/>
              <a:buNone/>
            </a:pPr>
            <a:r>
              <a:rPr lang="en-GB" sz="2600" b="1" smtClean="0"/>
              <a:t>	Ford Ka, Fiat Panda, Citroen C1, Peugeot 107</a:t>
            </a:r>
          </a:p>
          <a:p>
            <a:pPr>
              <a:buFont typeface="Wingdings" pitchFamily="2" charset="2"/>
              <a:buNone/>
            </a:pPr>
            <a:r>
              <a:rPr lang="en-GB" sz="2600" b="1" smtClean="0"/>
              <a:t>£27,000 buys you:</a:t>
            </a:r>
          </a:p>
          <a:p>
            <a:pPr>
              <a:buFont typeface="Wingdings" pitchFamily="2" charset="2"/>
              <a:buNone/>
            </a:pPr>
            <a:r>
              <a:rPr lang="en-GB" sz="2600" b="1" smtClean="0"/>
              <a:t>	BMW 3 series, Audi TT, Mercedes C Class, Land Rover Freelander, Ford Galaxy</a:t>
            </a:r>
          </a:p>
          <a:p>
            <a:pPr>
              <a:buFont typeface="Wingdings" pitchFamily="2" charset="2"/>
              <a:buNone/>
            </a:pPr>
            <a:r>
              <a:rPr lang="en-GB" sz="2600" b="1" smtClean="0"/>
              <a:t>What kinds of service standards, warranties and guarantees are you going to want?</a:t>
            </a:r>
          </a:p>
          <a:p>
            <a:pPr>
              <a:buFont typeface="Wingdings" pitchFamily="2" charset="2"/>
              <a:buNone/>
            </a:pPr>
            <a:endParaRPr lang="en-GB" sz="2600" b="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(After </a:t>
            </a:r>
            <a:r>
              <a:rPr lang="en-GB" sz="2000" i="1" dirty="0" err="1" smtClean="0"/>
              <a:t>Bloxham</a:t>
            </a:r>
            <a:r>
              <a:rPr lang="en-GB" sz="2000" i="1" dirty="0" smtClean="0"/>
              <a:t> and Boyd)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There are huge disparities in the ways in which different nations deal with assessment including:</a:t>
            </a:r>
          </a:p>
        </p:txBody>
      </p:sp>
      <p:sp>
        <p:nvSpPr>
          <p:cNvPr id="3" name="Content Placeholder 2"/>
          <p:cNvSpPr>
            <a:spLocks noGrp="1"/>
          </p:cNvSpPr>
          <p:nvPr>
            <p:ph idx="1"/>
          </p:nvPr>
        </p:nvSpPr>
        <p:spPr/>
        <p:txBody>
          <a:bodyPr/>
          <a:lstStyle/>
          <a:p>
            <a:r>
              <a:rPr lang="en-GB" dirty="0" smtClean="0"/>
              <a:t>The types and duration of exams and the conditions under which they are taken;</a:t>
            </a:r>
          </a:p>
          <a:p>
            <a:r>
              <a:rPr lang="en-GB" dirty="0" smtClean="0"/>
              <a:t>The extent to which course work is accepted/ encouraged/ permitted; </a:t>
            </a:r>
          </a:p>
          <a:p>
            <a:r>
              <a:rPr lang="en-GB" dirty="0" smtClean="0"/>
              <a:t>The amount that Computer Based Assessment is used, and for what, with what kinds of questions;</a:t>
            </a:r>
          </a:p>
          <a:p>
            <a:r>
              <a:rPr lang="en-GB" dirty="0" smtClean="0"/>
              <a:t>The extent to which group assessment is required/allowed;</a:t>
            </a:r>
          </a:p>
          <a:p>
            <a:r>
              <a:rPr lang="en-GB" dirty="0" smtClean="0"/>
              <a:t>The extent to which oral assessment replaces/ supplements written assessment</a:t>
            </a:r>
          </a:p>
          <a:p>
            <a:r>
              <a:rPr lang="en-GB" dirty="0" smtClean="0"/>
              <a:t>Who undertakes the assessment design and execution (the people who teach the programme, national/ international agencies, peers, self…)….</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Twenty-first century assessment issues. How to:</a:t>
            </a:r>
            <a:endParaRPr lang="en-GB" dirty="0"/>
          </a:p>
        </p:txBody>
      </p:sp>
      <p:sp>
        <p:nvSpPr>
          <p:cNvPr id="3" name="Content Placeholder 2"/>
          <p:cNvSpPr>
            <a:spLocks noGrp="1"/>
          </p:cNvSpPr>
          <p:nvPr>
            <p:ph idx="1"/>
          </p:nvPr>
        </p:nvSpPr>
        <p:spPr/>
        <p:txBody>
          <a:bodyPr/>
          <a:lstStyle/>
          <a:p>
            <a:r>
              <a:rPr lang="en-GB" dirty="0" smtClean="0"/>
              <a:t>Assess </a:t>
            </a:r>
            <a:r>
              <a:rPr lang="en-GB" dirty="0" smtClean="0">
                <a:solidFill>
                  <a:srgbClr val="7030A0"/>
                </a:solidFill>
              </a:rPr>
              <a:t>for</a:t>
            </a:r>
            <a:r>
              <a:rPr lang="en-GB" dirty="0" smtClean="0"/>
              <a:t> learning in an era of massive open on-line courses, where economic content delivery seems to be taking precedence over integrating assessment into learning;</a:t>
            </a:r>
          </a:p>
          <a:p>
            <a:r>
              <a:rPr lang="en-GB" dirty="0" smtClean="0"/>
              <a:t>Retain a global position as good assessors, as more universities compete in international markets;</a:t>
            </a:r>
          </a:p>
          <a:p>
            <a:r>
              <a:rPr lang="en-GB" dirty="0" smtClean="0"/>
              <a:t>Assure equality of opportunity when students’ literacies (academic, assessment, social, information and digital) are hugely varied;</a:t>
            </a:r>
          </a:p>
          <a:p>
            <a:r>
              <a:rPr lang="en-GB" dirty="0" smtClean="0"/>
              <a:t>Make best use of technologies to support real learning, when there are huge inequalities in both digital capabilities and the ownership of devices by students.</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Assessment </a:t>
            </a:r>
            <a:r>
              <a:rPr lang="en-GB" smtClean="0"/>
              <a:t>in context</a:t>
            </a:r>
            <a:endParaRPr lang="en-GB" dirty="0"/>
          </a:p>
        </p:txBody>
      </p:sp>
      <p:sp>
        <p:nvSpPr>
          <p:cNvPr id="7" name="Content Placeholder 6"/>
          <p:cNvSpPr>
            <a:spLocks noGrp="1"/>
          </p:cNvSpPr>
          <p:nvPr>
            <p:ph idx="1"/>
          </p:nvPr>
        </p:nvSpPr>
        <p:spPr/>
        <p:txBody>
          <a:bodyPr/>
          <a:lstStyle/>
          <a:p>
            <a:r>
              <a:rPr lang="en-US" dirty="0" smtClean="0"/>
              <a:t>If we want to improve students’ engagement with learning, a key locus of enhancement can be refreshing our approaches to assessment; </a:t>
            </a:r>
          </a:p>
          <a:p>
            <a:r>
              <a:rPr lang="en-US" dirty="0" smtClean="0"/>
              <a:t>Sometimes we need to take a fresh look at our current practice to make sure assessment is </a:t>
            </a:r>
            <a:r>
              <a:rPr lang="en-US" i="1" dirty="0" smtClean="0"/>
              <a:t>for</a:t>
            </a:r>
            <a:r>
              <a:rPr lang="en-US" dirty="0" smtClean="0"/>
              <a:t> rather than just </a:t>
            </a:r>
            <a:r>
              <a:rPr lang="en-US" i="1" dirty="0" smtClean="0"/>
              <a:t>of</a:t>
            </a:r>
            <a:r>
              <a:rPr lang="en-US" dirty="0" smtClean="0"/>
              <a:t> learning;</a:t>
            </a:r>
          </a:p>
          <a:p>
            <a:r>
              <a:rPr lang="en-US" dirty="0" smtClean="0"/>
              <a:t>Assessment is a complex, nuanced and highly important process; </a:t>
            </a:r>
          </a:p>
          <a:p>
            <a:r>
              <a:rPr lang="en-US" dirty="0" smtClean="0"/>
              <a:t>We provide explicit and implicit messages to students and indeed all other stakeholders by how we assess. </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err="1" smtClean="0">
                <a:cs typeface="Times New Roman" pitchFamily="18" charset="0"/>
              </a:rPr>
              <a:t>Bloxham</a:t>
            </a:r>
            <a:r>
              <a:rPr lang="en-GB" sz="1800" dirty="0" smtClean="0">
                <a:cs typeface="Times New Roman" pitchFamily="18" charset="0"/>
              </a:rPr>
              <a:t>,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r>
              <a:rPr lang="en-GB" sz="1800" dirty="0" smtClean="0"/>
              <a:t>QAA Code of practice </a:t>
            </a:r>
            <a:r>
              <a:rPr lang="en-GB" sz="1800" dirty="0" smtClean="0">
                <a:hlinkClick r:id="rId4"/>
              </a:rPr>
              <a:t>http://www.qaa.ac.uk/AssuringStandardsAndQuality/quality-code/Pages/default.aspx</a:t>
            </a:r>
            <a:r>
              <a:rPr lang="en-GB" sz="1800" dirty="0" smtClean="0"/>
              <a:t> Accessed November 2013</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Font typeface="Wingdings" pitchFamily="2" charset="2"/>
              <a:buNone/>
            </a:pPr>
            <a:r>
              <a:rPr lang="en-GB" sz="1800" dirty="0" smtClean="0"/>
              <a:t>Sadler, R. (2008) </a:t>
            </a:r>
            <a:r>
              <a:rPr lang="en-GB" sz="1800" i="1" dirty="0" smtClean="0"/>
              <a:t>Assessment of Higher Education,</a:t>
            </a:r>
            <a:r>
              <a:rPr lang="en-GB" sz="1800" dirty="0" smtClean="0"/>
              <a:t> in International Encyclopaedia of Education</a:t>
            </a:r>
          </a:p>
          <a:p>
            <a:pPr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and the Open University</a:t>
            </a:r>
            <a:endParaRPr lang="en-GB" dirty="0"/>
          </a:p>
        </p:txBody>
      </p:sp>
      <p:sp>
        <p:nvSpPr>
          <p:cNvPr id="3" name="Content Placeholder 2"/>
          <p:cNvSpPr>
            <a:spLocks noGrp="1"/>
          </p:cNvSpPr>
          <p:nvPr>
            <p:ph idx="1"/>
          </p:nvPr>
        </p:nvSpPr>
        <p:spPr>
          <a:xfrm>
            <a:off x="142844" y="1412875"/>
            <a:ext cx="8786874" cy="4789488"/>
          </a:xfrm>
        </p:spPr>
        <p:txBody>
          <a:bodyPr/>
          <a:lstStyle/>
          <a:p>
            <a:pPr>
              <a:buNone/>
            </a:pPr>
            <a:r>
              <a:rPr lang="en-GB" dirty="0" smtClean="0"/>
              <a:t>I learned to assess at higher education level through teaching on A307 for the OU in 1977 and OU assessment practice is exemplary in that; </a:t>
            </a:r>
          </a:p>
          <a:p>
            <a:r>
              <a:rPr lang="en-GB" dirty="0" smtClean="0"/>
              <a:t>Assignments are very carefully designed and trialled before live use with students (with high use of CAA);</a:t>
            </a:r>
          </a:p>
          <a:p>
            <a:r>
              <a:rPr lang="en-GB" dirty="0" smtClean="0"/>
              <a:t>There is a really systematic approach to training assessors and letting them know what they should be doing (with regular monitoring of assessor);</a:t>
            </a:r>
          </a:p>
          <a:p>
            <a:r>
              <a:rPr lang="en-GB" dirty="0" smtClean="0"/>
              <a:t>It provides feed-forward, so students learn from the last assignment how to improve for the next one;</a:t>
            </a:r>
          </a:p>
          <a:p>
            <a:r>
              <a:rPr lang="en-GB" dirty="0" smtClean="0"/>
              <a:t>There is cohesion between assignments within a module and it is truly seen as integral to learning.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potential challenges for the OU however include</a:t>
            </a:r>
            <a:endParaRPr lang="en-GB" dirty="0"/>
          </a:p>
        </p:txBody>
      </p:sp>
      <p:sp>
        <p:nvSpPr>
          <p:cNvPr id="3" name="Content Placeholder 2"/>
          <p:cNvSpPr>
            <a:spLocks noGrp="1"/>
          </p:cNvSpPr>
          <p:nvPr>
            <p:ph idx="1"/>
          </p:nvPr>
        </p:nvSpPr>
        <p:spPr/>
        <p:txBody>
          <a:bodyPr/>
          <a:lstStyle/>
          <a:p>
            <a:r>
              <a:rPr lang="en-GB" dirty="0" smtClean="0"/>
              <a:t>Moving from a module based approach to a programme-based one (see PASS project, Bradford);</a:t>
            </a:r>
          </a:p>
          <a:p>
            <a:pPr eaLnBrk="1" hangingPunct="1"/>
            <a:r>
              <a:rPr lang="en-GB" dirty="0" smtClean="0"/>
              <a:t>Increasing importance of National Student Survey and various league tables on perceptions of quality and student recruitment; </a:t>
            </a:r>
          </a:p>
          <a:p>
            <a:pPr eaLnBrk="1" hangingPunct="1"/>
            <a:r>
              <a:rPr lang="en-GB" dirty="0" smtClean="0"/>
              <a:t>New roles for students in quality assurance and enhancement;</a:t>
            </a:r>
          </a:p>
          <a:p>
            <a:pPr eaLnBrk="1" hangingPunct="1"/>
            <a:r>
              <a:rPr lang="en-GB" dirty="0" smtClean="0"/>
              <a:t>Rethinking the degree classification system;</a:t>
            </a:r>
          </a:p>
          <a:p>
            <a:pPr eaLnBrk="1" hangingPunct="1"/>
            <a:r>
              <a:rPr lang="en-GB" dirty="0" smtClean="0"/>
              <a:t>Intense UK and international competition for the non face-to-face learner market.</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Introducing Grade Point Averages</a:t>
            </a:r>
            <a:endParaRPr lang="en-GB" dirty="0"/>
          </a:p>
        </p:txBody>
      </p:sp>
      <p:sp>
        <p:nvSpPr>
          <p:cNvPr id="5" name="Content Placeholder 4"/>
          <p:cNvSpPr>
            <a:spLocks noGrp="1"/>
          </p:cNvSpPr>
          <p:nvPr>
            <p:ph idx="1"/>
          </p:nvPr>
        </p:nvSpPr>
        <p:spPr>
          <a:xfrm>
            <a:off x="428596" y="1428736"/>
            <a:ext cx="8229600" cy="4789488"/>
          </a:xfrm>
        </p:spPr>
        <p:txBody>
          <a:bodyPr/>
          <a:lstStyle/>
          <a:p>
            <a:pPr>
              <a:lnSpc>
                <a:spcPct val="100000"/>
              </a:lnSpc>
            </a:pPr>
            <a:r>
              <a:rPr lang="en-US" sz="2600" dirty="0" smtClean="0"/>
              <a:t>More than 20 UK universities are to test a different way of grading degrees, based on students' average point scores. This extra information would work alongside traditional degree grades.</a:t>
            </a:r>
          </a:p>
          <a:p>
            <a:pPr>
              <a:lnSpc>
                <a:spcPct val="100000"/>
              </a:lnSpc>
            </a:pPr>
            <a:r>
              <a:rPr lang="en-US" sz="2600" dirty="0" smtClean="0"/>
              <a:t>The point score would show differences within grade boundaries, for instance if a student’s achievement was equivalent to an A+ rather than an A-.</a:t>
            </a:r>
          </a:p>
          <a:p>
            <a:pPr>
              <a:lnSpc>
                <a:spcPct val="100000"/>
              </a:lnSpc>
            </a:pPr>
            <a:r>
              <a:rPr lang="en-US" sz="2600" dirty="0" smtClean="0"/>
              <a:t>The pilot would run during this year with the findings expected to be available next autumn.</a:t>
            </a:r>
          </a:p>
          <a:p>
            <a:pPr>
              <a:lnSpc>
                <a:spcPct val="100000"/>
              </a:lnSpc>
              <a:buNone/>
            </a:pPr>
            <a:r>
              <a:rPr lang="en-GB" sz="1800" dirty="0" smtClean="0"/>
              <a:t>BBC news, 25.09.13</a:t>
            </a:r>
            <a:endParaRPr lang="en-US" sz="1800" dirty="0" smtClean="0"/>
          </a:p>
          <a:p>
            <a:pPr>
              <a:lnSpc>
                <a:spcPct val="100000"/>
              </a:lnSpc>
            </a:pP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GRADES OR GRADE POINTS?</a:t>
            </a:r>
            <a:endParaRPr lang="en-GB" dirty="0"/>
          </a:p>
        </p:txBody>
      </p:sp>
      <p:sp>
        <p:nvSpPr>
          <p:cNvPr id="3" name="Content Placeholder 2"/>
          <p:cNvSpPr>
            <a:spLocks noGrp="1"/>
          </p:cNvSpPr>
          <p:nvPr>
            <p:ph idx="1"/>
          </p:nvPr>
        </p:nvSpPr>
        <p:spPr>
          <a:xfrm>
            <a:off x="609600" y="1196975"/>
            <a:ext cx="8534400" cy="4670425"/>
          </a:xfrm>
        </p:spPr>
        <p:txBody>
          <a:bodyPr numCol="2"/>
          <a:lstStyle/>
          <a:p>
            <a:pPr>
              <a:buNone/>
            </a:pPr>
            <a:r>
              <a:rPr lang="en-US" sz="3000" dirty="0" smtClean="0"/>
              <a:t>Top first:</a:t>
            </a:r>
            <a:r>
              <a:rPr lang="en-US" sz="3000" b="0" dirty="0" smtClean="0"/>
              <a:t> 4.25 pts; A+</a:t>
            </a:r>
          </a:p>
          <a:p>
            <a:pPr>
              <a:buNone/>
            </a:pPr>
            <a:r>
              <a:rPr lang="en-US" sz="3000" dirty="0" smtClean="0"/>
              <a:t>Good first:</a:t>
            </a:r>
            <a:r>
              <a:rPr lang="en-US" sz="3000" b="0" dirty="0" smtClean="0"/>
              <a:t> 4pts; A</a:t>
            </a:r>
          </a:p>
          <a:p>
            <a:pPr>
              <a:buNone/>
            </a:pPr>
            <a:r>
              <a:rPr lang="en-US" sz="3000" dirty="0" smtClean="0"/>
              <a:t>Low first</a:t>
            </a:r>
            <a:r>
              <a:rPr lang="en-US" sz="3000" b="0" dirty="0" smtClean="0"/>
              <a:t>: 3.7pts; A-</a:t>
            </a:r>
          </a:p>
          <a:p>
            <a:pPr>
              <a:buNone/>
            </a:pPr>
            <a:r>
              <a:rPr lang="en-US" sz="3000" dirty="0" smtClean="0"/>
              <a:t>High 2:1: </a:t>
            </a:r>
            <a:r>
              <a:rPr lang="en-US" sz="3000" b="0" dirty="0" smtClean="0"/>
              <a:t>3.5pts; B+</a:t>
            </a:r>
          </a:p>
          <a:p>
            <a:pPr>
              <a:buNone/>
            </a:pPr>
            <a:r>
              <a:rPr lang="en-US" sz="3000" dirty="0" smtClean="0"/>
              <a:t>Mid 2:1: </a:t>
            </a:r>
            <a:r>
              <a:rPr lang="en-US" sz="3000" b="0" dirty="0" smtClean="0"/>
              <a:t>3.25pts; B</a:t>
            </a:r>
          </a:p>
          <a:p>
            <a:pPr>
              <a:buNone/>
            </a:pPr>
            <a:r>
              <a:rPr lang="en-US" sz="3000" dirty="0" smtClean="0"/>
              <a:t>Low 2:1:</a:t>
            </a:r>
            <a:r>
              <a:rPr lang="en-US" sz="3000" b="0" dirty="0" smtClean="0"/>
              <a:t> 3pts; B-</a:t>
            </a:r>
          </a:p>
          <a:p>
            <a:pPr>
              <a:buNone/>
            </a:pPr>
            <a:r>
              <a:rPr lang="en-US" sz="3000" dirty="0" smtClean="0"/>
              <a:t>High 2:2:</a:t>
            </a:r>
            <a:r>
              <a:rPr lang="en-US" sz="3000" b="0" dirty="0" smtClean="0"/>
              <a:t> 2.75pts; C+</a:t>
            </a:r>
          </a:p>
          <a:p>
            <a:pPr>
              <a:buNone/>
            </a:pPr>
            <a:r>
              <a:rPr lang="en-US" sz="3000" dirty="0" smtClean="0"/>
              <a:t>Mid 2:2: </a:t>
            </a:r>
            <a:r>
              <a:rPr lang="en-US" sz="3000" b="0" dirty="0" smtClean="0"/>
              <a:t>2.5pts; C</a:t>
            </a:r>
          </a:p>
          <a:p>
            <a:pPr>
              <a:buNone/>
            </a:pPr>
            <a:r>
              <a:rPr lang="en-US" sz="3000" dirty="0" smtClean="0"/>
              <a:t>Low 2:2: </a:t>
            </a:r>
            <a:r>
              <a:rPr lang="en-US" sz="3000" b="0" dirty="0" smtClean="0"/>
              <a:t>2.25pts; C-</a:t>
            </a:r>
          </a:p>
          <a:p>
            <a:pPr>
              <a:buNone/>
            </a:pPr>
            <a:r>
              <a:rPr lang="en-US" sz="3000" dirty="0" smtClean="0"/>
              <a:t>Third: </a:t>
            </a:r>
            <a:r>
              <a:rPr lang="en-US" sz="3000" b="0" dirty="0" smtClean="0"/>
              <a:t>2pts; D+</a:t>
            </a:r>
          </a:p>
          <a:p>
            <a:pPr>
              <a:buNone/>
            </a:pPr>
            <a:r>
              <a:rPr lang="en-US" sz="3000" dirty="0" smtClean="0"/>
              <a:t>Low Third</a:t>
            </a:r>
            <a:r>
              <a:rPr lang="en-US" sz="3000" b="0" dirty="0" smtClean="0"/>
              <a:t>: 1pt; D</a:t>
            </a:r>
          </a:p>
          <a:p>
            <a:pPr>
              <a:buNone/>
            </a:pPr>
            <a:r>
              <a:rPr lang="en-US" sz="3000" dirty="0" smtClean="0"/>
              <a:t>Marginal fail:</a:t>
            </a:r>
            <a:r>
              <a:rPr lang="en-US" sz="3000" b="0" dirty="0" smtClean="0"/>
              <a:t> 0.5pt; D-</a:t>
            </a:r>
          </a:p>
          <a:p>
            <a:pPr>
              <a:buNone/>
            </a:pPr>
            <a:r>
              <a:rPr lang="en-US" sz="3000" dirty="0" smtClean="0"/>
              <a:t>Fail</a:t>
            </a:r>
            <a:r>
              <a:rPr lang="en-US" sz="3000" b="0" dirty="0" smtClean="0"/>
              <a:t>: 0pt; F</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Comments from Sir Bob Burgess, chair of the group </a:t>
            </a:r>
            <a:r>
              <a:rPr lang="en-GB" smtClean="0"/>
              <a:t>proposing its </a:t>
            </a:r>
            <a:r>
              <a:rPr lang="en-GB" dirty="0" smtClean="0"/>
              <a:t>implementation</a:t>
            </a:r>
            <a:endParaRPr lang="en-GB" dirty="0"/>
          </a:p>
        </p:txBody>
      </p:sp>
      <p:sp>
        <p:nvSpPr>
          <p:cNvPr id="5" name="Content Placeholder 4"/>
          <p:cNvSpPr>
            <a:spLocks noGrp="1"/>
          </p:cNvSpPr>
          <p:nvPr>
            <p:ph idx="1"/>
          </p:nvPr>
        </p:nvSpPr>
        <p:spPr/>
        <p:txBody>
          <a:bodyPr/>
          <a:lstStyle/>
          <a:p>
            <a:pPr>
              <a:lnSpc>
                <a:spcPct val="100000"/>
              </a:lnSpc>
            </a:pPr>
            <a:r>
              <a:rPr lang="en-US" sz="2600" dirty="0" smtClean="0"/>
              <a:t>"This is a hugely important project which will provide evidence to inform a full debate about degree classification and the possibility of a uniform grade point average system in the UK.</a:t>
            </a:r>
          </a:p>
          <a:p>
            <a:pPr>
              <a:lnSpc>
                <a:spcPct val="100000"/>
              </a:lnSpc>
            </a:pPr>
            <a:r>
              <a:rPr lang="en-US" sz="2600" dirty="0" smtClean="0"/>
              <a:t>"It's a debate for students, universities, employers and the public. It is also an opportunity to </a:t>
            </a:r>
            <a:r>
              <a:rPr lang="en-US" sz="2600" dirty="0" smtClean="0">
                <a:solidFill>
                  <a:srgbClr val="7030A0"/>
                </a:solidFill>
              </a:rPr>
              <a:t>examine how universities enable students to receive the most effective assessment and feedback on their work </a:t>
            </a:r>
            <a:r>
              <a:rPr lang="en-US" sz="2600" dirty="0" smtClean="0"/>
              <a:t>– which time and time again they reflect through satisfaction surveys as one of the most highly valued expectations of their time at university."</a:t>
            </a:r>
          </a:p>
          <a:p>
            <a:pPr>
              <a:lnSpc>
                <a:spcPct val="100000"/>
              </a:lnSpc>
            </a:pPr>
            <a:endParaRPr lang="en-GB" sz="2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2424</Words>
  <Application>Microsoft Office PowerPoint</Application>
  <PresentationFormat>On-screen Show (4:3)</PresentationFormat>
  <Paragraphs>237</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LeedsMet template</vt:lpstr>
      <vt:lpstr>Adding Value through  Assessment</vt:lpstr>
      <vt:lpstr>What does assessment for? What can it do? How much does it matter?</vt:lpstr>
      <vt:lpstr>Assessment in context</vt:lpstr>
      <vt:lpstr>Why does assessment matter so much?</vt:lpstr>
      <vt:lpstr>Assessment and the Open University</vt:lpstr>
      <vt:lpstr>Some potential challenges for the OU however include</vt:lpstr>
      <vt:lpstr>Introducing Grade Point Averages</vt:lpstr>
      <vt:lpstr>GRADES OR GRADE POINTS?</vt:lpstr>
      <vt:lpstr>Comments from Sir Bob Burgess, chair of the group proposing its implementation</vt:lpstr>
      <vt:lpstr>Two major current UK initiatives on assessment to consider</vt:lpstr>
      <vt:lpstr>Slide 11</vt:lpstr>
      <vt:lpstr>UK Quality Code for Higher Education Part B: Assuring and enhancing academic quality </vt:lpstr>
      <vt:lpstr>Slide 13</vt:lpstr>
      <vt:lpstr>The basis for effective assessment (2) </vt:lpstr>
      <vt:lpstr>Slide 15</vt:lpstr>
      <vt:lpstr>Slide 16</vt:lpstr>
      <vt:lpstr>Slide 17</vt:lpstr>
      <vt:lpstr>Slide 18</vt:lpstr>
      <vt:lpstr>Slide 19</vt:lpstr>
      <vt:lpstr>Slide 20</vt:lpstr>
      <vt:lpstr>Slide 21</vt:lpstr>
      <vt:lpstr>Slide 22</vt:lpstr>
      <vt:lpstr>What do you get for £9k or £27k?</vt:lpstr>
      <vt:lpstr>Assessment for learning</vt:lpstr>
      <vt:lpstr>Assessment for learning</vt:lpstr>
      <vt:lpstr>Boud et al 2010: ‘Assessment 2020’:</vt:lpstr>
      <vt:lpstr>There are huge disparities in the ways in which different nations deal with assessment including:</vt:lpstr>
      <vt:lpstr>Slide 28</vt:lpstr>
      <vt:lpstr>Conclusions: Twenty-first century assessment issues. How to:</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2013-11-26T10:17:24Z</dcterms:modified>
</cp:coreProperties>
</file>