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comments/comment1.xml" ContentType="application/vnd.openxmlformats-officedocument.presentationml.comments+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Lst>
  <p:notesMasterIdLst>
    <p:notesMasterId r:id="rId36"/>
  </p:notesMasterIdLst>
  <p:handoutMasterIdLst>
    <p:handoutMasterId r:id="rId37"/>
  </p:handoutMasterIdLst>
  <p:sldIdLst>
    <p:sldId id="257" r:id="rId2"/>
    <p:sldId id="414" r:id="rId3"/>
    <p:sldId id="386" r:id="rId4"/>
    <p:sldId id="319" r:id="rId5"/>
    <p:sldId id="400" r:id="rId6"/>
    <p:sldId id="401" r:id="rId7"/>
    <p:sldId id="417" r:id="rId8"/>
    <p:sldId id="418" r:id="rId9"/>
    <p:sldId id="419" r:id="rId10"/>
    <p:sldId id="403" r:id="rId11"/>
    <p:sldId id="416" r:id="rId12"/>
    <p:sldId id="404" r:id="rId13"/>
    <p:sldId id="405" r:id="rId14"/>
    <p:sldId id="406" r:id="rId15"/>
    <p:sldId id="407" r:id="rId16"/>
    <p:sldId id="408" r:id="rId17"/>
    <p:sldId id="409" r:id="rId18"/>
    <p:sldId id="410" r:id="rId19"/>
    <p:sldId id="411" r:id="rId20"/>
    <p:sldId id="413" r:id="rId21"/>
    <p:sldId id="369" r:id="rId22"/>
    <p:sldId id="368" r:id="rId23"/>
    <p:sldId id="371" r:id="rId24"/>
    <p:sldId id="365" r:id="rId25"/>
    <p:sldId id="366" r:id="rId26"/>
    <p:sldId id="367" r:id="rId27"/>
    <p:sldId id="402" r:id="rId28"/>
    <p:sldId id="374" r:id="rId29"/>
    <p:sldId id="415" r:id="rId30"/>
    <p:sldId id="382" r:id="rId31"/>
    <p:sldId id="270" r:id="rId32"/>
    <p:sldId id="271" r:id="rId33"/>
    <p:sldId id="272" r:id="rId34"/>
    <p:sldId id="317" r:id="rId35"/>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030A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99000" autoAdjust="0"/>
  </p:normalViewPr>
  <p:slideViewPr>
    <p:cSldViewPr>
      <p:cViewPr varScale="1">
        <p:scale>
          <a:sx n="74" d="100"/>
          <a:sy n="74" d="100"/>
        </p:scale>
        <p:origin x="-960" y="-102"/>
      </p:cViewPr>
      <p:guideLst>
        <p:guide orient="horz" pos="2160"/>
        <p:guide pos="2880"/>
      </p:guideLst>
    </p:cSldViewPr>
  </p:slideViewPr>
  <p:outlineViewPr>
    <p:cViewPr>
      <p:scale>
        <a:sx n="33" d="100"/>
        <a:sy n="33" d="100"/>
      </p:scale>
      <p:origin x="0" y="8689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202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1-10-31T11:45:26.322" idx="7">
    <p:pos x="5211" y="1145"/>
    <p:text>would it make sense to realing this with 'in both school and home'?</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A25E907-4B40-46EC-B452-37FCD5748AD6}" type="slidenum">
              <a:rPr lang="en-GB" smtClean="0"/>
              <a:pPr/>
              <a:t>12</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A25E907-4B40-46EC-B452-37FCD5748AD6}" type="slidenum">
              <a:rPr lang="en-GB" smtClean="0"/>
              <a:pPr/>
              <a:t>13</a:t>
            </a:fld>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A25E907-4B40-46EC-B452-37FCD5748AD6}" type="slidenum">
              <a:rPr lang="en-GB" smtClean="0"/>
              <a:pPr/>
              <a:t>14</a:t>
            </a:fld>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A25E907-4B40-46EC-B452-37FCD5748AD6}" type="slidenum">
              <a:rPr lang="en-GB" smtClean="0"/>
              <a:pPr/>
              <a:t>15</a:t>
            </a:fld>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A25E907-4B40-46EC-B452-37FCD5748AD6}" type="slidenum">
              <a:rPr lang="en-GB" smtClean="0"/>
              <a:pPr/>
              <a:t>16</a:t>
            </a:fld>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A25E907-4B40-46EC-B452-37FCD5748AD6}" type="slidenum">
              <a:rPr lang="en-GB" smtClean="0"/>
              <a:pPr/>
              <a:t>17</a:t>
            </a:fld>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A25E907-4B40-46EC-B452-37FCD5748AD6}" type="slidenum">
              <a:rPr lang="en-GB" smtClean="0"/>
              <a:pPr/>
              <a:t>18</a:t>
            </a:fld>
            <a:endParaRPr lang="en-GB"/>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A25E907-4B40-46EC-B452-37FCD5748AD6}" type="slidenum">
              <a:rPr lang="en-GB" smtClean="0"/>
              <a:pPr/>
              <a:t>19</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A25E907-4B40-46EC-B452-37FCD5748AD6}" type="slidenum">
              <a:rPr lang="en-GB" smtClean="0"/>
              <a:pPr/>
              <a:t>20</a:t>
            </a:fld>
            <a:endParaRPr lang="en-GB"/>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en-US" smtClean="0"/>
          </a:p>
        </p:txBody>
      </p:sp>
      <p:sp>
        <p:nvSpPr>
          <p:cNvPr id="52228" name="Slide Number Placeholder 3"/>
          <p:cNvSpPr>
            <a:spLocks noGrp="1"/>
          </p:cNvSpPr>
          <p:nvPr>
            <p:ph type="sldNum" sz="quarter" idx="5"/>
          </p:nvPr>
        </p:nvSpPr>
        <p:spPr>
          <a:noFill/>
        </p:spPr>
        <p:txBody>
          <a:bodyPr/>
          <a:lstStyle/>
          <a:p>
            <a:fld id="{96F0089A-4C76-4B6C-9FC5-45BAACABF1B0}" type="slidenum">
              <a:rPr lang="en-GB" smtClean="0"/>
              <a:pPr/>
              <a:t>21</a:t>
            </a:fld>
            <a:endParaRPr lang="en-GB"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endParaRPr lang="en-US" smtClean="0"/>
          </a:p>
        </p:txBody>
      </p:sp>
      <p:sp>
        <p:nvSpPr>
          <p:cNvPr id="53252" name="Slide Number Placeholder 3"/>
          <p:cNvSpPr>
            <a:spLocks noGrp="1"/>
          </p:cNvSpPr>
          <p:nvPr>
            <p:ph type="sldNum" sz="quarter" idx="5"/>
          </p:nvPr>
        </p:nvSpPr>
        <p:spPr>
          <a:noFill/>
        </p:spPr>
        <p:txBody>
          <a:bodyPr/>
          <a:lstStyle/>
          <a:p>
            <a:fld id="{FBBD9661-E683-4503-875F-0428D5224DFC}" type="slidenum">
              <a:rPr lang="en-GB" smtClean="0"/>
              <a:pPr/>
              <a:t>22</a:t>
            </a:fld>
            <a:endParaRPr lang="en-GB"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endParaRPr lang="en-US" smtClean="0"/>
          </a:p>
        </p:txBody>
      </p:sp>
      <p:sp>
        <p:nvSpPr>
          <p:cNvPr id="54276" name="Slide Number Placeholder 3"/>
          <p:cNvSpPr>
            <a:spLocks noGrp="1"/>
          </p:cNvSpPr>
          <p:nvPr>
            <p:ph type="sldNum" sz="quarter" idx="5"/>
          </p:nvPr>
        </p:nvSpPr>
        <p:spPr>
          <a:noFill/>
        </p:spPr>
        <p:txBody>
          <a:bodyPr/>
          <a:lstStyle/>
          <a:p>
            <a:fld id="{ABA3C7B4-875A-45E8-80A0-057332DBCF96}" type="slidenum">
              <a:rPr lang="en-GB" smtClean="0"/>
              <a:pPr/>
              <a:t>23</a:t>
            </a:fld>
            <a:endParaRPr lang="en-GB"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smtClean="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24</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smtClean="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25</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p:spPr>
        <p:txBody>
          <a:bodyPr/>
          <a:lstStyle/>
          <a:p>
            <a:endParaRPr lang="en-US" smtClean="0"/>
          </a:p>
        </p:txBody>
      </p:sp>
      <p:sp>
        <p:nvSpPr>
          <p:cNvPr id="74756" name="Slide Number Placeholder 3"/>
          <p:cNvSpPr>
            <a:spLocks noGrp="1"/>
          </p:cNvSpPr>
          <p:nvPr>
            <p:ph type="sldNum" sz="quarter" idx="5"/>
          </p:nvPr>
        </p:nvSpPr>
        <p:spPr>
          <a:noFill/>
        </p:spPr>
        <p:txBody>
          <a:bodyPr/>
          <a:lstStyle/>
          <a:p>
            <a:fld id="{AB2FAB48-9EC9-4E6B-82F1-C9E948DE7D61}" type="slidenum">
              <a:rPr lang="en-US" smtClean="0"/>
              <a:pPr/>
              <a:t>26</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1F0D96D1-55E9-4CE5-AF86-FC2F071F13BE}" type="slidenum">
              <a:rPr lang="en-US" smtClean="0"/>
              <a:pPr/>
              <a:t>4</a:t>
            </a:fld>
            <a:endParaRPr lang="en-US"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r>
              <a:rPr lang="en-GB" smtClean="0"/>
              <a:t>Los métodos de evaluación influyen más en el aprendizaje del estudients que cualquier otro factor.</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26/11/2013</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26/11/2013</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26/11/2013</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26/11/2013</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26/11/2013</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26/11/2013</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26/11/2013</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26/11/2013</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26/11/2013</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26/11/2013</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26/11/2013</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26/11/2013</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jpeg"/><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hyperlink" Target="http://www.qaa.ac.uk/AssuringStandardsAndQuality/quality-code/Pages/default.aspx"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60350"/>
            <a:ext cx="6118225" cy="2520950"/>
          </a:xfrm>
          <a:noFill/>
        </p:spPr>
        <p:txBody>
          <a:bodyPr anchor="ctr"/>
          <a:lstStyle/>
          <a:p>
            <a:pPr algn="ctr" eaLnBrk="1" hangingPunct="1"/>
            <a:r>
              <a:rPr lang="en-GB" dirty="0" smtClean="0"/>
              <a:t>Adding Value through </a:t>
            </a:r>
            <a:br>
              <a:rPr lang="en-GB" dirty="0" smtClean="0"/>
            </a:br>
            <a:r>
              <a:rPr lang="en-GB" dirty="0" smtClean="0"/>
              <a:t>Assessment</a:t>
            </a:r>
            <a:endParaRPr lang="en-GB" sz="4400" b="0" dirty="0" smtClean="0"/>
          </a:p>
        </p:txBody>
      </p:sp>
      <p:sp>
        <p:nvSpPr>
          <p:cNvPr id="3075" name="Rectangle 3"/>
          <p:cNvSpPr>
            <a:spLocks noGrp="1" noChangeArrowheads="1"/>
          </p:cNvSpPr>
          <p:nvPr>
            <p:ph type="subTitle" idx="1"/>
          </p:nvPr>
        </p:nvSpPr>
        <p:spPr>
          <a:xfrm>
            <a:off x="827088" y="3143250"/>
            <a:ext cx="6248400" cy="3214688"/>
          </a:xfrm>
        </p:spPr>
        <p:txBody>
          <a:bodyPr/>
          <a:lstStyle/>
          <a:p>
            <a:pPr algn="ctr" eaLnBrk="1" hangingPunct="1">
              <a:defRPr/>
            </a:pPr>
            <a:r>
              <a:rPr lang="en-GB" dirty="0" smtClean="0">
                <a:solidFill>
                  <a:schemeClr val="tx2">
                    <a:lumMod val="60000"/>
                    <a:lumOff val="40000"/>
                  </a:schemeClr>
                </a:solidFill>
              </a:rPr>
              <a:t>The Open University </a:t>
            </a:r>
          </a:p>
          <a:p>
            <a:pPr algn="ctr" eaLnBrk="1" hangingPunct="1">
              <a:defRPr/>
            </a:pPr>
            <a:r>
              <a:rPr lang="en-GB" sz="2400" dirty="0" smtClean="0"/>
              <a:t>28 November 2013</a:t>
            </a:r>
          </a:p>
          <a:p>
            <a:pPr algn="ctr" eaLnBrk="1" hangingPunct="1">
              <a:defRPr/>
            </a:pPr>
            <a:r>
              <a:rPr lang="en-GB" sz="2400" b="1" dirty="0" smtClean="0"/>
              <a:t>Sally Brown</a:t>
            </a:r>
          </a:p>
          <a:p>
            <a:pPr algn="ctr" eaLnBrk="1" hangingPunct="1">
              <a:defRPr/>
            </a:pPr>
            <a:r>
              <a:rPr lang="en-GB" sz="1800" dirty="0" smtClean="0"/>
              <a:t>Emerita Professor, Leeds Metropolitan University</a:t>
            </a:r>
          </a:p>
          <a:p>
            <a:pPr algn="ctr" eaLnBrk="1" hangingPunct="1">
              <a:defRPr/>
            </a:pPr>
            <a:r>
              <a:rPr lang="en-GB" sz="1800" dirty="0" smtClean="0"/>
              <a:t>Adjunct Professor, University of the Sunshine Coast, University of Central Queensland and James Cook University, Queensland</a:t>
            </a:r>
          </a:p>
          <a:p>
            <a:pPr algn="ctr" eaLnBrk="1" hangingPunct="1">
              <a:defRPr/>
            </a:pPr>
            <a:r>
              <a:rPr lang="en-GB" sz="1800" dirty="0" smtClean="0"/>
              <a:t>Visiting Professor: University of Plymouth &amp; Liverpool John Moores University.</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Two major current UK initiatives on assessment to consider</a:t>
            </a:r>
            <a:endParaRPr lang="en-GB" dirty="0"/>
          </a:p>
        </p:txBody>
      </p:sp>
      <p:sp>
        <p:nvSpPr>
          <p:cNvPr id="3" name="Content Placeholder 2"/>
          <p:cNvSpPr>
            <a:spLocks noGrp="1"/>
          </p:cNvSpPr>
          <p:nvPr>
            <p:ph idx="1"/>
          </p:nvPr>
        </p:nvSpPr>
        <p:spPr>
          <a:xfrm>
            <a:off x="214282" y="1214422"/>
            <a:ext cx="8715436" cy="4987941"/>
          </a:xfrm>
        </p:spPr>
        <p:txBody>
          <a:bodyPr/>
          <a:lstStyle/>
          <a:p>
            <a:r>
              <a:rPr lang="en-GB" dirty="0" smtClean="0"/>
              <a:t>The UK Quality Assurance Agency (QAA) Code of practice B6 on Assessment and APL.</a:t>
            </a:r>
          </a:p>
          <a:p>
            <a:r>
              <a:rPr lang="en-GB" dirty="0" smtClean="0"/>
              <a:t>The Higher Education Academy ‘A marked improvement’ project on bringing about change to institutional strategies on assessment.</a:t>
            </a:r>
          </a:p>
          <a:p>
            <a:r>
              <a:rPr lang="en-GB" dirty="0" smtClean="0"/>
              <a:t>Both groups have overlapping membership and therefore aligned perspectives.</a:t>
            </a:r>
          </a:p>
          <a:p>
            <a:r>
              <a:rPr lang="en-GB" dirty="0" smtClean="0"/>
              <a:t>Both initiatives draw on the work of previous generations of thinkers on assessment, and particularly the two Centres for Excellence in Teaching and Learning (CETLs) that focused on assessment, Oxford Brookes’ Assessment Knowledge Exchange (</a:t>
            </a:r>
            <a:r>
              <a:rPr lang="en-GB" dirty="0" err="1" smtClean="0"/>
              <a:t>ASKe</a:t>
            </a:r>
            <a:r>
              <a:rPr lang="en-GB" dirty="0" smtClean="0"/>
              <a:t>) and Northumbria's Assessment for Learning (A4L).</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574675" y="188913"/>
            <a:ext cx="8569325" cy="6107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0">
                <a:solidFill>
                  <a:srgbClr val="000000"/>
                </a:solidFill>
                <a:miter lim="800000"/>
                <a:headEnd/>
                <a:tailEnd/>
              </a14:hiddenLine>
            </a:ext>
          </a:extLst>
        </p:spPr>
        <p:txBody>
          <a:bodyPr/>
          <a:lstStyle/>
          <a:p>
            <a:endParaRPr lang="en-GB"/>
          </a:p>
        </p:txBody>
      </p:sp>
      <p:grpSp>
        <p:nvGrpSpPr>
          <p:cNvPr id="2" name="Group 3"/>
          <p:cNvGrpSpPr>
            <a:grpSpLocks/>
          </p:cNvGrpSpPr>
          <p:nvPr/>
        </p:nvGrpSpPr>
        <p:grpSpPr bwMode="auto">
          <a:xfrm>
            <a:off x="4633913" y="549275"/>
            <a:ext cx="2654300" cy="2725738"/>
            <a:chOff x="2937" y="346"/>
            <a:chExt cx="1672" cy="1717"/>
          </a:xfrm>
          <a:solidFill>
            <a:srgbClr val="00B050"/>
          </a:solidFill>
        </p:grpSpPr>
        <p:sp>
          <p:nvSpPr>
            <p:cNvPr id="48132" name="Freeform 4"/>
            <p:cNvSpPr>
              <a:spLocks/>
            </p:cNvSpPr>
            <p:nvPr/>
          </p:nvSpPr>
          <p:spPr bwMode="auto">
            <a:xfrm>
              <a:off x="2937" y="346"/>
              <a:ext cx="1672" cy="1717"/>
            </a:xfrm>
            <a:custGeom>
              <a:avLst/>
              <a:gdLst>
                <a:gd name="T0" fmla="*/ 75 w 75"/>
                <a:gd name="T1" fmla="*/ 42 h 87"/>
                <a:gd name="T2" fmla="*/ 0 w 75"/>
                <a:gd name="T3" fmla="*/ 0 h 87"/>
                <a:gd name="T4" fmla="*/ 0 w 75"/>
                <a:gd name="T5" fmla="*/ 87 h 87"/>
                <a:gd name="T6" fmla="*/ 75 w 75"/>
                <a:gd name="T7" fmla="*/ 42 h 87"/>
              </a:gdLst>
              <a:ahLst/>
              <a:cxnLst>
                <a:cxn ang="0">
                  <a:pos x="T0" y="T1"/>
                </a:cxn>
                <a:cxn ang="0">
                  <a:pos x="T2" y="T3"/>
                </a:cxn>
                <a:cxn ang="0">
                  <a:pos x="T4" y="T5"/>
                </a:cxn>
                <a:cxn ang="0">
                  <a:pos x="T6" y="T7"/>
                </a:cxn>
              </a:cxnLst>
              <a:rect l="0" t="0" r="r" b="b"/>
              <a:pathLst>
                <a:path w="75" h="87">
                  <a:moveTo>
                    <a:pt x="75" y="42"/>
                  </a:moveTo>
                  <a:cubicBezTo>
                    <a:pt x="59" y="16"/>
                    <a:pt x="30" y="0"/>
                    <a:pt x="0" y="0"/>
                  </a:cubicBezTo>
                  <a:lnTo>
                    <a:pt x="0" y="87"/>
                  </a:lnTo>
                  <a:lnTo>
                    <a:pt x="75" y="42"/>
                  </a:lnTo>
                  <a:close/>
                </a:path>
              </a:pathLst>
            </a:custGeom>
            <a:grpFill/>
            <a:ln w="25400">
              <a:solidFill>
                <a:srgbClr val="000000"/>
              </a:solidFill>
              <a:prstDash val="solid"/>
              <a:round/>
              <a:headEnd/>
              <a:tailEnd/>
            </a:ln>
          </p:spPr>
          <p:txBody>
            <a:bodyPr/>
            <a:lstStyle/>
            <a:p>
              <a:endParaRPr lang="en-GB"/>
            </a:p>
          </p:txBody>
        </p:sp>
        <p:sp>
          <p:nvSpPr>
            <p:cNvPr id="48133" name="Text Box 5"/>
            <p:cNvSpPr txBox="1">
              <a:spLocks noChangeArrowheads="1"/>
            </p:cNvSpPr>
            <p:nvPr/>
          </p:nvSpPr>
          <p:spPr bwMode="auto">
            <a:xfrm>
              <a:off x="3152" y="618"/>
              <a:ext cx="771" cy="633"/>
            </a:xfrm>
            <a:prstGeom prst="rect">
              <a:avLst/>
            </a:prstGeom>
            <a:grp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spcBef>
                  <a:spcPct val="50000"/>
                </a:spcBef>
              </a:pPr>
              <a:r>
                <a:rPr lang="en-GB" sz="1200" b="1" dirty="0">
                  <a:latin typeface="Comic Sans MS" pitchFamily="66" charset="0"/>
                </a:rPr>
                <a:t>Emphasises authentic &amp; complex assessment tasks</a:t>
              </a:r>
              <a:endParaRPr lang="en-US" sz="1200" b="1" dirty="0">
                <a:latin typeface="Comic Sans MS" pitchFamily="66" charset="0"/>
              </a:endParaRPr>
            </a:p>
          </p:txBody>
        </p:sp>
      </p:grpSp>
      <p:grpSp>
        <p:nvGrpSpPr>
          <p:cNvPr id="3" name="Group 6"/>
          <p:cNvGrpSpPr>
            <a:grpSpLocks/>
          </p:cNvGrpSpPr>
          <p:nvPr/>
        </p:nvGrpSpPr>
        <p:grpSpPr bwMode="auto">
          <a:xfrm>
            <a:off x="1962150" y="547688"/>
            <a:ext cx="2687638" cy="2693987"/>
            <a:chOff x="1244" y="346"/>
            <a:chExt cx="1693" cy="1697"/>
          </a:xfrm>
        </p:grpSpPr>
        <p:sp>
          <p:nvSpPr>
            <p:cNvPr id="48135" name="Freeform 7"/>
            <p:cNvSpPr>
              <a:spLocks/>
            </p:cNvSpPr>
            <p:nvPr/>
          </p:nvSpPr>
          <p:spPr bwMode="auto">
            <a:xfrm>
              <a:off x="1244" y="346"/>
              <a:ext cx="1693" cy="1697"/>
            </a:xfrm>
            <a:custGeom>
              <a:avLst/>
              <a:gdLst>
                <a:gd name="T0" fmla="*/ 75 w 76"/>
                <a:gd name="T1" fmla="*/ 0 h 87"/>
                <a:gd name="T2" fmla="*/ 0 w 76"/>
                <a:gd name="T3" fmla="*/ 42 h 87"/>
                <a:gd name="T4" fmla="*/ 76 w 76"/>
                <a:gd name="T5" fmla="*/ 87 h 87"/>
                <a:gd name="T6" fmla="*/ 75 w 76"/>
                <a:gd name="T7" fmla="*/ 0 h 87"/>
              </a:gdLst>
              <a:ahLst/>
              <a:cxnLst>
                <a:cxn ang="0">
                  <a:pos x="T0" y="T1"/>
                </a:cxn>
                <a:cxn ang="0">
                  <a:pos x="T2" y="T3"/>
                </a:cxn>
                <a:cxn ang="0">
                  <a:pos x="T4" y="T5"/>
                </a:cxn>
                <a:cxn ang="0">
                  <a:pos x="T6" y="T7"/>
                </a:cxn>
              </a:cxnLst>
              <a:rect l="0" t="0" r="r" b="b"/>
              <a:pathLst>
                <a:path w="76" h="87">
                  <a:moveTo>
                    <a:pt x="75" y="0"/>
                  </a:moveTo>
                  <a:cubicBezTo>
                    <a:pt x="45" y="0"/>
                    <a:pt x="16" y="16"/>
                    <a:pt x="0" y="42"/>
                  </a:cubicBezTo>
                  <a:lnTo>
                    <a:pt x="76" y="87"/>
                  </a:lnTo>
                  <a:lnTo>
                    <a:pt x="75" y="0"/>
                  </a:lnTo>
                  <a:close/>
                </a:path>
              </a:pathLst>
            </a:custGeom>
            <a:solidFill>
              <a:srgbClr val="6699FF"/>
            </a:solidFill>
            <a:ln w="25400">
              <a:solidFill>
                <a:srgbClr val="000000"/>
              </a:solidFill>
              <a:prstDash val="solid"/>
              <a:round/>
              <a:headEnd/>
              <a:tailEnd/>
            </a:ln>
          </p:spPr>
          <p:txBody>
            <a:bodyPr/>
            <a:lstStyle/>
            <a:p>
              <a:endParaRPr lang="en-GB"/>
            </a:p>
          </p:txBody>
        </p:sp>
        <p:sp>
          <p:nvSpPr>
            <p:cNvPr id="48136" name="Text Box 8"/>
            <p:cNvSpPr txBox="1">
              <a:spLocks noChangeArrowheads="1"/>
            </p:cNvSpPr>
            <p:nvPr/>
          </p:nvSpPr>
          <p:spPr bwMode="auto">
            <a:xfrm>
              <a:off x="1791" y="733"/>
              <a:ext cx="1021" cy="63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Develops students’ abilities to evaluate own progress, direct own learning</a:t>
              </a:r>
              <a:endParaRPr lang="en-US" sz="1200" b="1" dirty="0">
                <a:latin typeface="Comic Sans MS" pitchFamily="66" charset="0"/>
              </a:endParaRPr>
            </a:p>
          </p:txBody>
        </p:sp>
      </p:grpSp>
      <p:grpSp>
        <p:nvGrpSpPr>
          <p:cNvPr id="4" name="Group 9"/>
          <p:cNvGrpSpPr>
            <a:grpSpLocks/>
          </p:cNvGrpSpPr>
          <p:nvPr/>
        </p:nvGrpSpPr>
        <p:grpSpPr bwMode="auto">
          <a:xfrm>
            <a:off x="1531938" y="1839913"/>
            <a:ext cx="3114675" cy="2755900"/>
            <a:chOff x="975" y="1175"/>
            <a:chExt cx="1962" cy="1736"/>
          </a:xfrm>
          <a:solidFill>
            <a:schemeClr val="accent6">
              <a:lumMod val="40000"/>
              <a:lumOff val="60000"/>
            </a:schemeClr>
          </a:solidFill>
        </p:grpSpPr>
        <p:sp>
          <p:nvSpPr>
            <p:cNvPr id="48138" name="Freeform 10"/>
            <p:cNvSpPr>
              <a:spLocks/>
            </p:cNvSpPr>
            <p:nvPr/>
          </p:nvSpPr>
          <p:spPr bwMode="auto">
            <a:xfrm>
              <a:off x="975" y="1175"/>
              <a:ext cx="1962" cy="1736"/>
            </a:xfrm>
            <a:custGeom>
              <a:avLst/>
              <a:gdLst>
                <a:gd name="T0" fmla="*/ 12 w 88"/>
                <a:gd name="T1" fmla="*/ 0 h 89"/>
                <a:gd name="T2" fmla="*/ 1 w 88"/>
                <a:gd name="T3" fmla="*/ 44 h 89"/>
                <a:gd name="T4" fmla="*/ 12 w 88"/>
                <a:gd name="T5" fmla="*/ 89 h 89"/>
                <a:gd name="T6" fmla="*/ 88 w 88"/>
                <a:gd name="T7" fmla="*/ 45 h 89"/>
                <a:gd name="T8" fmla="*/ 12 w 88"/>
                <a:gd name="T9" fmla="*/ 0 h 89"/>
              </a:gdLst>
              <a:ahLst/>
              <a:cxnLst>
                <a:cxn ang="0">
                  <a:pos x="T0" y="T1"/>
                </a:cxn>
                <a:cxn ang="0">
                  <a:pos x="T2" y="T3"/>
                </a:cxn>
                <a:cxn ang="0">
                  <a:pos x="T4" y="T5"/>
                </a:cxn>
                <a:cxn ang="0">
                  <a:pos x="T6" y="T7"/>
                </a:cxn>
                <a:cxn ang="0">
                  <a:pos x="T8" y="T9"/>
                </a:cxn>
              </a:cxnLst>
              <a:rect l="0" t="0" r="r" b="b"/>
              <a:pathLst>
                <a:path w="88" h="89">
                  <a:moveTo>
                    <a:pt x="12" y="0"/>
                  </a:moveTo>
                  <a:cubicBezTo>
                    <a:pt x="5" y="14"/>
                    <a:pt x="1" y="29"/>
                    <a:pt x="1" y="44"/>
                  </a:cubicBezTo>
                  <a:cubicBezTo>
                    <a:pt x="0" y="60"/>
                    <a:pt x="5" y="75"/>
                    <a:pt x="12" y="89"/>
                  </a:cubicBezTo>
                  <a:lnTo>
                    <a:pt x="88" y="45"/>
                  </a:lnTo>
                  <a:lnTo>
                    <a:pt x="12" y="0"/>
                  </a:lnTo>
                  <a:close/>
                </a:path>
              </a:pathLst>
            </a:custGeom>
            <a:grpFill/>
            <a:ln w="25400">
              <a:solidFill>
                <a:srgbClr val="000000"/>
              </a:solidFill>
              <a:prstDash val="solid"/>
              <a:round/>
              <a:headEnd/>
              <a:tailEnd/>
            </a:ln>
          </p:spPr>
          <p:txBody>
            <a:bodyPr/>
            <a:lstStyle/>
            <a:p>
              <a:endParaRPr lang="en-GB"/>
            </a:p>
          </p:txBody>
        </p:sp>
        <p:sp>
          <p:nvSpPr>
            <p:cNvPr id="48139" name="Text Box 11"/>
            <p:cNvSpPr txBox="1">
              <a:spLocks noChangeArrowheads="1"/>
            </p:cNvSpPr>
            <p:nvPr/>
          </p:nvSpPr>
          <p:spPr bwMode="auto">
            <a:xfrm>
              <a:off x="1186" y="1774"/>
              <a:ext cx="1082" cy="748"/>
            </a:xfrm>
            <a:prstGeom prst="rect">
              <a:avLst/>
            </a:prstGeom>
            <a:grp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GB" sz="1200" b="1">
                  <a:latin typeface="Comic Sans MS" pitchFamily="66" charset="0"/>
                </a:rPr>
                <a:t>Is rich in informal feedback (e.g. peer review of draft writing, collaborative project work)</a:t>
              </a:r>
              <a:endParaRPr lang="en-US" sz="1200" b="1">
                <a:latin typeface="Comic Sans MS" pitchFamily="66" charset="0"/>
              </a:endParaRPr>
            </a:p>
          </p:txBody>
        </p:sp>
      </p:grpSp>
      <p:grpSp>
        <p:nvGrpSpPr>
          <p:cNvPr id="5" name="Group 12"/>
          <p:cNvGrpSpPr>
            <a:grpSpLocks/>
          </p:cNvGrpSpPr>
          <p:nvPr/>
        </p:nvGrpSpPr>
        <p:grpSpPr bwMode="auto">
          <a:xfrm>
            <a:off x="1960563" y="3235325"/>
            <a:ext cx="2687637" cy="2659063"/>
            <a:chOff x="1244" y="2073"/>
            <a:chExt cx="1693" cy="1675"/>
          </a:xfrm>
        </p:grpSpPr>
        <p:sp>
          <p:nvSpPr>
            <p:cNvPr id="48141" name="Freeform 13"/>
            <p:cNvSpPr>
              <a:spLocks/>
            </p:cNvSpPr>
            <p:nvPr/>
          </p:nvSpPr>
          <p:spPr bwMode="auto">
            <a:xfrm>
              <a:off x="1244" y="2073"/>
              <a:ext cx="1693" cy="1675"/>
            </a:xfrm>
            <a:custGeom>
              <a:avLst/>
              <a:gdLst>
                <a:gd name="T0" fmla="*/ 0 w 76"/>
                <a:gd name="T1" fmla="*/ 44 h 86"/>
                <a:gd name="T2" fmla="*/ 76 w 76"/>
                <a:gd name="T3" fmla="*/ 86 h 86"/>
                <a:gd name="T4" fmla="*/ 76 w 76"/>
                <a:gd name="T5" fmla="*/ 0 h 86"/>
                <a:gd name="T6" fmla="*/ 0 w 76"/>
                <a:gd name="T7" fmla="*/ 44 h 86"/>
              </a:gdLst>
              <a:ahLst/>
              <a:cxnLst>
                <a:cxn ang="0">
                  <a:pos x="T0" y="T1"/>
                </a:cxn>
                <a:cxn ang="0">
                  <a:pos x="T2" y="T3"/>
                </a:cxn>
                <a:cxn ang="0">
                  <a:pos x="T4" y="T5"/>
                </a:cxn>
                <a:cxn ang="0">
                  <a:pos x="T6" y="T7"/>
                </a:cxn>
              </a:cxnLst>
              <a:rect l="0" t="0" r="r" b="b"/>
              <a:pathLst>
                <a:path w="76" h="86">
                  <a:moveTo>
                    <a:pt x="0" y="44"/>
                  </a:moveTo>
                  <a:cubicBezTo>
                    <a:pt x="16" y="70"/>
                    <a:pt x="45" y="86"/>
                    <a:pt x="76" y="86"/>
                  </a:cubicBezTo>
                  <a:lnTo>
                    <a:pt x="76" y="0"/>
                  </a:lnTo>
                  <a:lnTo>
                    <a:pt x="0" y="44"/>
                  </a:lnTo>
                  <a:close/>
                </a:path>
              </a:pathLst>
            </a:custGeom>
            <a:solidFill>
              <a:srgbClr val="FF0000"/>
            </a:solidFill>
            <a:ln w="25400">
              <a:solidFill>
                <a:srgbClr val="000000"/>
              </a:solidFill>
              <a:prstDash val="solid"/>
              <a:round/>
              <a:headEnd/>
              <a:tailEnd/>
            </a:ln>
          </p:spPr>
          <p:txBody>
            <a:bodyPr/>
            <a:lstStyle/>
            <a:p>
              <a:endParaRPr lang="en-GB"/>
            </a:p>
          </p:txBody>
        </p:sp>
        <p:sp>
          <p:nvSpPr>
            <p:cNvPr id="48142" name="Text Box 14"/>
            <p:cNvSpPr txBox="1">
              <a:spLocks noChangeArrowheads="1"/>
            </p:cNvSpPr>
            <p:nvPr/>
          </p:nvSpPr>
          <p:spPr bwMode="auto">
            <a:xfrm>
              <a:off x="1620" y="2742"/>
              <a:ext cx="1192" cy="51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Is rich in formal feedback (e.g. tutor comment, self-review logs)</a:t>
              </a:r>
              <a:endParaRPr lang="en-US" sz="1200" b="1" dirty="0">
                <a:latin typeface="Comic Sans MS" pitchFamily="66" charset="0"/>
              </a:endParaRPr>
            </a:p>
          </p:txBody>
        </p:sp>
      </p:grpSp>
      <p:grpSp>
        <p:nvGrpSpPr>
          <p:cNvPr id="6" name="Group 15"/>
          <p:cNvGrpSpPr>
            <a:grpSpLocks/>
          </p:cNvGrpSpPr>
          <p:nvPr/>
        </p:nvGrpSpPr>
        <p:grpSpPr bwMode="auto">
          <a:xfrm>
            <a:off x="4646613" y="3235325"/>
            <a:ext cx="2625725" cy="2659063"/>
            <a:chOff x="2920" y="2056"/>
            <a:chExt cx="1672" cy="1675"/>
          </a:xfrm>
        </p:grpSpPr>
        <p:sp>
          <p:nvSpPr>
            <p:cNvPr id="48144" name="Freeform 16"/>
            <p:cNvSpPr>
              <a:spLocks/>
            </p:cNvSpPr>
            <p:nvPr/>
          </p:nvSpPr>
          <p:spPr bwMode="auto">
            <a:xfrm>
              <a:off x="2920" y="2056"/>
              <a:ext cx="1672" cy="1675"/>
            </a:xfrm>
            <a:custGeom>
              <a:avLst/>
              <a:gdLst>
                <a:gd name="T0" fmla="*/ 0 w 75"/>
                <a:gd name="T1" fmla="*/ 86 h 86"/>
                <a:gd name="T2" fmla="*/ 75 w 75"/>
                <a:gd name="T3" fmla="*/ 44 h 86"/>
                <a:gd name="T4" fmla="*/ 0 w 75"/>
                <a:gd name="T5" fmla="*/ 0 h 86"/>
                <a:gd name="T6" fmla="*/ 0 w 75"/>
                <a:gd name="T7" fmla="*/ 86 h 86"/>
              </a:gdLst>
              <a:ahLst/>
              <a:cxnLst>
                <a:cxn ang="0">
                  <a:pos x="T0" y="T1"/>
                </a:cxn>
                <a:cxn ang="0">
                  <a:pos x="T2" y="T3"/>
                </a:cxn>
                <a:cxn ang="0">
                  <a:pos x="T4" y="T5"/>
                </a:cxn>
                <a:cxn ang="0">
                  <a:pos x="T6" y="T7"/>
                </a:cxn>
              </a:cxnLst>
              <a:rect l="0" t="0" r="r" b="b"/>
              <a:pathLst>
                <a:path w="75" h="86">
                  <a:moveTo>
                    <a:pt x="0" y="86"/>
                  </a:moveTo>
                  <a:cubicBezTo>
                    <a:pt x="30" y="86"/>
                    <a:pt x="59" y="70"/>
                    <a:pt x="75" y="44"/>
                  </a:cubicBezTo>
                  <a:lnTo>
                    <a:pt x="0" y="0"/>
                  </a:lnTo>
                  <a:lnTo>
                    <a:pt x="0" y="86"/>
                  </a:lnTo>
                  <a:close/>
                </a:path>
              </a:pathLst>
            </a:custGeom>
            <a:solidFill>
              <a:srgbClr val="AA9330"/>
            </a:solidFill>
            <a:ln w="25400">
              <a:solidFill>
                <a:srgbClr val="000000"/>
              </a:solidFill>
              <a:prstDash val="solid"/>
              <a:round/>
              <a:headEnd/>
              <a:tailEnd/>
            </a:ln>
          </p:spPr>
          <p:txBody>
            <a:bodyPr/>
            <a:lstStyle/>
            <a:p>
              <a:endParaRPr lang="en-GB"/>
            </a:p>
          </p:txBody>
        </p:sp>
        <p:sp>
          <p:nvSpPr>
            <p:cNvPr id="48145" name="Text Box 17"/>
            <p:cNvSpPr txBox="1">
              <a:spLocks noChangeArrowheads="1"/>
            </p:cNvSpPr>
            <p:nvPr/>
          </p:nvSpPr>
          <p:spPr bwMode="auto">
            <a:xfrm>
              <a:off x="2984" y="2573"/>
              <a:ext cx="1056" cy="63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GB" sz="1200" b="1">
                  <a:latin typeface="Comic Sans MS" pitchFamily="66" charset="0"/>
                </a:rPr>
                <a:t>Offers extensive ‘low stakes’ confidence building opportunities and practice</a:t>
              </a:r>
              <a:endParaRPr lang="en-US" sz="1200" b="1">
                <a:latin typeface="Comic Sans MS" pitchFamily="66" charset="0"/>
              </a:endParaRPr>
            </a:p>
          </p:txBody>
        </p:sp>
      </p:grpSp>
      <p:grpSp>
        <p:nvGrpSpPr>
          <p:cNvPr id="7" name="Group 18"/>
          <p:cNvGrpSpPr>
            <a:grpSpLocks/>
          </p:cNvGrpSpPr>
          <p:nvPr/>
        </p:nvGrpSpPr>
        <p:grpSpPr bwMode="auto">
          <a:xfrm>
            <a:off x="4633913" y="1852613"/>
            <a:ext cx="3078162" cy="2755900"/>
            <a:chOff x="2937" y="1175"/>
            <a:chExt cx="1939" cy="1736"/>
          </a:xfrm>
        </p:grpSpPr>
        <p:sp>
          <p:nvSpPr>
            <p:cNvPr id="48147" name="Freeform 19"/>
            <p:cNvSpPr>
              <a:spLocks/>
            </p:cNvSpPr>
            <p:nvPr/>
          </p:nvSpPr>
          <p:spPr bwMode="auto">
            <a:xfrm>
              <a:off x="2937" y="1175"/>
              <a:ext cx="1939" cy="1736"/>
            </a:xfrm>
            <a:custGeom>
              <a:avLst/>
              <a:gdLst>
                <a:gd name="T0" fmla="*/ 75 w 87"/>
                <a:gd name="T1" fmla="*/ 89 h 89"/>
                <a:gd name="T2" fmla="*/ 87 w 87"/>
                <a:gd name="T3" fmla="*/ 45 h 89"/>
                <a:gd name="T4" fmla="*/ 75 w 87"/>
                <a:gd name="T5" fmla="*/ 0 h 89"/>
                <a:gd name="T6" fmla="*/ 0 w 87"/>
                <a:gd name="T7" fmla="*/ 45 h 89"/>
                <a:gd name="T8" fmla="*/ 75 w 87"/>
                <a:gd name="T9" fmla="*/ 89 h 89"/>
              </a:gdLst>
              <a:ahLst/>
              <a:cxnLst>
                <a:cxn ang="0">
                  <a:pos x="T0" y="T1"/>
                </a:cxn>
                <a:cxn ang="0">
                  <a:pos x="T2" y="T3"/>
                </a:cxn>
                <a:cxn ang="0">
                  <a:pos x="T4" y="T5"/>
                </a:cxn>
                <a:cxn ang="0">
                  <a:pos x="T6" y="T7"/>
                </a:cxn>
                <a:cxn ang="0">
                  <a:pos x="T8" y="T9"/>
                </a:cxn>
              </a:cxnLst>
              <a:rect l="0" t="0" r="r" b="b"/>
              <a:pathLst>
                <a:path w="87" h="89">
                  <a:moveTo>
                    <a:pt x="75" y="89"/>
                  </a:moveTo>
                  <a:cubicBezTo>
                    <a:pt x="82" y="75"/>
                    <a:pt x="87" y="60"/>
                    <a:pt x="87" y="45"/>
                  </a:cubicBezTo>
                  <a:cubicBezTo>
                    <a:pt x="87" y="29"/>
                    <a:pt x="82" y="14"/>
                    <a:pt x="75" y="0"/>
                  </a:cubicBezTo>
                  <a:lnTo>
                    <a:pt x="0" y="45"/>
                  </a:lnTo>
                  <a:lnTo>
                    <a:pt x="75" y="89"/>
                  </a:lnTo>
                  <a:close/>
                </a:path>
              </a:pathLst>
            </a:custGeom>
            <a:solidFill>
              <a:schemeClr val="bg1">
                <a:lumMod val="85000"/>
              </a:schemeClr>
            </a:solidFill>
            <a:ln w="25400">
              <a:solidFill>
                <a:srgbClr val="000000"/>
              </a:solidFill>
              <a:prstDash val="solid"/>
              <a:round/>
              <a:headEnd/>
              <a:tailEnd/>
            </a:ln>
          </p:spPr>
          <p:txBody>
            <a:bodyPr/>
            <a:lstStyle/>
            <a:p>
              <a:endParaRPr lang="en-GB"/>
            </a:p>
          </p:txBody>
        </p:sp>
        <p:sp>
          <p:nvSpPr>
            <p:cNvPr id="48148" name="Text Box 20"/>
            <p:cNvSpPr txBox="1">
              <a:spLocks noChangeArrowheads="1"/>
            </p:cNvSpPr>
            <p:nvPr/>
          </p:nvSpPr>
          <p:spPr bwMode="auto">
            <a:xfrm>
              <a:off x="3619" y="1686"/>
              <a:ext cx="1031" cy="633"/>
            </a:xfrm>
            <a:prstGeom prst="rect">
              <a:avLst/>
            </a:prstGeom>
            <a:solidFill>
              <a:schemeClr val="bg1">
                <a:lumMod val="85000"/>
              </a:schemeClr>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Uses high stakes summative assessment rigorously but sparingly</a:t>
              </a:r>
              <a:endParaRPr lang="en-US" sz="1200" b="1" dirty="0">
                <a:latin typeface="Comic Sans MS" pitchFamily="66" charset="0"/>
              </a:endParaRPr>
            </a:p>
          </p:txBody>
        </p:sp>
      </p:grpSp>
      <p:sp>
        <p:nvSpPr>
          <p:cNvPr id="48149" name="Text Box 21"/>
          <p:cNvSpPr txBox="1">
            <a:spLocks noChangeArrowheads="1"/>
          </p:cNvSpPr>
          <p:nvPr/>
        </p:nvSpPr>
        <p:spPr bwMode="auto">
          <a:xfrm>
            <a:off x="274638" y="274638"/>
            <a:ext cx="3325812" cy="9461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lang="en-GB" sz="2800" b="1" dirty="0">
                <a:solidFill>
                  <a:srgbClr val="3366FF"/>
                </a:solidFill>
                <a:latin typeface="Tahoma" charset="0"/>
              </a:rPr>
              <a:t>Assessment for Learning</a:t>
            </a:r>
            <a:endParaRPr lang="en-GB" sz="2400" dirty="0">
              <a:solidFill>
                <a:srgbClr val="3366FF"/>
              </a:solidFill>
              <a:latin typeface="Tahoma" charset="0"/>
            </a:endParaRPr>
          </a:p>
        </p:txBody>
      </p:sp>
    </p:spTree>
    <p:extLst>
      <p:ext uri="{BB962C8B-B14F-4D97-AF65-F5344CB8AC3E}">
        <p14:creationId xmlns:p14="http://schemas.microsoft.com/office/powerpoint/2010/main" xmlns="" val="3446667685"/>
      </p:ext>
    </p:extLst>
  </p:cSld>
  <p:clrMapOvr>
    <a:masterClrMapping/>
  </p:clrMapOvr>
  <p:transition spd="slow" advTm="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971600" y="838200"/>
            <a:ext cx="7639000" cy="2762250"/>
          </a:xfrm>
        </p:spPr>
        <p:txBody>
          <a:bodyPr>
            <a:normAutofit/>
          </a:bodyPr>
          <a:lstStyle/>
          <a:p>
            <a:r>
              <a:rPr lang="en-GB" b="1" dirty="0" smtClean="0"/>
              <a:t>UK Quality Code for Higher Education</a:t>
            </a:r>
            <a:r>
              <a:rPr lang="en-GB" dirty="0" smtClean="0"/>
              <a:t/>
            </a:r>
            <a:br>
              <a:rPr lang="en-GB" dirty="0" smtClean="0"/>
            </a:br>
            <a:r>
              <a:rPr lang="en-GB" b="1" dirty="0" smtClean="0"/>
              <a:t>Part B: Assuring and enhancing academic quality</a:t>
            </a:r>
            <a:r>
              <a:rPr lang="en-GB" dirty="0" smtClean="0"/>
              <a:t/>
            </a:r>
            <a:br>
              <a:rPr lang="en-GB" dirty="0" smtClean="0"/>
            </a:br>
            <a:endParaRPr lang="en-GB" dirty="0"/>
          </a:p>
        </p:txBody>
      </p:sp>
      <p:sp>
        <p:nvSpPr>
          <p:cNvPr id="3" name="Subtitle 2"/>
          <p:cNvSpPr>
            <a:spLocks noGrp="1"/>
          </p:cNvSpPr>
          <p:nvPr>
            <p:ph type="subTitle" idx="4294967295"/>
          </p:nvPr>
        </p:nvSpPr>
        <p:spPr>
          <a:xfrm>
            <a:off x="1331640" y="3356992"/>
            <a:ext cx="5972204" cy="2428892"/>
          </a:xfrm>
        </p:spPr>
        <p:txBody>
          <a:bodyPr>
            <a:normAutofit fontScale="70000" lnSpcReduction="20000"/>
          </a:bodyPr>
          <a:lstStyle/>
          <a:p>
            <a:pPr marL="514350" indent="-514350">
              <a:lnSpc>
                <a:spcPct val="115000"/>
              </a:lnSpc>
              <a:spcAft>
                <a:spcPts val="0"/>
              </a:spcAft>
              <a:buNone/>
            </a:pPr>
            <a:r>
              <a:rPr lang="en-GB" b="1" dirty="0" smtClean="0">
                <a:solidFill>
                  <a:schemeClr val="tx1"/>
                </a:solidFill>
                <a:ea typeface="Calibri"/>
                <a:cs typeface="StoneSans-Semibold"/>
              </a:rPr>
              <a:t>Chapter B6: Assessment of students and the recognition of prior learning</a:t>
            </a:r>
            <a:endParaRPr lang="en-GB" sz="2800" b="1" dirty="0" smtClean="0">
              <a:solidFill>
                <a:schemeClr val="tx1"/>
              </a:solidFill>
              <a:ea typeface="Calibri"/>
              <a:cs typeface="Times New Roman"/>
            </a:endParaRPr>
          </a:p>
          <a:p>
            <a:pPr marL="514350" indent="-514350">
              <a:buNone/>
            </a:pPr>
            <a:endParaRPr lang="en-GB" b="1" dirty="0" smtClean="0">
              <a:solidFill>
                <a:schemeClr val="tx1"/>
              </a:solidFill>
            </a:endParaRPr>
          </a:p>
          <a:p>
            <a:pPr marL="514350" indent="-514350">
              <a:buNone/>
            </a:pPr>
            <a:r>
              <a:rPr lang="en-GB" b="1" dirty="0" smtClean="0">
                <a:solidFill>
                  <a:schemeClr val="tx1"/>
                </a:solidFill>
              </a:rPr>
              <a:t>The Indicators of Sound Practice: these provide an important agenda for action</a:t>
            </a:r>
          </a:p>
          <a:p>
            <a:pPr marL="457200" indent="-457200">
              <a:buNone/>
            </a:pPr>
            <a:endParaRPr lang="en-GB" sz="2400" b="1" dirty="0" smtClean="0">
              <a:solidFill>
                <a:schemeClr val="tx1"/>
              </a:solidFill>
            </a:endParaRPr>
          </a:p>
          <a:p>
            <a:pPr marL="457200" indent="-457200">
              <a:buNone/>
            </a:pPr>
            <a:r>
              <a:rPr lang="en-GB" sz="2400" b="1" dirty="0" smtClean="0">
                <a:solidFill>
                  <a:schemeClr val="tx1"/>
                </a:solidFill>
              </a:rPr>
              <a:t>(slides prepared from QAA information by Phil Race)</a:t>
            </a:r>
            <a:endParaRPr lang="en-GB" sz="2400" b="1" dirty="0">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51520" y="0"/>
            <a:ext cx="8435280" cy="914400"/>
          </a:xfrm>
          <a:prstGeom prst="rect">
            <a:avLst/>
          </a:prstGeom>
        </p:spPr>
        <p:txBody>
          <a:bodyPr>
            <a:normAutofit/>
          </a:bodyPr>
          <a:lstStyle/>
          <a:p>
            <a:pPr lvl="0">
              <a:spcBef>
                <a:spcPct val="0"/>
              </a:spcBef>
            </a:pPr>
            <a:r>
              <a:rPr lang="en-GB" sz="3200" b="1" dirty="0" smtClean="0">
                <a:solidFill>
                  <a:srgbClr val="0070C0"/>
                </a:solidFill>
              </a:rPr>
              <a:t>The basis for effective assessment (1) </a:t>
            </a:r>
            <a:endParaRPr kumimoji="0" lang="en-GB" sz="3200" b="0" i="0" u="none" strike="noStrike" kern="1200" cap="none" spc="0" normalizeH="0" baseline="0" noProof="0" dirty="0">
              <a:ln>
                <a:noFill/>
              </a:ln>
              <a:solidFill>
                <a:srgbClr val="0070C0"/>
              </a:solidFill>
              <a:effectLst/>
              <a:uLnTx/>
              <a:uFillTx/>
              <a:latin typeface="+mj-lt"/>
              <a:ea typeface="+mj-ea"/>
              <a:cs typeface="+mj-cs"/>
            </a:endParaRPr>
          </a:p>
        </p:txBody>
      </p:sp>
      <p:sp>
        <p:nvSpPr>
          <p:cNvPr id="5" name="Content Placeholder 2"/>
          <p:cNvSpPr txBox="1">
            <a:spLocks/>
          </p:cNvSpPr>
          <p:nvPr/>
        </p:nvSpPr>
        <p:spPr>
          <a:xfrm>
            <a:off x="228600" y="609600"/>
            <a:ext cx="8610600" cy="6248400"/>
          </a:xfrm>
          <a:prstGeom prst="rect">
            <a:avLst/>
          </a:prstGeom>
        </p:spPr>
        <p:txBody>
          <a:bodyPr>
            <a:noAutofit/>
          </a:bodyPr>
          <a:lstStyle/>
          <a:p>
            <a:r>
              <a:rPr lang="en-GB" sz="2400" b="1" dirty="0" smtClean="0"/>
              <a:t>Indicator 1 </a:t>
            </a:r>
            <a:endParaRPr lang="en-GB" sz="2400" dirty="0" smtClean="0"/>
          </a:p>
          <a:p>
            <a:r>
              <a:rPr lang="en-GB" sz="2400" dirty="0" smtClean="0"/>
              <a:t>Higher education providers operate effective policies, regulations and processes which ensure that the academic </a:t>
            </a:r>
            <a:r>
              <a:rPr lang="en-GB" sz="2400" dirty="0" smtClean="0">
                <a:solidFill>
                  <a:srgbClr val="7030A0"/>
                </a:solidFill>
              </a:rPr>
              <a:t>standard</a:t>
            </a:r>
            <a:r>
              <a:rPr lang="en-GB" sz="2400" dirty="0" smtClean="0"/>
              <a:t> for each award of credit or a qualification is </a:t>
            </a:r>
            <a:r>
              <a:rPr lang="en-GB" sz="2400" dirty="0" smtClean="0">
                <a:solidFill>
                  <a:srgbClr val="7030A0"/>
                </a:solidFill>
              </a:rPr>
              <a:t>rigorously set and maintained </a:t>
            </a:r>
            <a:r>
              <a:rPr lang="en-GB" sz="2400" dirty="0" smtClean="0"/>
              <a:t>at the appropriate level, and that student performance is </a:t>
            </a:r>
            <a:r>
              <a:rPr lang="en-GB" sz="2400" dirty="0" smtClean="0">
                <a:solidFill>
                  <a:srgbClr val="7030A0"/>
                </a:solidFill>
              </a:rPr>
              <a:t>equitably judged </a:t>
            </a:r>
            <a:r>
              <a:rPr lang="en-GB" sz="2400" dirty="0" smtClean="0"/>
              <a:t>against this standard.</a:t>
            </a:r>
          </a:p>
          <a:p>
            <a:r>
              <a:rPr lang="en-GB" sz="2400" b="1" dirty="0" smtClean="0"/>
              <a:t>Indicator 2 </a:t>
            </a:r>
            <a:endParaRPr lang="en-GB" sz="2400" dirty="0" smtClean="0"/>
          </a:p>
          <a:p>
            <a:r>
              <a:rPr lang="en-GB" sz="2400" dirty="0" smtClean="0"/>
              <a:t>Assessment policies, regulations and processes, including those for the recognition of prior learning, are </a:t>
            </a:r>
            <a:r>
              <a:rPr lang="en-GB" sz="2400" dirty="0" smtClean="0">
                <a:solidFill>
                  <a:srgbClr val="7030A0"/>
                </a:solidFill>
              </a:rPr>
              <a:t>explicit</a:t>
            </a:r>
            <a:r>
              <a:rPr lang="en-GB" sz="2400" dirty="0" smtClean="0"/>
              <a:t>, </a:t>
            </a:r>
            <a:r>
              <a:rPr lang="en-GB" sz="2400" dirty="0" smtClean="0">
                <a:solidFill>
                  <a:srgbClr val="7030A0"/>
                </a:solidFill>
              </a:rPr>
              <a:t>transparent</a:t>
            </a:r>
            <a:r>
              <a:rPr lang="en-GB" sz="2400" dirty="0" smtClean="0"/>
              <a:t> and </a:t>
            </a:r>
            <a:r>
              <a:rPr lang="en-GB" sz="2400" dirty="0" smtClean="0">
                <a:solidFill>
                  <a:srgbClr val="7030A0"/>
                </a:solidFill>
              </a:rPr>
              <a:t>accessible</a:t>
            </a:r>
            <a:r>
              <a:rPr lang="en-GB" sz="2400" dirty="0" smtClean="0"/>
              <a:t> to all intended audiences.</a:t>
            </a:r>
          </a:p>
          <a:p>
            <a:r>
              <a:rPr lang="en-GB" sz="2400" b="1" dirty="0" smtClean="0"/>
              <a:t>Indicator 3 </a:t>
            </a:r>
            <a:endParaRPr lang="en-GB" sz="2400" dirty="0" smtClean="0"/>
          </a:p>
          <a:p>
            <a:r>
              <a:rPr lang="en-GB" sz="2400" dirty="0" smtClean="0"/>
              <a:t>Those who might be eligible for the recognition of prior learning are made </a:t>
            </a:r>
            <a:r>
              <a:rPr lang="en-GB" sz="2400" dirty="0" smtClean="0">
                <a:solidFill>
                  <a:srgbClr val="7030A0"/>
                </a:solidFill>
              </a:rPr>
              <a:t>aware</a:t>
            </a:r>
            <a:r>
              <a:rPr lang="en-GB" sz="2400" dirty="0" smtClean="0"/>
              <a:t> of the opportunities available, and are supported throughout the process of application and assessment for recognition.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20688"/>
          </a:xfrm>
        </p:spPr>
        <p:txBody>
          <a:bodyPr>
            <a:normAutofit/>
          </a:bodyPr>
          <a:lstStyle/>
          <a:p>
            <a:r>
              <a:rPr lang="en-GB" sz="3200" kern="1200" dirty="0" smtClean="0">
                <a:solidFill>
                  <a:srgbClr val="0070C0"/>
                </a:solidFill>
                <a:latin typeface="Arial" charset="0"/>
                <a:ea typeface="+mn-ea"/>
                <a:cs typeface="+mn-cs"/>
              </a:rPr>
              <a:t>The basis for effective assessment (2) </a:t>
            </a:r>
            <a:endParaRPr lang="en-GB" sz="3200" kern="1200" dirty="0">
              <a:solidFill>
                <a:srgbClr val="0070C0"/>
              </a:solidFill>
              <a:latin typeface="Arial" charset="0"/>
              <a:ea typeface="+mn-ea"/>
              <a:cs typeface="+mn-cs"/>
            </a:endParaRPr>
          </a:p>
        </p:txBody>
      </p:sp>
      <p:sp>
        <p:nvSpPr>
          <p:cNvPr id="3" name="Content Placeholder 2"/>
          <p:cNvSpPr>
            <a:spLocks noGrp="1"/>
          </p:cNvSpPr>
          <p:nvPr>
            <p:ph idx="1"/>
          </p:nvPr>
        </p:nvSpPr>
        <p:spPr>
          <a:xfrm>
            <a:off x="228600" y="762000"/>
            <a:ext cx="8610600" cy="6096000"/>
          </a:xfrm>
        </p:spPr>
        <p:txBody>
          <a:bodyPr>
            <a:noAutofit/>
          </a:bodyPr>
          <a:lstStyle/>
          <a:p>
            <a:pPr>
              <a:buNone/>
            </a:pPr>
            <a:r>
              <a:rPr lang="en-GB" sz="2400" b="1" dirty="0" smtClean="0"/>
              <a:t>Indicator 4 </a:t>
            </a:r>
            <a:endParaRPr lang="en-GB" sz="2400" dirty="0" smtClean="0"/>
          </a:p>
          <a:p>
            <a:pPr marL="0" indent="0">
              <a:buNone/>
            </a:pPr>
            <a:r>
              <a:rPr lang="en-GB" sz="2400" b="0" dirty="0" smtClean="0"/>
              <a:t>Higher education providers assure themselves that everyone involved in the assessment of student work, including prior learning, and associated assessment processes is </a:t>
            </a:r>
            <a:r>
              <a:rPr lang="en-GB" sz="2400" b="0" dirty="0" smtClean="0">
                <a:solidFill>
                  <a:srgbClr val="7030A0"/>
                </a:solidFill>
              </a:rPr>
              <a:t>competent</a:t>
            </a:r>
            <a:r>
              <a:rPr lang="en-GB" sz="2400" b="0" dirty="0" smtClean="0"/>
              <a:t> to undertake their roles and responsibilities.</a:t>
            </a:r>
          </a:p>
          <a:p>
            <a:pPr marL="0" indent="0">
              <a:buNone/>
            </a:pPr>
            <a:r>
              <a:rPr lang="en-GB" sz="2400" dirty="0" smtClean="0"/>
              <a:t> </a:t>
            </a:r>
          </a:p>
          <a:p>
            <a:pPr marL="0" indent="0">
              <a:buNone/>
            </a:pPr>
            <a:r>
              <a:rPr lang="en-GB" sz="2400" b="1" dirty="0" smtClean="0"/>
              <a:t>Indicator 5 </a:t>
            </a:r>
            <a:endParaRPr lang="en-GB" sz="2400" dirty="0" smtClean="0"/>
          </a:p>
          <a:p>
            <a:pPr marL="0" indent="0">
              <a:buNone/>
            </a:pPr>
            <a:r>
              <a:rPr lang="en-GB" sz="2400" b="0" dirty="0" smtClean="0"/>
              <a:t>Assessment and feedback practices are </a:t>
            </a:r>
            <a:r>
              <a:rPr lang="en-GB" sz="2400" b="0" dirty="0" smtClean="0">
                <a:solidFill>
                  <a:srgbClr val="7030A0"/>
                </a:solidFill>
              </a:rPr>
              <a:t>informed</a:t>
            </a:r>
            <a:r>
              <a:rPr lang="en-GB" sz="2400" b="0" dirty="0" smtClean="0"/>
              <a:t> by reflection, consideration of professional practice, and subject-specific and educational scholarship.</a:t>
            </a:r>
          </a:p>
          <a:p>
            <a:pPr>
              <a:buNone/>
            </a:pPr>
            <a:endParaRPr lang="en-GB" sz="2000"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0"/>
            <a:ext cx="8229600" cy="914400"/>
          </a:xfrm>
          <a:prstGeom prst="rect">
            <a:avLst/>
          </a:prstGeom>
        </p:spPr>
        <p:txBody>
          <a:bodyPr>
            <a:normAutofit/>
          </a:bodyPr>
          <a:lstStyle/>
          <a:p>
            <a:r>
              <a:rPr lang="en-GB" sz="3200" b="1" dirty="0" smtClean="0">
                <a:solidFill>
                  <a:srgbClr val="0070C0"/>
                </a:solidFill>
              </a:rPr>
              <a:t>Developing</a:t>
            </a:r>
            <a:r>
              <a:rPr lang="en-GB" sz="3200" b="1" dirty="0" smtClean="0"/>
              <a:t> </a:t>
            </a:r>
            <a:r>
              <a:rPr lang="en-GB" sz="3200" b="1" dirty="0" smtClean="0">
                <a:solidFill>
                  <a:srgbClr val="0070C0"/>
                </a:solidFill>
              </a:rPr>
              <a:t>assessment</a:t>
            </a:r>
            <a:r>
              <a:rPr lang="en-GB" sz="3200" b="1" dirty="0" smtClean="0"/>
              <a:t> </a:t>
            </a:r>
            <a:r>
              <a:rPr lang="en-GB" sz="3200" b="1" dirty="0" smtClean="0">
                <a:solidFill>
                  <a:srgbClr val="0070C0"/>
                </a:solidFill>
              </a:rPr>
              <a:t>literacy</a:t>
            </a:r>
            <a:r>
              <a:rPr lang="en-GB" sz="3200" b="1" dirty="0" smtClean="0"/>
              <a:t> </a:t>
            </a:r>
            <a:endParaRPr lang="en-GB" sz="3200" dirty="0"/>
          </a:p>
        </p:txBody>
      </p:sp>
      <p:sp>
        <p:nvSpPr>
          <p:cNvPr id="5" name="Content Placeholder 2"/>
          <p:cNvSpPr txBox="1">
            <a:spLocks/>
          </p:cNvSpPr>
          <p:nvPr/>
        </p:nvSpPr>
        <p:spPr>
          <a:xfrm>
            <a:off x="228600" y="762000"/>
            <a:ext cx="8610600" cy="6096000"/>
          </a:xfrm>
          <a:prstGeom prst="rect">
            <a:avLst/>
          </a:prstGeom>
        </p:spPr>
        <p:txBody>
          <a:bodyPr>
            <a:noAutofit/>
          </a:bodyPr>
          <a:lstStyle/>
          <a:p>
            <a:r>
              <a:rPr lang="en-GB" sz="2400" b="1" dirty="0" smtClean="0"/>
              <a:t>Indicator 6 </a:t>
            </a:r>
            <a:endParaRPr lang="en-GB" sz="2400" dirty="0" smtClean="0"/>
          </a:p>
          <a:p>
            <a:r>
              <a:rPr lang="en-GB" sz="2400" dirty="0" smtClean="0"/>
              <a:t>Staff and students engage in dialogue to promote a </a:t>
            </a:r>
            <a:r>
              <a:rPr lang="en-GB" sz="2400" dirty="0" smtClean="0">
                <a:solidFill>
                  <a:srgbClr val="7030A0"/>
                </a:solidFill>
              </a:rPr>
              <a:t>shared understanding</a:t>
            </a:r>
            <a:r>
              <a:rPr lang="en-GB" sz="2400" dirty="0" smtClean="0"/>
              <a:t> of the basis on which academic judgements are made.</a:t>
            </a:r>
          </a:p>
          <a:p>
            <a:r>
              <a:rPr lang="en-GB" sz="2400" dirty="0" smtClean="0"/>
              <a:t> </a:t>
            </a:r>
          </a:p>
          <a:p>
            <a:r>
              <a:rPr lang="en-GB" sz="2400" b="1" dirty="0" smtClean="0"/>
              <a:t>Indicator 6 </a:t>
            </a:r>
            <a:endParaRPr lang="en-GB" sz="2400" dirty="0" smtClean="0"/>
          </a:p>
          <a:p>
            <a:r>
              <a:rPr lang="en-GB" sz="2400" dirty="0" smtClean="0"/>
              <a:t>Staff and students engage in </a:t>
            </a:r>
            <a:r>
              <a:rPr lang="en-GB" sz="2400" dirty="0" smtClean="0">
                <a:solidFill>
                  <a:srgbClr val="7030A0"/>
                </a:solidFill>
              </a:rPr>
              <a:t>dialogue</a:t>
            </a:r>
            <a:r>
              <a:rPr lang="en-GB" sz="2400" dirty="0" smtClean="0"/>
              <a:t> to promote a shared understanding of the basis on which academic judgements are made.</a:t>
            </a:r>
          </a:p>
          <a:p>
            <a:r>
              <a:rPr lang="en-GB" sz="2400" dirty="0" smtClean="0"/>
              <a:t> </a:t>
            </a:r>
          </a:p>
          <a:p>
            <a:r>
              <a:rPr lang="en-GB" sz="2400" b="1" dirty="0" smtClean="0"/>
              <a:t>Indicator 7 </a:t>
            </a:r>
            <a:endParaRPr lang="en-GB" sz="2400" dirty="0" smtClean="0"/>
          </a:p>
          <a:p>
            <a:r>
              <a:rPr lang="en-GB" sz="2400" dirty="0" smtClean="0"/>
              <a:t>Students are provided with opportunities to develop an understanding of, and the necessary skills to demonstrate, </a:t>
            </a:r>
            <a:r>
              <a:rPr lang="en-GB" sz="2400" dirty="0" smtClean="0">
                <a:solidFill>
                  <a:srgbClr val="7030A0"/>
                </a:solidFill>
              </a:rPr>
              <a:t>good academic </a:t>
            </a:r>
            <a:r>
              <a:rPr lang="en-GB" sz="2400" dirty="0" smtClean="0"/>
              <a:t>practice.</a:t>
            </a:r>
          </a:p>
          <a:p>
            <a:pPr marL="365125" marR="0" lvl="0" indent="-365125" algn="l" defTabSz="914400" rtl="0" eaLnBrk="1" fontAlgn="auto" latinLnBrk="0" hangingPunct="1">
              <a:lnSpc>
                <a:spcPct val="100000"/>
              </a:lnSpc>
              <a:spcBef>
                <a:spcPts val="600"/>
              </a:spcBef>
              <a:spcAft>
                <a:spcPts val="0"/>
              </a:spcAft>
              <a:buClrTx/>
              <a:buSzTx/>
              <a:buFont typeface="Arial" pitchFamily="34" charset="0"/>
              <a:buNone/>
              <a:tabLst/>
              <a:defRPr/>
            </a:pPr>
            <a:endParaRPr kumimoji="0" lang="en-GB" sz="2400" b="1"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0"/>
            <a:ext cx="8229600" cy="914400"/>
          </a:xfrm>
          <a:prstGeom prst="rect">
            <a:avLst/>
          </a:prstGeom>
        </p:spPr>
        <p:txBody>
          <a:bodyPr>
            <a:normAutofit/>
          </a:bodyPr>
          <a:lstStyle/>
          <a:p>
            <a:r>
              <a:rPr lang="en-GB" sz="3200" b="1" dirty="0" smtClean="0">
                <a:solidFill>
                  <a:srgbClr val="0070C0"/>
                </a:solidFill>
              </a:rPr>
              <a:t>Designing</a:t>
            </a:r>
            <a:r>
              <a:rPr lang="en-GB" sz="3200" b="1" dirty="0" smtClean="0"/>
              <a:t> </a:t>
            </a:r>
            <a:r>
              <a:rPr lang="en-GB" sz="3200" b="1" dirty="0" smtClean="0">
                <a:solidFill>
                  <a:srgbClr val="0070C0"/>
                </a:solidFill>
              </a:rPr>
              <a:t>assessment</a:t>
            </a:r>
            <a:r>
              <a:rPr lang="en-GB" sz="3200" b="1" dirty="0" smtClean="0"/>
              <a:t> </a:t>
            </a:r>
            <a:endParaRPr lang="en-GB" sz="3200" dirty="0"/>
          </a:p>
        </p:txBody>
      </p:sp>
      <p:sp>
        <p:nvSpPr>
          <p:cNvPr id="3" name="Content Placeholder 2"/>
          <p:cNvSpPr txBox="1">
            <a:spLocks/>
          </p:cNvSpPr>
          <p:nvPr/>
        </p:nvSpPr>
        <p:spPr>
          <a:xfrm>
            <a:off x="228600" y="762000"/>
            <a:ext cx="8610600" cy="6096000"/>
          </a:xfrm>
          <a:prstGeom prst="rect">
            <a:avLst/>
          </a:prstGeom>
        </p:spPr>
        <p:txBody>
          <a:bodyPr>
            <a:noAutofit/>
          </a:bodyPr>
          <a:lstStyle/>
          <a:p>
            <a:r>
              <a:rPr lang="en-GB" sz="2400" b="1" dirty="0" smtClean="0"/>
              <a:t>Indicator 8 </a:t>
            </a:r>
            <a:endParaRPr lang="en-GB" sz="2400" dirty="0" smtClean="0"/>
          </a:p>
          <a:p>
            <a:r>
              <a:rPr lang="en-GB" sz="2400" dirty="0" smtClean="0"/>
              <a:t>The </a:t>
            </a:r>
            <a:r>
              <a:rPr lang="en-GB" sz="2400" dirty="0" smtClean="0">
                <a:solidFill>
                  <a:srgbClr val="7030A0"/>
                </a:solidFill>
              </a:rPr>
              <a:t>volum</a:t>
            </a:r>
            <a:r>
              <a:rPr lang="en-GB" sz="2400" dirty="0" smtClean="0"/>
              <a:t>e, </a:t>
            </a:r>
            <a:r>
              <a:rPr lang="en-GB" sz="2400" dirty="0" smtClean="0">
                <a:solidFill>
                  <a:srgbClr val="7030A0"/>
                </a:solidFill>
              </a:rPr>
              <a:t>timing</a:t>
            </a:r>
            <a:r>
              <a:rPr lang="en-GB" sz="2400" dirty="0" smtClean="0"/>
              <a:t> and </a:t>
            </a:r>
            <a:r>
              <a:rPr lang="en-GB" sz="2400" dirty="0" smtClean="0">
                <a:solidFill>
                  <a:srgbClr val="7030A0"/>
                </a:solidFill>
              </a:rPr>
              <a:t>nature </a:t>
            </a:r>
            <a:r>
              <a:rPr lang="en-GB" sz="2400" dirty="0" smtClean="0"/>
              <a:t>of assessment enable students to demonstrate the extent to which they have </a:t>
            </a:r>
            <a:r>
              <a:rPr lang="en-GB" sz="2400" dirty="0" smtClean="0">
                <a:solidFill>
                  <a:srgbClr val="7030A0"/>
                </a:solidFill>
              </a:rPr>
              <a:t>achieved</a:t>
            </a:r>
            <a:r>
              <a:rPr lang="en-GB" sz="2400" dirty="0" smtClean="0"/>
              <a:t> the intended learning outcomes.</a:t>
            </a:r>
          </a:p>
          <a:p>
            <a:r>
              <a:rPr lang="en-GB" sz="2400" dirty="0" smtClean="0"/>
              <a:t> </a:t>
            </a:r>
          </a:p>
          <a:p>
            <a:r>
              <a:rPr lang="en-GB" sz="2400" b="1" dirty="0" smtClean="0"/>
              <a:t>Indicator 9 </a:t>
            </a:r>
            <a:endParaRPr lang="en-GB" sz="2400" dirty="0" smtClean="0"/>
          </a:p>
          <a:p>
            <a:r>
              <a:rPr lang="en-GB" sz="2400" dirty="0" smtClean="0"/>
              <a:t>Feedback on assessment is </a:t>
            </a:r>
            <a:r>
              <a:rPr lang="en-GB" sz="2400" dirty="0" smtClean="0">
                <a:solidFill>
                  <a:srgbClr val="7030A0"/>
                </a:solidFill>
              </a:rPr>
              <a:t>timely, constructive and developmental.</a:t>
            </a:r>
          </a:p>
          <a:p>
            <a:r>
              <a:rPr lang="en-GB" sz="2400" dirty="0" smtClean="0"/>
              <a:t> </a:t>
            </a:r>
          </a:p>
          <a:p>
            <a:r>
              <a:rPr lang="en-GB" sz="2400" b="1" dirty="0" smtClean="0"/>
              <a:t>Indicator 10 </a:t>
            </a:r>
            <a:endParaRPr lang="en-GB" sz="2400" dirty="0" smtClean="0"/>
          </a:p>
          <a:p>
            <a:r>
              <a:rPr lang="en-GB" sz="2400" dirty="0" smtClean="0"/>
              <a:t>Through </a:t>
            </a:r>
            <a:r>
              <a:rPr lang="en-GB" sz="2400" dirty="0" smtClean="0">
                <a:solidFill>
                  <a:srgbClr val="7030A0"/>
                </a:solidFill>
              </a:rPr>
              <a:t>inclusive</a:t>
            </a:r>
            <a:r>
              <a:rPr lang="en-GB" sz="2400" dirty="0" smtClean="0"/>
              <a:t> design wherever possible, and through individual reasonable adjustments wherever required, assessment tasks provide every student with an </a:t>
            </a:r>
            <a:r>
              <a:rPr lang="en-GB" sz="2400" dirty="0" smtClean="0">
                <a:solidFill>
                  <a:srgbClr val="7030A0"/>
                </a:solidFill>
              </a:rPr>
              <a:t>equal opportunity</a:t>
            </a:r>
            <a:r>
              <a:rPr lang="en-GB" sz="2400" dirty="0" smtClean="0"/>
              <a:t> to demonstrate their achievement.</a:t>
            </a:r>
            <a:endParaRPr lang="en-GB"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0"/>
            <a:ext cx="8229600" cy="914400"/>
          </a:xfrm>
          <a:prstGeom prst="rect">
            <a:avLst/>
          </a:prstGeom>
        </p:spPr>
        <p:txBody>
          <a:bodyPr>
            <a:normAutofit/>
          </a:bodyPr>
          <a:lstStyle/>
          <a:p>
            <a:r>
              <a:rPr lang="en-GB" sz="3200" b="1" dirty="0" smtClean="0">
                <a:solidFill>
                  <a:srgbClr val="0070C0"/>
                </a:solidFill>
              </a:rPr>
              <a:t>Conducting</a:t>
            </a:r>
            <a:r>
              <a:rPr lang="en-GB" sz="3200" b="1" dirty="0" smtClean="0"/>
              <a:t> </a:t>
            </a:r>
            <a:r>
              <a:rPr lang="en-GB" sz="3200" b="1" dirty="0" smtClean="0">
                <a:solidFill>
                  <a:srgbClr val="0070C0"/>
                </a:solidFill>
              </a:rPr>
              <a:t>assessment</a:t>
            </a:r>
            <a:r>
              <a:rPr lang="en-GB" sz="3200" b="1" dirty="0" smtClean="0"/>
              <a:t> </a:t>
            </a:r>
            <a:endParaRPr lang="en-GB" sz="3200" dirty="0"/>
          </a:p>
        </p:txBody>
      </p:sp>
      <p:sp>
        <p:nvSpPr>
          <p:cNvPr id="3" name="Content Placeholder 2"/>
          <p:cNvSpPr txBox="1">
            <a:spLocks/>
          </p:cNvSpPr>
          <p:nvPr/>
        </p:nvSpPr>
        <p:spPr>
          <a:xfrm>
            <a:off x="228600" y="762000"/>
            <a:ext cx="8610600" cy="6096000"/>
          </a:xfrm>
          <a:prstGeom prst="rect">
            <a:avLst/>
          </a:prstGeom>
        </p:spPr>
        <p:txBody>
          <a:bodyPr>
            <a:noAutofit/>
          </a:bodyPr>
          <a:lstStyle/>
          <a:p>
            <a:r>
              <a:rPr lang="en-GB" sz="2400" b="1" dirty="0" smtClean="0"/>
              <a:t>Indicator 11 </a:t>
            </a:r>
            <a:endParaRPr lang="en-GB" sz="2400" dirty="0" smtClean="0"/>
          </a:p>
          <a:p>
            <a:r>
              <a:rPr lang="en-GB" sz="2400" dirty="0" smtClean="0"/>
              <a:t>Assessment is carried out </a:t>
            </a:r>
            <a:r>
              <a:rPr lang="en-GB" sz="2400" dirty="0" smtClean="0">
                <a:solidFill>
                  <a:srgbClr val="7030A0"/>
                </a:solidFill>
              </a:rPr>
              <a:t>securely</a:t>
            </a:r>
            <a:r>
              <a:rPr lang="en-GB" sz="2400" dirty="0" smtClean="0"/>
              <a:t>.</a:t>
            </a:r>
          </a:p>
          <a:p>
            <a:r>
              <a:rPr lang="en-GB" sz="2400" dirty="0" smtClean="0"/>
              <a:t> </a:t>
            </a:r>
          </a:p>
          <a:p>
            <a:r>
              <a:rPr lang="en-GB" sz="2400" b="1" dirty="0" smtClean="0"/>
              <a:t>Indicator 12 </a:t>
            </a:r>
            <a:endParaRPr lang="en-GB" sz="2400" dirty="0" smtClean="0"/>
          </a:p>
          <a:p>
            <a:r>
              <a:rPr lang="en-GB" sz="2400" dirty="0" smtClean="0"/>
              <a:t>Degree-awarding bodies assure themselves that the standards of their awards are not compromised as a result of conducting assessment </a:t>
            </a:r>
            <a:r>
              <a:rPr lang="en-GB" sz="2400" dirty="0" smtClean="0">
                <a:solidFill>
                  <a:srgbClr val="7030A0"/>
                </a:solidFill>
              </a:rPr>
              <a:t>in a language other than English</a:t>
            </a:r>
            <a:r>
              <a:rPr lang="en-GB" sz="2400" dirty="0" smtClean="0"/>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0"/>
            <a:ext cx="8229600" cy="914400"/>
          </a:xfrm>
          <a:prstGeom prst="rect">
            <a:avLst/>
          </a:prstGeom>
        </p:spPr>
        <p:txBody>
          <a:bodyPr>
            <a:normAutofit/>
          </a:bodyPr>
          <a:lstStyle/>
          <a:p>
            <a:pPr lvl="0">
              <a:spcBef>
                <a:spcPct val="0"/>
              </a:spcBef>
            </a:pPr>
            <a:r>
              <a:rPr lang="en-GB" sz="3200" b="1" dirty="0" smtClean="0">
                <a:solidFill>
                  <a:srgbClr val="0070C0"/>
                </a:solidFill>
              </a:rPr>
              <a:t>Marking</a:t>
            </a:r>
            <a:r>
              <a:rPr lang="en-GB" sz="3200" b="1" dirty="0" smtClean="0"/>
              <a:t> </a:t>
            </a:r>
            <a:r>
              <a:rPr lang="en-GB" sz="3200" b="1" dirty="0" smtClean="0">
                <a:solidFill>
                  <a:srgbClr val="0070C0"/>
                </a:solidFill>
              </a:rPr>
              <a:t>and</a:t>
            </a:r>
            <a:r>
              <a:rPr lang="en-GB" sz="3200" b="1" dirty="0" smtClean="0"/>
              <a:t> </a:t>
            </a:r>
            <a:r>
              <a:rPr lang="en-GB" sz="3200" b="1" dirty="0" smtClean="0">
                <a:solidFill>
                  <a:srgbClr val="0070C0"/>
                </a:solidFill>
              </a:rPr>
              <a:t>moderation</a:t>
            </a:r>
            <a:r>
              <a:rPr lang="en-GB" sz="3200" b="1" dirty="0" smtClean="0"/>
              <a:t> </a:t>
            </a:r>
            <a:endParaRPr kumimoji="0" lang="en-GB"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3" name="Content Placeholder 2"/>
          <p:cNvSpPr txBox="1">
            <a:spLocks/>
          </p:cNvSpPr>
          <p:nvPr/>
        </p:nvSpPr>
        <p:spPr>
          <a:xfrm>
            <a:off x="228600" y="762000"/>
            <a:ext cx="8610600" cy="6096000"/>
          </a:xfrm>
          <a:prstGeom prst="rect">
            <a:avLst/>
          </a:prstGeom>
        </p:spPr>
        <p:txBody>
          <a:bodyPr>
            <a:noAutofit/>
          </a:bodyPr>
          <a:lstStyle/>
          <a:p>
            <a:r>
              <a:rPr lang="en-GB" sz="2400" b="1" dirty="0" smtClean="0"/>
              <a:t>Indicator 13 </a:t>
            </a:r>
            <a:endParaRPr lang="en-GB" sz="2400" dirty="0" smtClean="0"/>
          </a:p>
          <a:p>
            <a:r>
              <a:rPr lang="en-GB" sz="2400" dirty="0" smtClean="0"/>
              <a:t>Processes for marking assessments and for moderating marks are </a:t>
            </a:r>
            <a:r>
              <a:rPr lang="en-GB" sz="2400" dirty="0" smtClean="0">
                <a:solidFill>
                  <a:srgbClr val="7030A0"/>
                </a:solidFill>
              </a:rPr>
              <a:t>clearly articulated and consistently operated </a:t>
            </a:r>
            <a:r>
              <a:rPr lang="en-GB" sz="2400" dirty="0" smtClean="0"/>
              <a:t>by those involved in the assessment process.</a:t>
            </a:r>
          </a:p>
          <a:p>
            <a:r>
              <a:rPr lang="en-GB" sz="2400" dirty="0" smtClean="0"/>
              <a:t> </a:t>
            </a:r>
          </a:p>
          <a:p>
            <a:r>
              <a:rPr lang="en-GB" sz="2400" b="1" dirty="0" smtClean="0"/>
              <a:t>Indicator 14 </a:t>
            </a:r>
            <a:endParaRPr lang="en-GB" sz="2400" dirty="0" smtClean="0"/>
          </a:p>
          <a:p>
            <a:r>
              <a:rPr lang="en-GB" sz="2400" dirty="0" smtClean="0"/>
              <a:t>Higher education providers operate processes for preventing, identifying, investigating and responding to </a:t>
            </a:r>
            <a:r>
              <a:rPr lang="en-GB" sz="2400" dirty="0" smtClean="0">
                <a:solidFill>
                  <a:srgbClr val="7030A0"/>
                </a:solidFill>
              </a:rPr>
              <a:t>unacceptable academic practice</a:t>
            </a:r>
            <a:r>
              <a:rPr lang="en-GB" sz="2400" dirty="0" smtClean="0"/>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0"/>
            <a:ext cx="8686800" cy="914400"/>
          </a:xfrm>
          <a:prstGeom prst="rect">
            <a:avLst/>
          </a:prstGeom>
        </p:spPr>
        <p:txBody>
          <a:bodyPr>
            <a:noAutofit/>
          </a:bodyPr>
          <a:lstStyle/>
          <a:p>
            <a:r>
              <a:rPr lang="en-GB" sz="3200" b="1" dirty="0" smtClean="0">
                <a:solidFill>
                  <a:srgbClr val="0070C0"/>
                </a:solidFill>
              </a:rPr>
              <a:t>Examination</a:t>
            </a:r>
            <a:r>
              <a:rPr lang="en-GB" sz="3200" b="1" dirty="0" smtClean="0"/>
              <a:t> </a:t>
            </a:r>
            <a:r>
              <a:rPr lang="en-GB" sz="3200" b="1" dirty="0" smtClean="0">
                <a:solidFill>
                  <a:srgbClr val="0070C0"/>
                </a:solidFill>
              </a:rPr>
              <a:t>boards</a:t>
            </a:r>
            <a:r>
              <a:rPr lang="en-GB" sz="3200" b="1" dirty="0" smtClean="0"/>
              <a:t> </a:t>
            </a:r>
            <a:r>
              <a:rPr lang="en-GB" sz="3200" b="1" dirty="0" smtClean="0">
                <a:solidFill>
                  <a:srgbClr val="0070C0"/>
                </a:solidFill>
              </a:rPr>
              <a:t>and</a:t>
            </a:r>
            <a:r>
              <a:rPr lang="en-GB" sz="3200" b="1" dirty="0" smtClean="0"/>
              <a:t> </a:t>
            </a:r>
            <a:r>
              <a:rPr lang="en-GB" sz="3200" b="1" dirty="0" smtClean="0">
                <a:solidFill>
                  <a:srgbClr val="0070C0"/>
                </a:solidFill>
              </a:rPr>
              <a:t>assessment</a:t>
            </a:r>
            <a:r>
              <a:rPr lang="en-GB" sz="3200" b="1" dirty="0" smtClean="0"/>
              <a:t> </a:t>
            </a:r>
            <a:r>
              <a:rPr lang="en-GB" sz="3200" b="1" dirty="0" smtClean="0">
                <a:solidFill>
                  <a:srgbClr val="0070C0"/>
                </a:solidFill>
              </a:rPr>
              <a:t>panels</a:t>
            </a:r>
            <a:r>
              <a:rPr lang="en-GB" sz="3200" b="1" dirty="0" smtClean="0"/>
              <a:t> </a:t>
            </a:r>
            <a:endParaRPr lang="en-GB" sz="3200" dirty="0"/>
          </a:p>
        </p:txBody>
      </p:sp>
      <p:sp>
        <p:nvSpPr>
          <p:cNvPr id="3" name="Content Placeholder 2"/>
          <p:cNvSpPr txBox="1">
            <a:spLocks/>
          </p:cNvSpPr>
          <p:nvPr/>
        </p:nvSpPr>
        <p:spPr>
          <a:xfrm>
            <a:off x="228600" y="1071546"/>
            <a:ext cx="8610600" cy="5786454"/>
          </a:xfrm>
          <a:prstGeom prst="rect">
            <a:avLst/>
          </a:prstGeom>
        </p:spPr>
        <p:txBody>
          <a:bodyPr>
            <a:noAutofit/>
          </a:bodyPr>
          <a:lstStyle/>
          <a:p>
            <a:r>
              <a:rPr lang="en-GB" sz="2400" b="1" dirty="0" smtClean="0"/>
              <a:t>Indicator 15 </a:t>
            </a:r>
            <a:endParaRPr lang="en-GB" sz="2400" dirty="0" smtClean="0"/>
          </a:p>
          <a:p>
            <a:r>
              <a:rPr lang="en-GB" sz="2400" dirty="0" smtClean="0"/>
              <a:t>Degree-awarding bodies specify clearly the membership, procedures, powers and accountability of examination boards and assessment panels, including those dealing with the recognition of prior learning; this information is available to all members of such boards.</a:t>
            </a:r>
          </a:p>
          <a:p>
            <a:r>
              <a:rPr lang="en-GB" sz="2400" b="1" dirty="0" smtClean="0"/>
              <a:t>Indicator 16 </a:t>
            </a:r>
            <a:endParaRPr lang="en-GB" sz="2400" dirty="0" smtClean="0"/>
          </a:p>
          <a:p>
            <a:r>
              <a:rPr lang="en-GB" sz="2400" dirty="0" smtClean="0"/>
              <a:t>Boards of examiners/assessment panels apply </a:t>
            </a:r>
            <a:r>
              <a:rPr lang="en-GB" sz="2400" dirty="0" smtClean="0">
                <a:solidFill>
                  <a:srgbClr val="7030A0"/>
                </a:solidFill>
              </a:rPr>
              <a:t>fairly and consistently</a:t>
            </a:r>
            <a:r>
              <a:rPr lang="en-GB" sz="2400" dirty="0" smtClean="0"/>
              <a:t> regulations for progression within, and transfer between, programmes and for the award of credits and qualifications.</a:t>
            </a:r>
          </a:p>
          <a:p>
            <a:r>
              <a:rPr lang="en-GB" sz="2400" b="1" dirty="0" smtClean="0"/>
              <a:t>Indicator 17 </a:t>
            </a:r>
            <a:endParaRPr lang="en-GB" sz="2400" dirty="0" smtClean="0"/>
          </a:p>
          <a:p>
            <a:r>
              <a:rPr lang="en-GB" sz="2400" dirty="0" smtClean="0"/>
              <a:t>The decisions of examination boards and assessment panels are recorded </a:t>
            </a:r>
            <a:r>
              <a:rPr lang="en-GB" sz="2400" dirty="0" smtClean="0">
                <a:solidFill>
                  <a:srgbClr val="7030A0"/>
                </a:solidFill>
              </a:rPr>
              <a:t>accurately</a:t>
            </a:r>
            <a:r>
              <a:rPr lang="en-GB" sz="2400" dirty="0" smtClean="0"/>
              <a:t>, and communicated to students </a:t>
            </a:r>
            <a:r>
              <a:rPr lang="en-GB" sz="2400" dirty="0" smtClean="0">
                <a:solidFill>
                  <a:srgbClr val="7030A0"/>
                </a:solidFill>
              </a:rPr>
              <a:t>promptly</a:t>
            </a:r>
            <a:r>
              <a:rPr lang="en-GB" sz="2400" dirty="0" smtClean="0"/>
              <a:t> and in accordance with stated timescales.</a:t>
            </a:r>
          </a:p>
          <a:p>
            <a:pPr marL="342900" marR="0" lvl="0" indent="-342900"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does assessment for? What can it do? How much does it matter?</a:t>
            </a:r>
            <a:endParaRPr lang="en-GB" dirty="0"/>
          </a:p>
        </p:txBody>
      </p:sp>
      <p:sp>
        <p:nvSpPr>
          <p:cNvPr id="3" name="Content Placeholder 2"/>
          <p:cNvSpPr>
            <a:spLocks noGrp="1"/>
          </p:cNvSpPr>
          <p:nvPr>
            <p:ph idx="1"/>
          </p:nvPr>
        </p:nvSpPr>
        <p:spPr/>
        <p:txBody>
          <a:bodyPr/>
          <a:lstStyle/>
          <a:p>
            <a:r>
              <a:rPr lang="en-GB" dirty="0" smtClean="0"/>
              <a:t>Many argue nowadays that assessment is crucially an integral part of the learning process rather than just a means of judging the extent to which learning has taken place;</a:t>
            </a:r>
          </a:p>
          <a:p>
            <a:r>
              <a:rPr lang="en-GB" dirty="0" smtClean="0"/>
              <a:t>Assessment activities can help students get the measure of their achievement and can motivate learning, but can also destroy confidence and undermine already disadvantaged students;</a:t>
            </a:r>
          </a:p>
          <a:p>
            <a:r>
              <a:rPr lang="en-GB" dirty="0" smtClean="0"/>
              <a:t>As far as I am concerned there is nothing we do for students that has as much impact as assessment and therefore it’s really worth thinking through how it adds value to the learning experience.</a:t>
            </a: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0"/>
            <a:ext cx="8229600" cy="1124744"/>
          </a:xfrm>
          <a:prstGeom prst="rect">
            <a:avLst/>
          </a:prstGeom>
        </p:spPr>
        <p:txBody>
          <a:bodyPr>
            <a:normAutofit/>
          </a:bodyPr>
          <a:lstStyle/>
          <a:p>
            <a:pPr lvl="0">
              <a:spcBef>
                <a:spcPct val="0"/>
              </a:spcBef>
            </a:pPr>
            <a:r>
              <a:rPr lang="en-GB" sz="3200" b="1" dirty="0" smtClean="0">
                <a:solidFill>
                  <a:srgbClr val="0070C0"/>
                </a:solidFill>
              </a:rPr>
              <a:t>Enhancement</a:t>
            </a:r>
            <a:r>
              <a:rPr lang="en-GB" sz="3200" b="1" dirty="0" smtClean="0"/>
              <a:t> </a:t>
            </a:r>
            <a:r>
              <a:rPr lang="en-GB" sz="3200" b="1" dirty="0" smtClean="0">
                <a:solidFill>
                  <a:srgbClr val="0070C0"/>
                </a:solidFill>
              </a:rPr>
              <a:t>of</a:t>
            </a:r>
            <a:r>
              <a:rPr lang="en-GB" sz="3200" b="1" dirty="0" smtClean="0"/>
              <a:t> </a:t>
            </a:r>
            <a:r>
              <a:rPr lang="en-GB" sz="3200" b="1" dirty="0" smtClean="0">
                <a:solidFill>
                  <a:srgbClr val="0070C0"/>
                </a:solidFill>
              </a:rPr>
              <a:t>assessment</a:t>
            </a:r>
            <a:r>
              <a:rPr lang="en-GB" sz="3200" b="1" dirty="0" smtClean="0"/>
              <a:t> </a:t>
            </a:r>
          </a:p>
          <a:p>
            <a:pPr lvl="0">
              <a:spcBef>
                <a:spcPct val="0"/>
              </a:spcBef>
            </a:pPr>
            <a:r>
              <a:rPr lang="en-GB" sz="3200" b="1" dirty="0" smtClean="0">
                <a:solidFill>
                  <a:srgbClr val="0070C0"/>
                </a:solidFill>
              </a:rPr>
              <a:t>processes</a:t>
            </a:r>
            <a:endParaRPr lang="en-GB" sz="3200" b="1" dirty="0">
              <a:solidFill>
                <a:srgbClr val="0070C0"/>
              </a:solidFill>
            </a:endParaRPr>
          </a:p>
        </p:txBody>
      </p:sp>
      <p:sp>
        <p:nvSpPr>
          <p:cNvPr id="3" name="Content Placeholder 2"/>
          <p:cNvSpPr txBox="1">
            <a:spLocks/>
          </p:cNvSpPr>
          <p:nvPr/>
        </p:nvSpPr>
        <p:spPr>
          <a:xfrm>
            <a:off x="251520" y="762000"/>
            <a:ext cx="8610600" cy="6096000"/>
          </a:xfrm>
          <a:prstGeom prst="rect">
            <a:avLst/>
          </a:prstGeom>
        </p:spPr>
        <p:txBody>
          <a:bodyPr>
            <a:noAutofit/>
          </a:bodyPr>
          <a:lstStyle/>
          <a:p>
            <a:endParaRPr lang="en-GB" sz="2400" b="1" dirty="0" smtClean="0"/>
          </a:p>
          <a:p>
            <a:endParaRPr lang="en-GB" sz="2400" b="1" dirty="0" smtClean="0"/>
          </a:p>
          <a:p>
            <a:r>
              <a:rPr lang="en-GB" sz="2400" b="1" dirty="0" smtClean="0"/>
              <a:t>Indicator 18 </a:t>
            </a:r>
            <a:endParaRPr lang="en-GB" sz="2400" dirty="0" smtClean="0"/>
          </a:p>
          <a:p>
            <a:r>
              <a:rPr lang="en-GB" sz="2400" dirty="0" smtClean="0"/>
              <a:t>Degree-awarding bodies systematically </a:t>
            </a:r>
            <a:r>
              <a:rPr lang="en-GB" sz="2400" dirty="0" smtClean="0">
                <a:solidFill>
                  <a:srgbClr val="7030A0"/>
                </a:solidFill>
              </a:rPr>
              <a:t>evaluate and enhance </a:t>
            </a:r>
            <a:r>
              <a:rPr lang="en-GB" sz="2400" dirty="0" smtClean="0"/>
              <a:t>their assessment policies, regulations and processes. </a:t>
            </a:r>
            <a:endParaRPr lang="en-GB"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bg>
      <p:bgRef idx="1001">
        <a:schemeClr val="bg1"/>
      </p:bgRef>
    </p:bg>
    <p:spTree>
      <p:nvGrpSpPr>
        <p:cNvPr id="1" name=""/>
        <p:cNvGrpSpPr/>
        <p:nvPr/>
      </p:nvGrpSpPr>
      <p:grpSpPr>
        <a:xfrm>
          <a:off x="0" y="0"/>
          <a:ext cx="0" cy="0"/>
          <a:chOff x="0" y="0"/>
          <a:chExt cx="0" cy="0"/>
        </a:xfrm>
      </p:grpSpPr>
      <p:pic>
        <p:nvPicPr>
          <p:cNvPr id="6146" name="Content Placeholder 3" descr="ka.bmp"/>
          <p:cNvPicPr>
            <a:picLocks noGrp="1" noChangeAspect="1"/>
          </p:cNvPicPr>
          <p:nvPr>
            <p:ph idx="1"/>
          </p:nvPr>
        </p:nvPicPr>
        <p:blipFill>
          <a:blip r:embed="rId3" cstate="email"/>
          <a:srcRect/>
          <a:stretch>
            <a:fillRect/>
          </a:stretch>
        </p:blipFill>
        <p:spPr>
          <a:xfrm>
            <a:off x="323528" y="332656"/>
            <a:ext cx="4052888" cy="2638425"/>
          </a:xfrm>
        </p:spPr>
      </p:pic>
      <p:pic>
        <p:nvPicPr>
          <p:cNvPr id="6147" name="Picture 4" descr="fiat panda.png"/>
          <p:cNvPicPr>
            <a:picLocks noChangeAspect="1"/>
          </p:cNvPicPr>
          <p:nvPr/>
        </p:nvPicPr>
        <p:blipFill>
          <a:blip r:embed="rId4" cstate="email"/>
          <a:srcRect/>
          <a:stretch>
            <a:fillRect/>
          </a:stretch>
        </p:blipFill>
        <p:spPr bwMode="auto">
          <a:xfrm>
            <a:off x="4953000" y="304800"/>
            <a:ext cx="3657600" cy="2740025"/>
          </a:xfrm>
          <a:prstGeom prst="rect">
            <a:avLst/>
          </a:prstGeom>
          <a:noFill/>
          <a:ln w="9525">
            <a:noFill/>
            <a:miter lim="800000"/>
            <a:headEnd/>
            <a:tailEnd/>
          </a:ln>
        </p:spPr>
      </p:pic>
      <p:pic>
        <p:nvPicPr>
          <p:cNvPr id="6148" name="Picture 5" descr="citroen.png"/>
          <p:cNvPicPr>
            <a:picLocks noChangeAspect="1"/>
          </p:cNvPicPr>
          <p:nvPr/>
        </p:nvPicPr>
        <p:blipFill>
          <a:blip r:embed="rId5" cstate="email"/>
          <a:srcRect/>
          <a:stretch>
            <a:fillRect/>
          </a:stretch>
        </p:blipFill>
        <p:spPr bwMode="auto">
          <a:xfrm>
            <a:off x="5181600" y="3962400"/>
            <a:ext cx="3276600" cy="2454275"/>
          </a:xfrm>
          <a:prstGeom prst="rect">
            <a:avLst/>
          </a:prstGeom>
          <a:noFill/>
          <a:ln w="9525">
            <a:noFill/>
            <a:miter lim="800000"/>
            <a:headEnd/>
            <a:tailEnd/>
          </a:ln>
        </p:spPr>
      </p:pic>
      <p:pic>
        <p:nvPicPr>
          <p:cNvPr id="6149" name="Picture 6" descr="Peugot.png"/>
          <p:cNvPicPr>
            <a:picLocks noChangeAspect="1"/>
          </p:cNvPicPr>
          <p:nvPr/>
        </p:nvPicPr>
        <p:blipFill>
          <a:blip r:embed="rId6" cstate="email"/>
          <a:srcRect/>
          <a:stretch>
            <a:fillRect/>
          </a:stretch>
        </p:blipFill>
        <p:spPr bwMode="auto">
          <a:xfrm>
            <a:off x="457200" y="3810000"/>
            <a:ext cx="3289300" cy="2705100"/>
          </a:xfrm>
          <a:prstGeom prst="rect">
            <a:avLst/>
          </a:prstGeom>
          <a:noFill/>
          <a:ln w="9525">
            <a:noFill/>
            <a:miter lim="800000"/>
            <a:headEnd/>
            <a:tailEnd/>
          </a:ln>
        </p:spPr>
      </p:pic>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bg>
      <p:bgRef idx="1001">
        <a:schemeClr val="bg1"/>
      </p:bgRef>
    </p:bg>
    <p:spTree>
      <p:nvGrpSpPr>
        <p:cNvPr id="1" name=""/>
        <p:cNvGrpSpPr/>
        <p:nvPr/>
      </p:nvGrpSpPr>
      <p:grpSpPr>
        <a:xfrm>
          <a:off x="0" y="0"/>
          <a:ext cx="0" cy="0"/>
          <a:chOff x="0" y="0"/>
          <a:chExt cx="0" cy="0"/>
        </a:xfrm>
      </p:grpSpPr>
      <p:pic>
        <p:nvPicPr>
          <p:cNvPr id="7170" name="Content Placeholder 3" descr="bmw series 3.htm"/>
          <p:cNvPicPr>
            <a:picLocks noGrp="1" noChangeAspect="1"/>
          </p:cNvPicPr>
          <p:nvPr>
            <p:ph idx="1"/>
          </p:nvPr>
        </p:nvPicPr>
        <p:blipFill>
          <a:blip r:embed="rId3" cstate="email"/>
          <a:srcRect/>
          <a:stretch>
            <a:fillRect/>
          </a:stretch>
        </p:blipFill>
        <p:spPr>
          <a:xfrm>
            <a:off x="0" y="0"/>
            <a:ext cx="3421063" cy="2276475"/>
          </a:xfrm>
        </p:spPr>
      </p:pic>
      <p:sp>
        <p:nvSpPr>
          <p:cNvPr id="7171" name="AutoShape 2" descr="data:image/jpeg;base64,/9j/4AAQSkZJRgABAQAAAQABAAD/2wCEAAkGBhMSERQUEhQWFRUVFRUXGBgXFxcXFxcUFBUVFBQcFRcXHCYeGBojGRUUHy8gIycpLCwsFR4xNTAqNSYrLCkBCQoKDgwOGg8PGiwkHCQsLCwpLCwpKiksKSkpKSwsLCwsLCwpLCksLCwsLCwsLCwsLCwsLCkpLCkpLCksKSksLP/AABEIAMIBAwMBIgACEQEDEQH/xAAcAAABBQEBAQAAAAAAAAAAAAADAQIEBQYABwj/xABFEAACAQIDBAcEBgcGBwEAAAABAgMAEQQSIQUxQVEGEyJhcYGRBzKhsRRCUpLB0SMzYnKCovAVFkNTsvEIJDRzk8LhY//EABoBAAIDAQEAAAAAAAAAAAAAAAABAgMEBQb/xAAsEQACAgEEAQMDAwUBAAAAAAAAAQIRAwQSITFBEzJRBRRxIpGhQlJhgfAj/9oADAMBAAIRAxEAPwCrZQN2tdm50IKfOlyMeNeVOYEMg4VzOeVAOFdTe96USNxFDoKDlzauS530ONSdeFGBPdURCF7aCljS/MUpvypTFffelYxTGANSaIqCjw9GJ5YTKoui9+undVcuKZdLWFSlCUUmx1Qd0saFLOd1tOdClnNjbjUeLFcLUkn2FslNF+15VIhOmp3VF6oHdRxBQ3wNBlwgY23U4YUryte1PSMUpQK24lTv1qlyfgsSiXHR7quvVWAYEW1F6Xa2yolndNVG8ADSgbPwjsQYUNxrer8dGZ5yGlyobam+tbIY55MHppO74NEY34M4uy4l3mrrZeDBtkUeJq6wnRSBPeu576tIVVBZFArXp/p+RPdNmiNLwV8WyLkE/DSpP9kpe518dakM550lq6kcCRJyBx4OJdyj0ooYDctJalNquWOK8EdzEMppK7rOQrtasSSFZ1qSnhaIijibDnRaQgOU044c2qv2l0iSMEL6nefCswvSGR5VLN2c24/lWPNrIYvyJtLsuMFD9EzvPYZybAakjvqNjOnSC4iUeJqF032mshjVWvlGtqzDYYHWsep1c922D4KXka4Ray9NMQSbN8BXVSGAmurN6+X+5lO6XyDRdKKEtQzN3WpS+61YHZnHqQTTupAN70wNbW2tMSW5qO0dhGeml9d1LmpUxPd8KGA5Y+OtdDCd5ei9eLa1GkmzDUURTZJItounX0GMoU6xXNtN4J/CqSTBZ7tnIza25X1q96LRQvNkmQMpFgLX1pNtbLWKdkQWXeB3Gt2Rt4IyvrgsfMTOpsc781xR49kelWAgFEiwbsdLW57gPM1jU5ydRBJvhERcMoNS8NhGchUUsatsDs6AWMjM55Rrf+Y2X41fx7fyDLh8OqftOcx+6o/9q6GH6bkycz4LFiS9zK7AdBZTYyMqD41oML0NghGY3k7zuqln2riH96W3cgVfLi3xvUZsGz+91kn7xc/69BXWxfT8ePwWJxXSNTiNrQxKbNGtgbKGW5sNwA1qDH0piKKWzZioJUKxykgEi9gNDpv4VULs4j6oHiQPULelOF/d+J+OnyrbHCkN5SxfpUnCNz45V/8AY0F+lrcIh5vf5LUM4M2vY25hD8ySPhQ+qv8AaPkPwFWeiR9UlnpZL/lp/Mal7K2+0gzOoCm+UKDcgG1ySbAEg2Gt9DxqmlwdgTZ/XSiYW7YbChTYusUZ87A/jVkMUedyKp5pcbWac7SiOmYA8rg28bbqkQhW1BvVWNiQi2eCMjddkV/iwNFPRWC+aHPh24NC5Uf+M3jPmtUSSJQzWWwjFKFFZ+baGKwx/Sp9IiAv1sK2lUcTJAPeA5x3Ovu1abP2tFOgeJldTuKkEVUaYyTJTLTcVAJEy6rTjLSdbUHGydmexHQ/Nrnv41Xv0De9w4vWw66lEvdWWWixsi1F9oxa9AXBuXBPnRj0DY/4i/GtjnpQ1C0eNC2R+DIjoGf8weldWuzClp/aY/gfpw+DxZFvTiOVcsDE67udG6lQpa+grzjkjmUwKRk99GdVBtx8KIgI1Uac+Fcz9q+8dxquUhpDThDe47tKT6NbW+74U9sWqgm+nKoH02/Df8aT3VwHQSTCEG+a4pnWAd9NkxWmt6GqjQg7z/WtWKTXuJJomYTFmORXFjY+FW2IxrYlsyqSbWIt8vzNQtkbGfESBVHZBBc8h3W3sbbtOZO6+5w3R9QLWsBwOvw935nvrs6PQyywvJ7Pj5JXS5MrDsq/vN5IMx8yL2q1w+xuSAd7m59Bf5itGuEVdw870jzAaC1dvDpsWL2IPUXgrI9lHiT5AD53Py8KOuzFA1F/G7eWulSOtFBlxPfWqiDmwWFY63XKLWG4fAcKlKoJ1NQoZlLAMSBzFX8WGjIGWxFJuiuU2NXBRjcvrRMltwA8BajdVytahSEKLswAHEmq7IWweJiDIQTvBFY59rhbhIzy151om2zHey3bvA/Oq144ixZGNySToNN50qadE4JsFEjtE5fQ5W08tKqcHPlwsJP1JNe7LM6fhV9inyoRe4sbnloazBxFsGzHcru2u7SbP/7GrsfN/gcuK/JrH6YYeKNeulVGOoBBJYDS4Cgm340JPaHgz7pkY/sxPY/eAqi2pgcNLBh8bujUFJTqRHmYC7clVwVJ4Bgd16nYPbOCgNooJsQw/wAuIiO45yylU9CaxyZow4Y1uNLgNtJMLoJFO8dYhW55X1Gu6q3amwAznEYVuonvdjY9XKeU8Y38s4s45ncbDDdIppUITCFLjTrGGUeOgDW5KfMb6HhtjsVBnlGfW4jzKh8LHMPWopX4LJVHpkDYHSsTSPh5kMOJjF3Q9pSp3PG40dDz+VaDSmYJoYj2Y8pOmbQ3/iOvrRpcjGyIQx4qQo8Wvp8Cai4Mmsq8iBBTggqBi8U+HGadQY+Mkdzl73Tfb9oX8BVhh2V1DIwZWFwVNwQdxBpU0WqSYthSZaeEpclIkCy11FyCuoEeOyRHgL/n+NEhw9hqN+tuFV74+xPx8b/DSiNtAX7iABrfUnfXilGXg59DsbGAd5sOHfUVsTlsFUnXz1qdJGhOvr4b67qRw1qV8chRV4kfaFr/AIVEGKUHThV7PhLjU1S4vo/fcxHdVmOcHxIVCzMzr2ePwpdjYGWWaOJRe/5/7+QNJg0ZDlAJHMj4VvuiWCESNKRdmFh3Lxt+8dPACunotP6uSmv0rkHSVs0GDijw0awpv+seLsfePh+AA4Uku1dcqDx/2qqGIZiTxbQdw7quMHg1RQeO+vSulwjNKTbH9WQLsdTuHjQplG8b/nRJp7angPnVfNjlGrMB5/namk/AJPwJ9J4VwFRxtCNj2bsf2FZvkKOqyt7sD/xZUHxN6tss5EdgOFFwmNYHRreI/CuXYmJfeI0+85/AUZOijb3nYfuKifE3NJtBQ99pZjvJ8NBUPHYtT+scADcCw389TrUz+62HHvsz/vSOfgpAosWxsMvuxIO/ICT96opIW1IojtuICyv5LmPpYWoaYof4cMzHmEIHqa1ioi+6vwA+VMnmtw/GprkOjG42HFyK1ourVt+ZlBt6/hQ/7utJhHw7NlzMTmGtgWDd3I+taOeXQs17D+rePdRTsmZ0v7gIuFHv2I4k6Ke741oSjDt8kW5S6RhZ9oDZ0fVQnNaQvKhcsWzbyAVKoAMvfprWr2FtkTxLLHqDfUjtAjQg+FYHph0SkjkVo87Bibgklla97k8jzqZ0a28mGgaNyAyMeGhL3JNueny0q/0cUYrag3Sn2z0dMW9jroN53AeJqoxPTfCREr1hmk+xAplPh2eyPMisriumWC0M/WYnjkJtGv8AAtl8yDQJ/a4kQth8MkY4AWX1ygfjVLg+kicV8l/jelOPlB+j7NcLwOIfIvfeMML+bVkcT7TdpYLEBMWkbKLExqACEOoyOrHW32r7qqMX7QMZMW/SFQx3Lpa4tWYxs7OylyWJG8km+p3nzqjLj2R3eS+FSdH1LhHDRKwOZXUHXirC4+BFZrBzHZ+MERP/ACmKb9HyinP1e4MbC3MjkastiYr/AJKA3/wID6xL+INeFdMukcs+IeQs5jDkIBeyID2bcAdxvzqrbcbkOLal+k+mAa4ms90F6RjG4GGa93K5ZP8AuJ2W9dG/iFX96xm/tDq6m5hSUCPn5cUDa/od1ScXErBQNLD6otu+1zqnBOm8n8vKixY2xN8xvw1t6V5n0+eDAXhayqd3OgzbRs1gNKiJj8wtvFJIxG/x3Vn9PnlCqy4gxdxvq/wvROZ1DAEKRfdffr5VjcClzoePHdbv1rdrtbakqJ1KKFI0d2KJbdcKGzt5DXnW/wCn4IPI01b8fBOG1csyWNNsV1KaJBmMh4tKRl3/ALCggci5rYLtRSixQqXbQnIrMQLWtYCw41HwXs5kLdZNiSGY3ZYY0jQ31PvAkm4uSda2iYADRMyjkjuB/qr1SxqHVWV5HHIUWztlzk5uqI/fIX4C5q4fZ8re/NGnciFj6uR8qkrhQRc/zEn4E0sUS8txtoAKVEFFLwQn2DEf1kksncWyj0QD50+HZOGQ9mFb8yAx9Wualv4C/f8A0KfcAbwKaQ+RAxHuoAKTO/MD0ppxicTr30CbaKi1rVNQb6RFtfJKyE72PqaGyDcNT8u81FG1dCdANw5k8beGmvfUNNosXAUEltPE7/zqccUiLlFFsYlUZm1PM2FhxsOAobYoXso0t72/0FVsupKt6Dd509G0G/h/WlS9L5ZHf8FkCoHO/E76YZgQOfgOGlUGP6V4XDLaSQZhfsIM7nl2RcjztWf2t0rx5w8kuHw3UQKC3XYjRiDuyR7r3/eqqUox7ZfGE5dI22GmVpzfdHYgftsN/kB6t3VcpLddDuP43+Rrxjox0pdChmkLs9szcSTruHeQPAVqel/Sg4bCOVOshEa66jMO0R/CD51fk0r4fyVQy87Sy290p2fI4heZVlW4uQ2QMQV1cdk621OnfXi/STDmHEyITv8A9x8qh7ZWZnMqWsAOyNTZRbz8BUWXHmZFcm+Sw8BwHh+YpYckYtxTLpQaqTA5O+kLi/dTTHrTo4CbVrlISQbr9NBULaDm4vy/OriPCgVWbWS8qgcQB6k2+Yrn55pxaLMVbz23b2PMWyospsRFAh8Mig/GsF0O2GuKkSB3MfX5wrWuM6gmx7yAPQ6VI6U7eJXqQwIXl3Ej8qsvZo2f6Kun6PErIDxGZljI8+yf4fGnqFUEkGD3Nk/2PtJhMbjNnS7xaVbbrqQjZe4qyH+GvWmrzSXZjRbVwuOBBSfF4vDaDcpMgTMeN3D27rV6VXPNyEzV1JXUAfO0CnKb8N1RBIS5votrX/rfU6Nu0VPO1OmwltDbh491edUqfJgXBBWcLa17cO8/hVzgS8mVVUuzEBVUXv4W31Bi2cMyhFJJNrDmdNL16z0X6OR4OMXsZmHbbfYfYU/Z5nia36bSfc8+AlKkUOyugUwdGldRmdM0aAt2DfMDJe17LuAI769FdQoAsBy8qr2xoBOoJ5A67v8A6aDJtSxB7IsQeZ/r1rv4dGsfEFRS5otZpdx5H56fjSS4nTVhWdxu1rg2ufH+rVCl2qWG/fW2Gkk+yuWVI0ibSUXF9xP5/jUV9sgObcR/XzrMSY8Lvbfz0qJiNrEWYKcvOxt949njzrQtLCPuZV60pdGqxO2Dob8eHp+NBl2iTx+NYzE9LIwDeWIb/wDFRuFz2Yyx3d1V/wDe5fquX00yRSsdBm3uqA6a76N2mh3JD25pdRZuxitb3pkuL76wTdNrbo5STl97q4/fUso1kbUgHhXbL6ZLLIEZSrMFy5nVlcsLquZVXIx3C9wTYErvqK1Wnur/AIG9Nmrr+TfrMLb6e22IMOokllRNdxIDMOIUDtHyrFTbaZt1wO66/EdoHzrPYLENgMSuJKDEQhrnOM7LfhJffv0b8dKlrIZMePco8EdMo5J7ZOmek/3llxBJweEkdf8ANm/Qwjvu2p/lqvnbOcuMx4tfWLC/o4xc3s029vAZ99U/SD2lbPxJDdVjJm4RGQJGvcAubTTgo31SS9OMUNMLhoMGODFQ0n35bt6AVxt2TL1f+jrxx4sR6VsXBxQEPhoBHCoYmR0IeVrdkRmXtnXUsFXQbtazO38TKuyMTJiXvJjJ1yhmuerUk9nf2QSBy0rN7N6UzRFpJZVnnJ0kYPI6i25WkORRv1ynuqi2ttVp3zyFpG01kdnsBuABOUDuAq6Giyy5aoJaiHSD4fG2I7muO6x5Va9LukH0loEA7Kkk95svysR51mInNGiN5Evz+eldbPOsbOdjx/8Aojd9ENnddi5MDPGMrRSGNhowkjOpbiSbN4Vjto7IGHxkkN80coORvtC5ynx0I8Ryr07oswk2jh8XH7gjm6y51VUjy3a9uSD1rHdIsEJdmx41WZpMNizHICb5UYK6BeS3v96uBdOzqNWqMukXPf8AiND8afmC76kY9wNw3m/r/RPnTcDsaSY69kczuFdOMXJW+jnNcjYZGchUUkncALknuFaXFdETFCMVKLCJVbXjIAMo7yXsKuNl4vB7Pj7ZAa3aO+V+5V+qDuubC3HlmemXTGfH5VWNo8OmqIATc7szke8bX3aC58arko9JcFkY10ZsTX1Y3NaPoXtBo2RkBLI5sFFzcjMhA42ZSf8AesxHCTwqZsjECNmuDdbMtjazqdCe4XJ/hFU6i6L8XZ6f0a6Rs2A6meORZ8NiFxSZlOXq45EZhmOtwrOPjXq1uVeKts2WDHywuDmaJixQhetSdGF7EZWuScw047javYtlzFoIm4tFGT4lAT8b1iNNh7V1Ib11Azw+bBrmFl1BA1va/fbTyqNjVYNe1uHdVtLNqCTfgL/nwoU8KG7Ek2ANr/jxrykZWYWk0A2OZGmHVIXYAvZd/Z07K/WNzuHKrt+lZTSZJ4iPtwyL8bVlCxjnTq1zsVuqZshcxyIxCk8chew47q1fR7bPUloztGXD5lzCPFxspC8v0hy30tdTravVfTtTLDgSil+3+Sf20Mit9gU6WQEX65Qb31uv+oCmHpIrglXFgSLgi1xv1ofS7p5AcJJBDIMVPL2FbqbZA1s7523nTQDdmJrJYJhDGqDgNSN9zvNeh0eonmbbiqRh1OCOOkm7ZqNo9J0jC3uSwFlUBmIJIBJZgqqSCASSTbRSNaoP71yvYRqoGnvM8rAMpYaRBF4cbiq/bs5+lzM+tpNL5BZEcCKzSE3HVlbWGt+F6HA8eVbyF2GXRVllsVLoLkFF3EXIvx0OlcrNrMs2+aXwjbj02OC6tkx9pykFpJpI1AFynVwWzx3F+qBdu3YW13cbUi4eFpIQ13MysVkIeW36LK+cOym4IL5bHRgRvqCg7OQx5gwjuLRQkMuYBgbk3Go1BHaO6rPDYLFN1TJCV+jgdW5EuaNbk3ZmCxsQdxawAAFrCslt9mjrojvjgIJJkjymObqiCVyktGEOsaqwJAvbNY2Ougps2IVmTsntiElD1smTNG6MAL2sVym511476vMD0JxZjEmeOOKRo1upiVHkZsi6QiXOczWGmhvYjW716CLmtJNLI3WhFARrSyiYQtkklkRTldwCxW3a76NrCzLKbFbgLfqDuiQ9m8fG55/K4qBi37Fr37I+s7G6yMvAAX8a9N2n7O4E2XJiYWfOiNoerGVo5Csi3RRqGDC9yPWvNcEOuxEMZa4eZV1dm7LOpO4AWtc0NDs0u2tqZJ5V4iRwfHMc3xvVeekDD3bCqzGYjrZXcG+d2awufeYtuHjSDDW94W/eKp/rIr0q1bjBRb4o5P2ycm6DSbSY6A2HJbKPRdKCoY8KKk0S75Il+/If5VA+NTMNtbCAgPPLb9iFVA8S2Zrd4HlVD1mKPb/YuWCfhEeLBStuBF+WlJNslhyvyuL+m+p088bSZYryrp25GksRzsGAI/hFWUPRtZEOihrdkqoWzcN2u/nUPvcb4UX+5P7afbZlEfLStidQeViPI1xZTqx14gDjQMTKCRlFgBx41HUVsbFiX6keg7KRocwizSCV5RkU5SI5FAUE8QwKm288NSKPsvByNh9rwOgCSxrOtyLiSPtMVUX0sDc1G6KzibqIw+QyFUzOxAaXtDLGdcu5bftPbhqTZGGH06dWjdZEV0kWNgrSZyY82W1mOY9q1r3Oprk9o3NUzMbH2rHGgZ4uscBcpYgKthY3J0/2pmO6Vs594gfZiFj/AORt3kDQ9ldGXxLNlaNFjJDNI1gMzEiwAJbcdwq4TZuzML+ukbFOPqr+jjv4C7nzK+FbIye2rM7irszeGxMsj5cPh8zHdYNLJfnfge8AV6HsnotNEgfE9XASLsHcFxv3hbn1qqh6c4iQdTs3C5F3WhjPHQXKa+bNVT0z2DtLDwxzYy4WRiuUMDka1wHC6KSL23+6eVVS2r3MsTl/Sg/SHF4RJCY3z88osM3Hu31k/pYaQtbQk6dx0I9KgFyaWNrVVkzb1XgcIbXZ75sHZiyRbNxGJkeQ4iOVLlrEFAWjGbey9l+W+t/sNSMNAP8A8o/igNfP3Q7b803U4EsSgkzRm5BhzG8jAj6uXMbcz319Bx4sWAQGw0GltBu31SWkvLSUHrmpKYzwyfEG1iPPu40PD4vTn4059wA79N5sTvqLJHZgw43HcCBfjXllG0c534K3pY1zHuNs3DvG6qCXE2P1Gtxyg/MVd7UgZ8pOgueXEf8Ayqj+z7k2u37qlvkLV6j6dGXor/vI4y8DYccQbgAd6qqn1AvUgY48bmgDC5d9lt9p0U+lyfhQ2nQbiD+6CfibV14ajYqscsW7wXG1nzxxTj3spic9kduNQYyWbddAB/AaueheDSaWHrFDoZMpBOde0dL8N7Kd1Z/YmIEhaBtFlAAZstllGsbWtpr2TruZqTAbZmw5yqcrKwurEsQyMBuUcCo08ayxlCGVykuHZdTcaXZ67jMN1E7RwlAVxGHIjsihoJ4XQpdQGF5lsH1yllJ5GCIetgzdS7ySYSMNmuxMuGsbFbWuXhsd+p79fPcR0xxbyNKXCO1szxxRRMbaC8hGbTKvHgPKuxO15ZP1srybv1ksj9x0Xjesu5FtHru0ZVTCrEMVh8NLDPiJbu65ZXlEjRvEqG8djKeyR2CDoQNaTanSzDGT/q0YK8kqGGCV362fqpG0bKmXros4Ga/zrzbdwta2ojUe6cvvOeXGujzuQFuzcAHZ9x+zEORpbgo9Hf2pRrhZcOIpZOtaVmd+rhUHEMXbKl2sAx3XrA7BJ60vf9VDLJ72azBDEm4WvndKX+70w95FiGusuSPjcECVsx8hSzzRwxSRpIJZJcoZluI0jVs+VCwBYlwhJsAMml73qcItyVibpEGSUne7W5XNvSozotbLYGF2O4HXtiw3EELk9Yhm+VaZNn7ETtJhZJv3mly/zso9a2yuXEY/wU8LuR5FlBNgLnlxq42f0Cx05/R4aSx4suQer2v5V6OfaNh8NphsLh4bcewD6ILmqfaPtlxTXCTBP+3GB8W1qqWCT91L8skskfFsueivsdxCwk4h442zXUamy21zHQb/AMedWM+BwmE/XY7Di3BWLt91LmvJ9qdL55/1kssn77m3pcCqZsV3AVDbCP8AVf4J7pPwT8bMpkcr7pdyvDsliRpw0tUV5dajmY86aXvRkz2qRGOOnZdQbQKRPlJzKVdDyIZCfQqpr2jEbFR9tM75lEmG65ipto0Xa1/fBNeCwYixB0057j491ek7R9pgxCJKymPEJC8B6v3HicAEWINj71rHQkHhasyZcJsb2T4rEjrZJlw8EgDg3zMynUHKCAN/1iK0eD6JbCwA/wCYmSeQf5j5reEUenrevOcHsjamOsAJmTQC5YIANABfQADTyrW7G9hcrWOIktzC7/Wk5NjUTUYn2z7PhGTDo7gaAIgRB4DT5VSbX6dYjacLwR7PzRuLXcnTiCCLWIOoI5VsNi+yrCQWIjDEcW1PxrUw7NjQCwAt/XCkOjwjZPsRnksZpBGDwUZj66Cttsj2J4KOxkV5T+2xA+6tq9KUDgDSmTwFFDKnZfRmDDi0MSRj9hQPkNasxCBw9aa8/f6UFsQLfnRaQUSbjmK6oRxH9WrqLQUeKrhT7+gt8AePeaYbWF73JJuRrbnpRsbh2SV0IN1dl3/ZYqBr4UOWG4uTc7rdw3V5np0c4FPAshRLWBZdf677Vn9tbMa9lzk8Lkn0FaRiRyNrWJHEG41O6rKP2p4TDk5NnXk3Fnlu1+7saeVq7f0+acHAvxySPKJdnytIwEchINiAjE6aagDuq6wHQvHSWyYOc34mMqPV7CtrP7cpv8LDQp3ku1vIEVCxHtbxL+/imj7oIUX+Zu1XWx45Lm0vyxzlF/JUbT6Cy4RQ2LlhhJ1CZjJKfBFFh4kioOKxEGItJJK0MlgJOwXWRhYZxlYEMQBcHjc31oOP25h3ZnKzSu29pXuSeZO81TPjRr2RY8D+FqtyqG39Uk3/AIIQtvhUWx+hLvklkOvuRIg1196R3P8ALTztTDj3MNI972zzNbv0hVPnVLG7sewg/hS59bE1Oh2Fi5N0cnn2R8bVjeTHHui52SDtph+rw2Hj72jVz6zlqZL0ixLDK+IIU6ZUJA+6ll8ql4X2fYp2swVOd7k+gFW2D9l2Y2MzE3tZIz+ZPwqr7zEnw/8Av9C4MUzrxZ2PkPiSaT6Qo91bd5NzXp0/seiWMl5uptY9ZM6gd/6MLf4ivOtrbJSFiq4iKW3GPPb+ZRU45m+USpMZFtiVRZWK+GnxqXsjZOMx8hjgWSZwMxGbctwLksQALkVTkCrfY0GOdWTCLiCrkZhCshDWvbMUGtrnfzNTebJLtsFjiukXMvsxxEWuKnwmG7pJ1LfdjzGoU2ycBF7+NeY8oICF+/Kw/wBNWeA9j+1ZzdoerB4zOq+ouW+FajZv/DzIbHEYtF5iNC38zlfkarslR57iNrYJQBDg72+tNK7Me8rHkUeFqgS7VY+6kafuxqP5iC3xr3rZ3sN2bH+s62Y/tvlHpGB861ezOhmCgP6HCQoR9bIC33mufjSHR8w7P6M4zFG8OHmkvxVGt961vjWu2X7DNoy2MgigH7b3Pol/mK+iwh8K6w8aB0eSbK/4fYFscRiXfmI1CD1OY/KtrsX2c7PwpDRYdSw+s93b1cm3lWkMgHL50Np+QJ+FABFQAaAD5UpY86jGY93zpu/n50rHQZnHMmm9cOAoT6b93hXLGONJyGkK+JO6/pQ85O4E+NOYqutMac/VFQciVCrh2O8gfCw+dFGHUc28NB6mobzud1JHiGF+FKyVFh/CPjSVC/tHv+FdS3MNp5r7RIDDjJCuitZzu+sLkjzBrNwYosKuOlW2BjHVmAuqZOVxe4/GoOFjVLKTfTeQBp5b64uZR3No5clzwFU5ly6a1j+lsDRSAjLlcXBygkMNGFyN3HzrZxSJxP8AQqJtvBRzwsraa6G97MNx/wDlPS5XjyX4JQtM8zecneb0IvVhPsGcE2jZwPrICynzA+FTNm9A8fP+rwsxHMoUX7z2Fd+7NRSLbjWh6F7PDyszAEIugIFizaDf3XrR7N9hWPkt1jQxDjdi59EBHxr0TYHspbDxhPpRSxuTDDGrljvJkkzkctLaCoZIuUWkDTaMxgtkS2uIyq3vmOVFH8bECjnbGAhv1+Jjz2tkgvMfUDKG9RW2T2X4MtmmWTEN9qeWST4EhfhV5gejmHgt1MUUY/ZRV+KgVmjooL3ckVjR5hD0hZ/+k2ZisQeDzAxp5cLd1H/s3b+IFlGHwSHgpGYD+ANr6V6yI6dlrVHHGPSJpJHkCew2aY5sZj3c8cqk+hdj/pFXmz/Yds2O2cSyn9uQgeiZa9DsKTOKmMo9ndCcDB+qwkKkbm6tWb7zXNXYQ2taw+HpS9ZTesoAcI++kyjxpjSUzOTSsdB+sHdTTN40HJSUnIdBetoZHM/GlABpwUCk5DoYI+6kfS2hP4URnpGeo2OhGWwphcc7U12obDupWOjnxNr31oMuIuOXhTm8KYy0hg7qLX18aX6TcEWK1wwnHfTzGNxFAyKzd5INJe/HSpDwgbqYy6bqABdZS0MxmuoGeZ7L6NYmcdmJgObDIDbve1x4Voh7KJJF7UwUn7KlreZZa9KjiA90AeAolqhHSY1yzJsiYLD+yWEAZppCeNsoHkLaepq4wXs/wcX+HmPN2La8dN1aXKKUWq+OKEekSXHREw+yok9yNFtyUX9bXqSIRTi9IX76sGOsK7NQzIKaZaVgGzUhk76jljShe+k5DoI0tNMxpuQ3pwSo7hqI3NSBuR9KICKHmAvYUtw6FApSvfQWY0xn76VjoOX17rUhlFRGNuNDe/CokqJrTC28Uzr/ADqGifaNKEO8GgCSZOIooYnhUWMa1KFACuvOmlxzpua9DPgKBHPiKY89KfChunCgZxnFMaTcTpTxhrajWusL60AN621FXWhGO26pEAF6AHrFzprxijGmGgRGMYpKkBWrqBk8t30xpKGVNLkq3cV0cZTXXNITXB6juHtOuTS5KfnoZkpWOhQorgvM0JpTyoDu3lSbHRJkmApvW8hUN3O+mCYk6Uhlgk/A76XrfOoSlhR0koANdr0rDnQxNr404NfdQITLTWFPYHSkagALLQlHHjRmYUwvQMRnBpgFqU2GtNJ1oGPCUW/KhCXhThQIcXpjS08rQxegBA9ORKblp3XCgB2U07q6Yj99E600AcY/SkeULvob5vKguSNaAJInJ4WFKW51CEjEm26iIrDTfSAnpqN9dTo4RYa11MQ69Nc6GurqYDIdwpy76WuoGK9CvXV1IQG9NY11dQM626ucV1dQJD8PSNXV1AxY6kx766uoASXfUUnWurqYgDHtUhNdXUiQJDrXMda6uoEPapWHpa6gbCNTAK6upiAvxpijQ11dSASGpIrq6gBjVx4UldQI6ThRMPvrq6gfgnpurq6upiP/2Q=="/>
          <p:cNvSpPr>
            <a:spLocks noChangeAspect="1" noChangeArrowheads="1"/>
          </p:cNvSpPr>
          <p:nvPr/>
        </p:nvSpPr>
        <p:spPr bwMode="auto">
          <a:xfrm>
            <a:off x="63500" y="-896938"/>
            <a:ext cx="2466975" cy="1847851"/>
          </a:xfrm>
          <a:prstGeom prst="rect">
            <a:avLst/>
          </a:prstGeom>
          <a:noFill/>
          <a:ln w="9525">
            <a:noFill/>
            <a:miter lim="800000"/>
            <a:headEnd/>
            <a:tailEnd/>
          </a:ln>
        </p:spPr>
        <p:txBody>
          <a:bodyPr/>
          <a:lstStyle/>
          <a:p>
            <a:endParaRPr lang="en-US"/>
          </a:p>
        </p:txBody>
      </p:sp>
      <p:sp>
        <p:nvSpPr>
          <p:cNvPr id="7172" name="AutoShape 4" descr="data:image/jpeg;base64,/9j/4AAQSkZJRgABAQAAAQABAAD/2wCEAAkGBhMSERQUEhQWFRUVFRUXGBgXFxcXFxcUFBUVFBQcFRcXHCYeGBojGRUUHy8gIycpLCwsFR4xNTAqNSYrLCkBCQoKDgwOGg8PGiwkHCQsLCwpLCwpKiksKSkpKSwsLCwsLCwpLCksLCwsLCwsLCwsLCwsLCkpLCkpLCksKSksLP/AABEIAMIBAwMBIgACEQEDEQH/xAAcAAABBQEBAQAAAAAAAAAAAAADAQIEBQYABwj/xABFEAACAQIDBAcEBgcGBwEAAAABAgMAEQQSIQUxQVEGEyJhcYGRBzKhsRRCUpLB0SMzYnKCovAVFkNTsvEIJDRzk8LhY//EABoBAAIDAQEAAAAAAAAAAAAAAAABAgMEBQb/xAAsEQACAgEEAQMDAwUBAAAAAAAAAQIRAwQSITFBEzJRBRRxIpGhQlJhgfAj/9oADAMBAAIRAxEAPwCrZQN2tdm50IKfOlyMeNeVOYEMg4VzOeVAOFdTe96USNxFDoKDlzauS530ONSdeFGBPdURCF7aCljS/MUpvypTFffelYxTGANSaIqCjw9GJ5YTKoui9+undVcuKZdLWFSlCUUmx1Qd0saFLOd1tOdClnNjbjUeLFcLUkn2FslNF+15VIhOmp3VF6oHdRxBQ3wNBlwgY23U4YUryte1PSMUpQK24lTv1qlyfgsSiXHR7quvVWAYEW1F6Xa2yolndNVG8ADSgbPwjsQYUNxrer8dGZ5yGlyobam+tbIY55MHppO74NEY34M4uy4l3mrrZeDBtkUeJq6wnRSBPeu576tIVVBZFArXp/p+RPdNmiNLwV8WyLkE/DSpP9kpe518dakM550lq6kcCRJyBx4OJdyj0ooYDctJalNquWOK8EdzEMppK7rOQrtasSSFZ1qSnhaIijibDnRaQgOU044c2qv2l0iSMEL6nefCswvSGR5VLN2c24/lWPNrIYvyJtLsuMFD9EzvPYZybAakjvqNjOnSC4iUeJqF032mshjVWvlGtqzDYYHWsep1c922D4KXka4Ray9NMQSbN8BXVSGAmurN6+X+5lO6XyDRdKKEtQzN3WpS+61YHZnHqQTTupAN70wNbW2tMSW5qO0dhGeml9d1LmpUxPd8KGA5Y+OtdDCd5ei9eLa1GkmzDUURTZJItounX0GMoU6xXNtN4J/CqSTBZ7tnIza25X1q96LRQvNkmQMpFgLX1pNtbLWKdkQWXeB3Gt2Rt4IyvrgsfMTOpsc781xR49kelWAgFEiwbsdLW57gPM1jU5ydRBJvhERcMoNS8NhGchUUsatsDs6AWMjM55Rrf+Y2X41fx7fyDLh8OqftOcx+6o/9q6GH6bkycz4LFiS9zK7AdBZTYyMqD41oML0NghGY3k7zuqln2riH96W3cgVfLi3xvUZsGz+91kn7xc/69BXWxfT8ePwWJxXSNTiNrQxKbNGtgbKGW5sNwA1qDH0piKKWzZioJUKxykgEi9gNDpv4VULs4j6oHiQPULelOF/d+J+OnyrbHCkN5SxfpUnCNz45V/8AY0F+lrcIh5vf5LUM4M2vY25hD8ySPhQ+qv8AaPkPwFWeiR9UlnpZL/lp/Mal7K2+0gzOoCm+UKDcgG1ySbAEg2Gt9DxqmlwdgTZ/XSiYW7YbChTYusUZ87A/jVkMUedyKp5pcbWac7SiOmYA8rg28bbqkQhW1BvVWNiQi2eCMjddkV/iwNFPRWC+aHPh24NC5Uf+M3jPmtUSSJQzWWwjFKFFZ+baGKwx/Sp9IiAv1sK2lUcTJAPeA5x3Ovu1abP2tFOgeJldTuKkEVUaYyTJTLTcVAJEy6rTjLSdbUHGydmexHQ/Nrnv41Xv0De9w4vWw66lEvdWWWixsi1F9oxa9AXBuXBPnRj0DY/4i/GtjnpQ1C0eNC2R+DIjoGf8weldWuzClp/aY/gfpw+DxZFvTiOVcsDE67udG6lQpa+grzjkjmUwKRk99GdVBtx8KIgI1Uac+Fcz9q+8dxquUhpDThDe47tKT6NbW+74U9sWqgm+nKoH02/Df8aT3VwHQSTCEG+a4pnWAd9NkxWmt6GqjQg7z/WtWKTXuJJomYTFmORXFjY+FW2IxrYlsyqSbWIt8vzNQtkbGfESBVHZBBc8h3W3sbbtOZO6+5w3R9QLWsBwOvw935nvrs6PQyywvJ7Pj5JXS5MrDsq/vN5IMx8yL2q1w+xuSAd7m59Bf5itGuEVdw870jzAaC1dvDpsWL2IPUXgrI9lHiT5AD53Py8KOuzFA1F/G7eWulSOtFBlxPfWqiDmwWFY63XKLWG4fAcKlKoJ1NQoZlLAMSBzFX8WGjIGWxFJuiuU2NXBRjcvrRMltwA8BajdVytahSEKLswAHEmq7IWweJiDIQTvBFY59rhbhIzy151om2zHey3bvA/Oq144ixZGNySToNN50qadE4JsFEjtE5fQ5W08tKqcHPlwsJP1JNe7LM6fhV9inyoRe4sbnloazBxFsGzHcru2u7SbP/7GrsfN/gcuK/JrH6YYeKNeulVGOoBBJYDS4Cgm340JPaHgz7pkY/sxPY/eAqi2pgcNLBh8bujUFJTqRHmYC7clVwVJ4Bgd16nYPbOCgNooJsQw/wAuIiO45yylU9CaxyZow4Y1uNLgNtJMLoJFO8dYhW55X1Gu6q3amwAznEYVuonvdjY9XKeU8Y38s4s45ncbDDdIppUITCFLjTrGGUeOgDW5KfMb6HhtjsVBnlGfW4jzKh8LHMPWopX4LJVHpkDYHSsTSPh5kMOJjF3Q9pSp3PG40dDz+VaDSmYJoYj2Y8pOmbQ3/iOvrRpcjGyIQx4qQo8Wvp8Cai4Mmsq8iBBTggqBi8U+HGadQY+Mkdzl73Tfb9oX8BVhh2V1DIwZWFwVNwQdxBpU0WqSYthSZaeEpclIkCy11FyCuoEeOyRHgL/n+NEhw9hqN+tuFV74+xPx8b/DSiNtAX7iABrfUnfXilGXg59DsbGAd5sOHfUVsTlsFUnXz1qdJGhOvr4b67qRw1qV8chRV4kfaFr/AIVEGKUHThV7PhLjU1S4vo/fcxHdVmOcHxIVCzMzr2ePwpdjYGWWaOJRe/5/7+QNJg0ZDlAJHMj4VvuiWCESNKRdmFh3Lxt+8dPACunotP6uSmv0rkHSVs0GDijw0awpv+seLsfePh+AA4Uku1dcqDx/2qqGIZiTxbQdw7quMHg1RQeO+vSulwjNKTbH9WQLsdTuHjQplG8b/nRJp7angPnVfNjlGrMB5/namk/AJPwJ9J4VwFRxtCNj2bsf2FZvkKOqyt7sD/xZUHxN6tss5EdgOFFwmNYHRreI/CuXYmJfeI0+85/AUZOijb3nYfuKifE3NJtBQ99pZjvJ8NBUPHYtT+scADcCw389TrUz+62HHvsz/vSOfgpAosWxsMvuxIO/ICT96opIW1IojtuICyv5LmPpYWoaYof4cMzHmEIHqa1ioi+6vwA+VMnmtw/GprkOjG42HFyK1ourVt+ZlBt6/hQ/7utJhHw7NlzMTmGtgWDd3I+taOeXQs17D+rePdRTsmZ0v7gIuFHv2I4k6Ke741oSjDt8kW5S6RhZ9oDZ0fVQnNaQvKhcsWzbyAVKoAMvfprWr2FtkTxLLHqDfUjtAjQg+FYHph0SkjkVo87Bibgklla97k8jzqZ0a28mGgaNyAyMeGhL3JNueny0q/0cUYrag3Sn2z0dMW9jroN53AeJqoxPTfCREr1hmk+xAplPh2eyPMisriumWC0M/WYnjkJtGv8AAtl8yDQJ/a4kQth8MkY4AWX1ygfjVLg+kicV8l/jelOPlB+j7NcLwOIfIvfeMML+bVkcT7TdpYLEBMWkbKLExqACEOoyOrHW32r7qqMX7QMZMW/SFQx3Lpa4tWYxs7OylyWJG8km+p3nzqjLj2R3eS+FSdH1LhHDRKwOZXUHXirC4+BFZrBzHZ+MERP/ACmKb9HyinP1e4MbC3MjkastiYr/AJKA3/wID6xL+INeFdMukcs+IeQs5jDkIBeyID2bcAdxvzqrbcbkOLal+k+mAa4ms90F6RjG4GGa93K5ZP8AuJ2W9dG/iFX96xm/tDq6m5hSUCPn5cUDa/od1ScXErBQNLD6otu+1zqnBOm8n8vKixY2xN8xvw1t6V5n0+eDAXhayqd3OgzbRs1gNKiJj8wtvFJIxG/x3Vn9PnlCqy4gxdxvq/wvROZ1DAEKRfdffr5VjcClzoePHdbv1rdrtbakqJ1KKFI0d2KJbdcKGzt5DXnW/wCn4IPI01b8fBOG1csyWNNsV1KaJBmMh4tKRl3/ALCggci5rYLtRSixQqXbQnIrMQLWtYCw41HwXs5kLdZNiSGY3ZYY0jQ31PvAkm4uSda2iYADRMyjkjuB/qr1SxqHVWV5HHIUWztlzk5uqI/fIX4C5q4fZ8re/NGnciFj6uR8qkrhQRc/zEn4E0sUS8txtoAKVEFFLwQn2DEf1kksncWyj0QD50+HZOGQ9mFb8yAx9Wualv4C/f8A0KfcAbwKaQ+RAxHuoAKTO/MD0ppxicTr30CbaKi1rVNQb6RFtfJKyE72PqaGyDcNT8u81FG1dCdANw5k8beGmvfUNNosXAUEltPE7/zqccUiLlFFsYlUZm1PM2FhxsOAobYoXso0t72/0FVsupKt6Dd509G0G/h/WlS9L5ZHf8FkCoHO/E76YZgQOfgOGlUGP6V4XDLaSQZhfsIM7nl2RcjztWf2t0rx5w8kuHw3UQKC3XYjRiDuyR7r3/eqqUox7ZfGE5dI22GmVpzfdHYgftsN/kB6t3VcpLddDuP43+Rrxjox0pdChmkLs9szcSTruHeQPAVqel/Sg4bCOVOshEa66jMO0R/CD51fk0r4fyVQy87Sy290p2fI4heZVlW4uQ2QMQV1cdk621OnfXi/STDmHEyITv8A9x8qh7ZWZnMqWsAOyNTZRbz8BUWXHmZFcm+Sw8BwHh+YpYckYtxTLpQaqTA5O+kLi/dTTHrTo4CbVrlISQbr9NBULaDm4vy/OriPCgVWbWS8qgcQB6k2+Yrn55pxaLMVbz23b2PMWyospsRFAh8Mig/GsF0O2GuKkSB3MfX5wrWuM6gmx7yAPQ6VI6U7eJXqQwIXl3Ej8qsvZo2f6Kun6PErIDxGZljI8+yf4fGnqFUEkGD3Nk/2PtJhMbjNnS7xaVbbrqQjZe4qyH+GvWmrzSXZjRbVwuOBBSfF4vDaDcpMgTMeN3D27rV6VXPNyEzV1JXUAfO0CnKb8N1RBIS5votrX/rfU6Nu0VPO1OmwltDbh491edUqfJgXBBWcLa17cO8/hVzgS8mVVUuzEBVUXv4W31Bi2cMyhFJJNrDmdNL16z0X6OR4OMXsZmHbbfYfYU/Z5nia36bSfc8+AlKkUOyugUwdGldRmdM0aAt2DfMDJe17LuAI769FdQoAsBy8qr2xoBOoJ5A67v8A6aDJtSxB7IsQeZ/r1rv4dGsfEFRS5otZpdx5H56fjSS4nTVhWdxu1rg2ufH+rVCl2qWG/fW2Gkk+yuWVI0ibSUXF9xP5/jUV9sgObcR/XzrMSY8Lvbfz0qJiNrEWYKcvOxt949njzrQtLCPuZV60pdGqxO2Dob8eHp+NBl2iTx+NYzE9LIwDeWIb/wDFRuFz2Yyx3d1V/wDe5fquX00yRSsdBm3uqA6a76N2mh3JD25pdRZuxitb3pkuL76wTdNrbo5STl97q4/fUso1kbUgHhXbL6ZLLIEZSrMFy5nVlcsLquZVXIx3C9wTYErvqK1Wnur/AIG9Nmrr+TfrMLb6e22IMOokllRNdxIDMOIUDtHyrFTbaZt1wO66/EdoHzrPYLENgMSuJKDEQhrnOM7LfhJffv0b8dKlrIZMePco8EdMo5J7ZOmek/3llxBJweEkdf8ANm/Qwjvu2p/lqvnbOcuMx4tfWLC/o4xc3s029vAZ99U/SD2lbPxJDdVjJm4RGQJGvcAubTTgo31SS9OMUNMLhoMGODFQ0n35bt6AVxt2TL1f+jrxx4sR6VsXBxQEPhoBHCoYmR0IeVrdkRmXtnXUsFXQbtazO38TKuyMTJiXvJjJ1yhmuerUk9nf2QSBy0rN7N6UzRFpJZVnnJ0kYPI6i25WkORRv1ynuqi2ttVp3zyFpG01kdnsBuABOUDuAq6Giyy5aoJaiHSD4fG2I7muO6x5Va9LukH0loEA7Kkk95svysR51mInNGiN5Evz+eldbPOsbOdjx/8Aojd9ENnddi5MDPGMrRSGNhowkjOpbiSbN4Vjto7IGHxkkN80coORvtC5ynx0I8Ryr07oswk2jh8XH7gjm6y51VUjy3a9uSD1rHdIsEJdmx41WZpMNizHICb5UYK6BeS3v96uBdOzqNWqMukXPf8AiND8afmC76kY9wNw3m/r/RPnTcDsaSY69kczuFdOMXJW+jnNcjYZGchUUkncALknuFaXFdETFCMVKLCJVbXjIAMo7yXsKuNl4vB7Pj7ZAa3aO+V+5V+qDuubC3HlmemXTGfH5VWNo8OmqIATc7szke8bX3aC58arko9JcFkY10ZsTX1Y3NaPoXtBo2RkBLI5sFFzcjMhA42ZSf8AesxHCTwqZsjECNmuDdbMtjazqdCe4XJ/hFU6i6L8XZ6f0a6Rs2A6meORZ8NiFxSZlOXq45EZhmOtwrOPjXq1uVeKts2WDHywuDmaJixQhetSdGF7EZWuScw047javYtlzFoIm4tFGT4lAT8b1iNNh7V1Ib11Azw+bBrmFl1BA1va/fbTyqNjVYNe1uHdVtLNqCTfgL/nwoU8KG7Ek2ANr/jxrykZWYWk0A2OZGmHVIXYAvZd/Z07K/WNzuHKrt+lZTSZJ4iPtwyL8bVlCxjnTq1zsVuqZshcxyIxCk8chew47q1fR7bPUloztGXD5lzCPFxspC8v0hy30tdTravVfTtTLDgSil+3+Sf20Mit9gU6WQEX65Qb31uv+oCmHpIrglXFgSLgi1xv1ofS7p5AcJJBDIMVPL2FbqbZA1s7523nTQDdmJrJYJhDGqDgNSN9zvNeh0eonmbbiqRh1OCOOkm7ZqNo9J0jC3uSwFlUBmIJIBJZgqqSCASSTbRSNaoP71yvYRqoGnvM8rAMpYaRBF4cbiq/bs5+lzM+tpNL5BZEcCKzSE3HVlbWGt+F6HA8eVbyF2GXRVllsVLoLkFF3EXIvx0OlcrNrMs2+aXwjbj02OC6tkx9pykFpJpI1AFynVwWzx3F+qBdu3YW13cbUi4eFpIQ13MysVkIeW36LK+cOym4IL5bHRgRvqCg7OQx5gwjuLRQkMuYBgbk3Go1BHaO6rPDYLFN1TJCV+jgdW5EuaNbk3ZmCxsQdxawAAFrCslt9mjrojvjgIJJkjymObqiCVyktGEOsaqwJAvbNY2Ougps2IVmTsntiElD1smTNG6MAL2sVym511476vMD0JxZjEmeOOKRo1upiVHkZsi6QiXOczWGmhvYjW716CLmtJNLI3WhFARrSyiYQtkklkRTldwCxW3a76NrCzLKbFbgLfqDuiQ9m8fG55/K4qBi37Fr37I+s7G6yMvAAX8a9N2n7O4E2XJiYWfOiNoerGVo5Csi3RRqGDC9yPWvNcEOuxEMZa4eZV1dm7LOpO4AWtc0NDs0u2tqZJ5V4iRwfHMc3xvVeekDD3bCqzGYjrZXcG+d2awufeYtuHjSDDW94W/eKp/rIr0q1bjBRb4o5P2ycm6DSbSY6A2HJbKPRdKCoY8KKk0S75Il+/If5VA+NTMNtbCAgPPLb9iFVA8S2Zrd4HlVD1mKPb/YuWCfhEeLBStuBF+WlJNslhyvyuL+m+p088bSZYryrp25GksRzsGAI/hFWUPRtZEOihrdkqoWzcN2u/nUPvcb4UX+5P7afbZlEfLStidQeViPI1xZTqx14gDjQMTKCRlFgBx41HUVsbFiX6keg7KRocwizSCV5RkU5SI5FAUE8QwKm288NSKPsvByNh9rwOgCSxrOtyLiSPtMVUX0sDc1G6KzibqIw+QyFUzOxAaXtDLGdcu5bftPbhqTZGGH06dWjdZEV0kWNgrSZyY82W1mOY9q1r3Oprk9o3NUzMbH2rHGgZ4uscBcpYgKthY3J0/2pmO6Vs594gfZiFj/AORt3kDQ9ldGXxLNlaNFjJDNI1gMzEiwAJbcdwq4TZuzML+ukbFOPqr+jjv4C7nzK+FbIye2rM7irszeGxMsj5cPh8zHdYNLJfnfge8AV6HsnotNEgfE9XASLsHcFxv3hbn1qqh6c4iQdTs3C5F3WhjPHQXKa+bNVT0z2DtLDwxzYy4WRiuUMDka1wHC6KSL23+6eVVS2r3MsTl/Sg/SHF4RJCY3z88osM3Hu31k/pYaQtbQk6dx0I9KgFyaWNrVVkzb1XgcIbXZ75sHZiyRbNxGJkeQ4iOVLlrEFAWjGbey9l+W+t/sNSMNAP8A8o/igNfP3Q7b803U4EsSgkzRm5BhzG8jAj6uXMbcz319Bx4sWAQGw0GltBu31SWkvLSUHrmpKYzwyfEG1iPPu40PD4vTn4059wA79N5sTvqLJHZgw43HcCBfjXllG0c534K3pY1zHuNs3DvG6qCXE2P1Gtxyg/MVd7UgZ8pOgueXEf8Ayqj+z7k2u37qlvkLV6j6dGXor/vI4y8DYccQbgAd6qqn1AvUgY48bmgDC5d9lt9p0U+lyfhQ2nQbiD+6CfibV14ajYqscsW7wXG1nzxxTj3spic9kduNQYyWbddAB/AaueheDSaWHrFDoZMpBOde0dL8N7Kd1Z/YmIEhaBtFlAAZstllGsbWtpr2TruZqTAbZmw5yqcrKwurEsQyMBuUcCo08ayxlCGVykuHZdTcaXZ67jMN1E7RwlAVxGHIjsihoJ4XQpdQGF5lsH1yllJ5GCIetgzdS7ySYSMNmuxMuGsbFbWuXhsd+p79fPcR0xxbyNKXCO1szxxRRMbaC8hGbTKvHgPKuxO15ZP1srybv1ksj9x0Xjesu5FtHru0ZVTCrEMVh8NLDPiJbu65ZXlEjRvEqG8djKeyR2CDoQNaTanSzDGT/q0YK8kqGGCV362fqpG0bKmXros4Ga/zrzbdwta2ojUe6cvvOeXGujzuQFuzcAHZ9x+zEORpbgo9Hf2pRrhZcOIpZOtaVmd+rhUHEMXbKl2sAx3XrA7BJ60vf9VDLJ72azBDEm4WvndKX+70w95FiGusuSPjcECVsx8hSzzRwxSRpIJZJcoZluI0jVs+VCwBYlwhJsAMml73qcItyVibpEGSUne7W5XNvSozotbLYGF2O4HXtiw3EELk9Yhm+VaZNn7ETtJhZJv3mly/zso9a2yuXEY/wU8LuR5FlBNgLnlxq42f0Cx05/R4aSx4suQer2v5V6OfaNh8NphsLh4bcewD6ILmqfaPtlxTXCTBP+3GB8W1qqWCT91L8skskfFsueivsdxCwk4h442zXUamy21zHQb/AMedWM+BwmE/XY7Di3BWLt91LmvJ9qdL55/1kssn77m3pcCqZsV3AVDbCP8AVf4J7pPwT8bMpkcr7pdyvDsliRpw0tUV5dajmY86aXvRkz2qRGOOnZdQbQKRPlJzKVdDyIZCfQqpr2jEbFR9tM75lEmG65ipto0Xa1/fBNeCwYixB0057j491ek7R9pgxCJKymPEJC8B6v3HicAEWINj71rHQkHhasyZcJsb2T4rEjrZJlw8EgDg3zMynUHKCAN/1iK0eD6JbCwA/wCYmSeQf5j5reEUenrevOcHsjamOsAJmTQC5YIANABfQADTyrW7G9hcrWOIktzC7/Wk5NjUTUYn2z7PhGTDo7gaAIgRB4DT5VSbX6dYjacLwR7PzRuLXcnTiCCLWIOoI5VsNi+yrCQWIjDEcW1PxrUw7NjQCwAt/XCkOjwjZPsRnksZpBGDwUZj66Cttsj2J4KOxkV5T+2xA+6tq9KUDgDSmTwFFDKnZfRmDDi0MSRj9hQPkNasxCBw9aa8/f6UFsQLfnRaQUSbjmK6oRxH9WrqLQUeKrhT7+gt8AePeaYbWF73JJuRrbnpRsbh2SV0IN1dl3/ZYqBr4UOWG4uTc7rdw3V5np0c4FPAshRLWBZdf677Vn9tbMa9lzk8Lkn0FaRiRyNrWJHEG41O6rKP2p4TDk5NnXk3Fnlu1+7saeVq7f0+acHAvxySPKJdnytIwEchINiAjE6aagDuq6wHQvHSWyYOc34mMqPV7CtrP7cpv8LDQp3ku1vIEVCxHtbxL+/imj7oIUX+Zu1XWx45Lm0vyxzlF/JUbT6Cy4RQ2LlhhJ1CZjJKfBFFh4kioOKxEGItJJK0MlgJOwXWRhYZxlYEMQBcHjc31oOP25h3ZnKzSu29pXuSeZO81TPjRr2RY8D+FqtyqG39Uk3/AIIQtvhUWx+hLvklkOvuRIg1196R3P8ALTztTDj3MNI972zzNbv0hVPnVLG7sewg/hS59bE1Oh2Fi5N0cnn2R8bVjeTHHui52SDtph+rw2Hj72jVz6zlqZL0ixLDK+IIU6ZUJA+6ll8ql4X2fYp2swVOd7k+gFW2D9l2Y2MzE3tZIz+ZPwqr7zEnw/8Av9C4MUzrxZ2PkPiSaT6Qo91bd5NzXp0/seiWMl5uptY9ZM6gd/6MLf4ivOtrbJSFiq4iKW3GPPb+ZRU45m+USpMZFtiVRZWK+GnxqXsjZOMx8hjgWSZwMxGbctwLksQALkVTkCrfY0GOdWTCLiCrkZhCshDWvbMUGtrnfzNTebJLtsFjiukXMvsxxEWuKnwmG7pJ1LfdjzGoU2ycBF7+NeY8oICF+/Kw/wBNWeA9j+1ZzdoerB4zOq+ouW+FajZv/DzIbHEYtF5iNC38zlfkarslR57iNrYJQBDg72+tNK7Me8rHkUeFqgS7VY+6kafuxqP5iC3xr3rZ3sN2bH+s62Y/tvlHpGB861ezOhmCgP6HCQoR9bIC33mufjSHR8w7P6M4zFG8OHmkvxVGt961vjWu2X7DNoy2MgigH7b3Pol/mK+iwh8K6w8aB0eSbK/4fYFscRiXfmI1CD1OY/KtrsX2c7PwpDRYdSw+s93b1cm3lWkMgHL50Np+QJ+FABFQAaAD5UpY86jGY93zpu/n50rHQZnHMmm9cOAoT6b93hXLGONJyGkK+JO6/pQ85O4E+NOYqutMac/VFQciVCrh2O8gfCw+dFGHUc28NB6mobzud1JHiGF+FKyVFh/CPjSVC/tHv+FdS3MNp5r7RIDDjJCuitZzu+sLkjzBrNwYosKuOlW2BjHVmAuqZOVxe4/GoOFjVLKTfTeQBp5b64uZR3No5clzwFU5ly6a1j+lsDRSAjLlcXBygkMNGFyN3HzrZxSJxP8AQqJtvBRzwsraa6G97MNx/wDlPS5XjyX4JQtM8zecneb0IvVhPsGcE2jZwPrICynzA+FTNm9A8fP+rwsxHMoUX7z2Fd+7NRSLbjWh6F7PDyszAEIugIFizaDf3XrR7N9hWPkt1jQxDjdi59EBHxr0TYHspbDxhPpRSxuTDDGrljvJkkzkctLaCoZIuUWkDTaMxgtkS2uIyq3vmOVFH8bECjnbGAhv1+Jjz2tkgvMfUDKG9RW2T2X4MtmmWTEN9qeWST4EhfhV5gejmHgt1MUUY/ZRV+KgVmjooL3ckVjR5hD0hZ/+k2ZisQeDzAxp5cLd1H/s3b+IFlGHwSHgpGYD+ANr6V6yI6dlrVHHGPSJpJHkCew2aY5sZj3c8cqk+hdj/pFXmz/Yds2O2cSyn9uQgeiZa9DsKTOKmMo9ndCcDB+qwkKkbm6tWb7zXNXYQ2taw+HpS9ZTesoAcI++kyjxpjSUzOTSsdB+sHdTTN40HJSUnIdBetoZHM/GlABpwUCk5DoYI+6kfS2hP4URnpGeo2OhGWwphcc7U12obDupWOjnxNr31oMuIuOXhTm8KYy0hg7qLX18aX6TcEWK1wwnHfTzGNxFAyKzd5INJe/HSpDwgbqYy6bqABdZS0MxmuoGeZ7L6NYmcdmJgObDIDbve1x4Voh7KJJF7UwUn7KlreZZa9KjiA90AeAolqhHSY1yzJsiYLD+yWEAZppCeNsoHkLaepq4wXs/wcX+HmPN2La8dN1aXKKUWq+OKEekSXHREw+yok9yNFtyUX9bXqSIRTi9IX76sGOsK7NQzIKaZaVgGzUhk76jljShe+k5DoI0tNMxpuQ3pwSo7hqI3NSBuR9KICKHmAvYUtw6FApSvfQWY0xn76VjoOX17rUhlFRGNuNDe/CokqJrTC28Uzr/ADqGifaNKEO8GgCSZOIooYnhUWMa1KFACuvOmlxzpua9DPgKBHPiKY89KfChunCgZxnFMaTcTpTxhrajWusL60AN621FXWhGO26pEAF6AHrFzprxijGmGgRGMYpKkBWrqBk8t30xpKGVNLkq3cV0cZTXXNITXB6juHtOuTS5KfnoZkpWOhQorgvM0JpTyoDu3lSbHRJkmApvW8hUN3O+mCYk6Uhlgk/A76XrfOoSlhR0koANdr0rDnQxNr404NfdQITLTWFPYHSkagALLQlHHjRmYUwvQMRnBpgFqU2GtNJ1oGPCUW/KhCXhThQIcXpjS08rQxegBA9ORKblp3XCgB2U07q6Yj99E600AcY/SkeULvob5vKguSNaAJInJ4WFKW51CEjEm26iIrDTfSAnpqN9dTo4RYa11MQ69Nc6GurqYDIdwpy76WuoGK9CvXV1IQG9NY11dQM626ucV1dQJD8PSNXV1AxY6kx766uoASXfUUnWurqYgDHtUhNdXUiQJDrXMda6uoEPapWHpa6gbCNTAK6upiAvxpijQ11dSASGpIrq6gBjVx4UldQI6ThRMPvrq6gfgnpurq6upiP/2Q=="/>
          <p:cNvSpPr>
            <a:spLocks noChangeAspect="1" noChangeArrowheads="1"/>
          </p:cNvSpPr>
          <p:nvPr/>
        </p:nvSpPr>
        <p:spPr bwMode="auto">
          <a:xfrm>
            <a:off x="63500" y="-896938"/>
            <a:ext cx="2466975" cy="1847851"/>
          </a:xfrm>
          <a:prstGeom prst="rect">
            <a:avLst/>
          </a:prstGeom>
          <a:noFill/>
          <a:ln w="9525">
            <a:noFill/>
            <a:miter lim="800000"/>
            <a:headEnd/>
            <a:tailEnd/>
          </a:ln>
        </p:spPr>
        <p:txBody>
          <a:bodyPr/>
          <a:lstStyle/>
          <a:p>
            <a:endParaRPr lang="en-US"/>
          </a:p>
        </p:txBody>
      </p:sp>
      <p:pic>
        <p:nvPicPr>
          <p:cNvPr id="7173" name="Picture 6" descr="auditt.bmp"/>
          <p:cNvPicPr>
            <a:picLocks noChangeAspect="1"/>
          </p:cNvPicPr>
          <p:nvPr/>
        </p:nvPicPr>
        <p:blipFill>
          <a:blip r:embed="rId4" cstate="email"/>
          <a:srcRect/>
          <a:stretch>
            <a:fillRect/>
          </a:stretch>
        </p:blipFill>
        <p:spPr bwMode="auto">
          <a:xfrm>
            <a:off x="4419600" y="157163"/>
            <a:ext cx="3962400" cy="2995612"/>
          </a:xfrm>
          <a:prstGeom prst="rect">
            <a:avLst/>
          </a:prstGeom>
          <a:noFill/>
          <a:ln w="9525">
            <a:noFill/>
            <a:miter lim="800000"/>
            <a:headEnd/>
            <a:tailEnd/>
          </a:ln>
        </p:spPr>
      </p:pic>
      <p:pic>
        <p:nvPicPr>
          <p:cNvPr id="7174" name="Picture 7" descr="merc.jpg"/>
          <p:cNvPicPr>
            <a:picLocks noChangeAspect="1"/>
          </p:cNvPicPr>
          <p:nvPr/>
        </p:nvPicPr>
        <p:blipFill>
          <a:blip r:embed="rId5" cstate="email"/>
          <a:srcRect/>
          <a:stretch>
            <a:fillRect/>
          </a:stretch>
        </p:blipFill>
        <p:spPr bwMode="auto">
          <a:xfrm>
            <a:off x="304800" y="2514600"/>
            <a:ext cx="3054350" cy="1944688"/>
          </a:xfrm>
          <a:prstGeom prst="rect">
            <a:avLst/>
          </a:prstGeom>
          <a:noFill/>
          <a:ln w="9525">
            <a:noFill/>
            <a:miter lim="800000"/>
            <a:headEnd/>
            <a:tailEnd/>
          </a:ln>
        </p:spPr>
      </p:pic>
      <p:pic>
        <p:nvPicPr>
          <p:cNvPr id="7175" name="Picture 8" descr="land rover baby freelander.jpg"/>
          <p:cNvPicPr>
            <a:picLocks noChangeAspect="1"/>
          </p:cNvPicPr>
          <p:nvPr/>
        </p:nvPicPr>
        <p:blipFill>
          <a:blip r:embed="rId6" cstate="email"/>
          <a:srcRect/>
          <a:stretch>
            <a:fillRect/>
          </a:stretch>
        </p:blipFill>
        <p:spPr bwMode="auto">
          <a:xfrm>
            <a:off x="4876800" y="3581400"/>
            <a:ext cx="4267200" cy="2838450"/>
          </a:xfrm>
          <a:prstGeom prst="rect">
            <a:avLst/>
          </a:prstGeom>
          <a:noFill/>
          <a:ln w="9525">
            <a:noFill/>
            <a:miter lim="800000"/>
            <a:headEnd/>
            <a:tailEnd/>
          </a:ln>
        </p:spPr>
      </p:pic>
      <p:pic>
        <p:nvPicPr>
          <p:cNvPr id="7176" name="Picture 9" descr="ford_galaxy_2_2_tdci_200_titanium_x_5dr_auto_94964571895419789.jpg"/>
          <p:cNvPicPr>
            <a:picLocks noChangeAspect="1"/>
          </p:cNvPicPr>
          <p:nvPr/>
        </p:nvPicPr>
        <p:blipFill>
          <a:blip r:embed="rId7" cstate="email"/>
          <a:srcRect/>
          <a:stretch>
            <a:fillRect/>
          </a:stretch>
        </p:blipFill>
        <p:spPr bwMode="auto">
          <a:xfrm>
            <a:off x="1066800" y="4800600"/>
            <a:ext cx="2743200" cy="2057400"/>
          </a:xfrm>
          <a:prstGeom prst="rect">
            <a:avLst/>
          </a:prstGeom>
          <a:noFill/>
          <a:ln w="9525">
            <a:noFill/>
            <a:miter lim="800000"/>
            <a:headEnd/>
            <a:tailEnd/>
          </a:ln>
        </p:spPr>
      </p:pic>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sz="3200" dirty="0" smtClean="0"/>
              <a:t>What do you get for £9k or £27k?</a:t>
            </a:r>
          </a:p>
        </p:txBody>
      </p:sp>
      <p:sp>
        <p:nvSpPr>
          <p:cNvPr id="8195" name="Content Placeholder 2"/>
          <p:cNvSpPr>
            <a:spLocks noGrp="1"/>
          </p:cNvSpPr>
          <p:nvPr>
            <p:ph idx="1"/>
          </p:nvPr>
        </p:nvSpPr>
        <p:spPr/>
        <p:txBody>
          <a:bodyPr/>
          <a:lstStyle/>
          <a:p>
            <a:pPr>
              <a:buFont typeface="Wingdings" pitchFamily="2" charset="2"/>
              <a:buNone/>
            </a:pPr>
            <a:r>
              <a:rPr lang="en-GB" sz="2600" b="1" smtClean="0"/>
              <a:t>£9000 buys you:</a:t>
            </a:r>
          </a:p>
          <a:p>
            <a:pPr>
              <a:buFont typeface="Wingdings" pitchFamily="2" charset="2"/>
              <a:buNone/>
            </a:pPr>
            <a:r>
              <a:rPr lang="en-GB" sz="2600" b="1" smtClean="0"/>
              <a:t>	Ford Ka, Fiat Panda, Citroen C1, Peugeot 107</a:t>
            </a:r>
          </a:p>
          <a:p>
            <a:pPr>
              <a:buFont typeface="Wingdings" pitchFamily="2" charset="2"/>
              <a:buNone/>
            </a:pPr>
            <a:r>
              <a:rPr lang="en-GB" sz="2600" b="1" smtClean="0"/>
              <a:t>£27,000 buys you:</a:t>
            </a:r>
          </a:p>
          <a:p>
            <a:pPr>
              <a:buFont typeface="Wingdings" pitchFamily="2" charset="2"/>
              <a:buNone/>
            </a:pPr>
            <a:r>
              <a:rPr lang="en-GB" sz="2600" b="1" smtClean="0"/>
              <a:t>	BMW 3 series, Audi TT, Mercedes C Class, Land Rover Freelander, Ford Galaxy</a:t>
            </a:r>
          </a:p>
          <a:p>
            <a:pPr>
              <a:buFont typeface="Wingdings" pitchFamily="2" charset="2"/>
              <a:buNone/>
            </a:pPr>
            <a:r>
              <a:rPr lang="en-GB" sz="2600" b="1" smtClean="0"/>
              <a:t>What kinds of service standards, warranties and guarantees are you going to want?</a:t>
            </a:r>
          </a:p>
          <a:p>
            <a:pPr>
              <a:buFont typeface="Wingdings" pitchFamily="2" charset="2"/>
              <a:buNone/>
            </a:pPr>
            <a:endParaRPr lang="en-GB" sz="2600" b="1"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122239"/>
            <a:ext cx="7543800" cy="642466"/>
          </a:xfrm>
        </p:spPr>
        <p:txBody>
          <a:bodyPr/>
          <a:lstStyle/>
          <a:p>
            <a:r>
              <a:rPr lang="en-GB" dirty="0" smtClean="0"/>
              <a:t>Assessment </a:t>
            </a:r>
            <a:r>
              <a:rPr lang="en-GB" i="1" dirty="0" smtClean="0"/>
              <a:t>for</a:t>
            </a:r>
            <a:r>
              <a:rPr lang="en-GB" dirty="0" smtClean="0"/>
              <a:t> learning</a:t>
            </a:r>
          </a:p>
        </p:txBody>
      </p:sp>
      <p:sp>
        <p:nvSpPr>
          <p:cNvPr id="3" name="Content Placeholder 2"/>
          <p:cNvSpPr>
            <a:spLocks noGrp="1"/>
          </p:cNvSpPr>
          <p:nvPr>
            <p:ph idx="1"/>
          </p:nvPr>
        </p:nvSpPr>
        <p:spPr>
          <a:xfrm>
            <a:off x="468313" y="836712"/>
            <a:ext cx="8229600" cy="5365651"/>
          </a:xfrm>
        </p:spPr>
        <p:txBody>
          <a:bodyPr/>
          <a:lstStyle/>
          <a:p>
            <a:pPr marL="438150" indent="-438150" eaLnBrk="1" hangingPunct="1">
              <a:buFont typeface="Wingdings" pitchFamily="2" charset="2"/>
              <a:buNone/>
              <a:defRPr/>
            </a:pPr>
            <a:r>
              <a:rPr lang="en-GB" sz="2000" dirty="0" smtClean="0"/>
              <a:t>1</a:t>
            </a:r>
            <a:r>
              <a:rPr lang="en-GB" dirty="0" smtClean="0"/>
              <a:t>. 	</a:t>
            </a:r>
            <a:r>
              <a:rPr lang="en-GB" sz="2000" dirty="0" smtClean="0"/>
              <a:t>Tasks should be </a:t>
            </a:r>
            <a:r>
              <a:rPr lang="en-GB" sz="2000" dirty="0" smtClean="0">
                <a:solidFill>
                  <a:schemeClr val="tx2">
                    <a:lumMod val="40000"/>
                    <a:lumOff val="60000"/>
                  </a:schemeClr>
                </a:solidFill>
              </a:rPr>
              <a:t>challenging</a:t>
            </a:r>
            <a:r>
              <a:rPr lang="en-GB" sz="2000" dirty="0" smtClean="0"/>
              <a:t>, demanding higher order learning and integration of knowledge learned in both the university and other contexts;</a:t>
            </a:r>
          </a:p>
          <a:p>
            <a:pPr marL="438150" indent="-438150" eaLnBrk="1" hangingPunct="1">
              <a:buFont typeface="Wingdings" pitchFamily="2" charset="2"/>
              <a:buNone/>
              <a:defRPr/>
            </a:pPr>
            <a:r>
              <a:rPr lang="en-GB" sz="2000" dirty="0" smtClean="0"/>
              <a:t>2. 	Learning and assessment should be </a:t>
            </a:r>
            <a:r>
              <a:rPr lang="en-GB" sz="2000" dirty="0" smtClean="0">
                <a:solidFill>
                  <a:srgbClr val="AD5CFF"/>
                </a:solidFill>
              </a:rPr>
              <a:t>integrated</a:t>
            </a:r>
            <a:r>
              <a:rPr lang="en-GB" sz="2000" dirty="0" smtClean="0"/>
              <a:t>, assessment should not come at the end of learning but should be part of the learning process;</a:t>
            </a:r>
          </a:p>
          <a:p>
            <a:pPr marL="438150" indent="-438150" eaLnBrk="1" hangingPunct="1">
              <a:buFont typeface="Wingdings" pitchFamily="2" charset="2"/>
              <a:buNone/>
              <a:defRPr/>
            </a:pPr>
            <a:r>
              <a:rPr lang="en-GB" sz="2000" dirty="0" smtClean="0"/>
              <a:t>3. 	Students are involved in self assessment and reflection on their learning, they are involved in </a:t>
            </a:r>
            <a:r>
              <a:rPr lang="en-GB" sz="2000" dirty="0" smtClean="0">
                <a:solidFill>
                  <a:srgbClr val="AD5CFF"/>
                </a:solidFill>
              </a:rPr>
              <a:t>judging performance</a:t>
            </a:r>
            <a:r>
              <a:rPr lang="en-GB" sz="2000" dirty="0" smtClean="0"/>
              <a:t>;</a:t>
            </a:r>
          </a:p>
          <a:p>
            <a:pPr marL="438150" indent="-438150" eaLnBrk="1" hangingPunct="1">
              <a:buFont typeface="Wingdings" pitchFamily="2" charset="2"/>
              <a:buNone/>
              <a:defRPr/>
            </a:pPr>
            <a:r>
              <a:rPr lang="en-GB" sz="2000" dirty="0" smtClean="0"/>
              <a:t>4. 	Assessment should encourage </a:t>
            </a:r>
            <a:r>
              <a:rPr lang="en-GB" sz="2000" dirty="0" err="1" smtClean="0">
                <a:solidFill>
                  <a:srgbClr val="AD5CFF"/>
                </a:solidFill>
              </a:rPr>
              <a:t>metacognition</a:t>
            </a:r>
            <a:r>
              <a:rPr lang="en-GB" sz="2000" dirty="0" smtClean="0"/>
              <a:t>, promoting thinking about the learning process not just the learning outcomes;</a:t>
            </a:r>
          </a:p>
          <a:p>
            <a:pPr marL="438150" indent="-438150" eaLnBrk="1" hangingPunct="1">
              <a:buFont typeface="Wingdings" pitchFamily="2" charset="2"/>
              <a:buNone/>
              <a:defRPr/>
            </a:pPr>
            <a:r>
              <a:rPr lang="en-GB" sz="2000" dirty="0" smtClean="0"/>
              <a:t>5. 	Assessment should have a </a:t>
            </a:r>
            <a:r>
              <a:rPr lang="en-GB" sz="2000" dirty="0" smtClean="0">
                <a:solidFill>
                  <a:srgbClr val="AD5CFF"/>
                </a:solidFill>
              </a:rPr>
              <a:t>formative </a:t>
            </a:r>
            <a:r>
              <a:rPr lang="en-GB" sz="2000" dirty="0" smtClean="0"/>
              <a:t>function, providing ‘</a:t>
            </a:r>
            <a:r>
              <a:rPr lang="en-GB" sz="2000" dirty="0" err="1" smtClean="0"/>
              <a:t>feedforward</a:t>
            </a:r>
            <a:r>
              <a:rPr lang="en-GB" sz="2000" dirty="0" smtClean="0"/>
              <a:t>’ for future learning which can be acted upon. There is opportunity and a safe context for students to expose problems with their study and get help; there should be an opportunity for dialogue about students’ work;</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p:spPr>
        <p:txBody>
          <a:bodyPr/>
          <a:lstStyle/>
          <a:p>
            <a:pPr eaLnBrk="1" hangingPunct="1"/>
            <a:r>
              <a:rPr lang="en-GB" dirty="0" smtClean="0"/>
              <a:t>Assessment for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sz="2000" dirty="0" smtClean="0"/>
              <a:t>6. 	Assessment expectations should be made </a:t>
            </a:r>
            <a:r>
              <a:rPr lang="en-GB" sz="2000" dirty="0" smtClean="0">
                <a:solidFill>
                  <a:schemeClr val="tx2">
                    <a:lumMod val="40000"/>
                    <a:lumOff val="60000"/>
                  </a:schemeClr>
                </a:solidFill>
              </a:rPr>
              <a:t>visible</a:t>
            </a:r>
            <a:r>
              <a:rPr lang="en-GB" sz="2000" dirty="0" smtClean="0">
                <a:solidFill>
                  <a:srgbClr val="7030A0"/>
                </a:solidFill>
              </a:rPr>
              <a:t> </a:t>
            </a:r>
            <a:r>
              <a:rPr lang="en-GB" sz="2000" dirty="0" smtClean="0"/>
              <a:t>to students as far as possible;</a:t>
            </a:r>
          </a:p>
          <a:p>
            <a:pPr marL="538163" indent="-538163" eaLnBrk="1" hangingPunct="1">
              <a:buFont typeface="Wingdings" pitchFamily="2" charset="2"/>
              <a:buNone/>
              <a:defRPr/>
            </a:pPr>
            <a:r>
              <a:rPr lang="en-GB" sz="2000" dirty="0" smtClean="0"/>
              <a:t>7. 	Tasks should involve the </a:t>
            </a:r>
            <a:r>
              <a:rPr lang="en-GB" sz="2000" dirty="0" smtClean="0">
                <a:solidFill>
                  <a:schemeClr val="tx2">
                    <a:lumMod val="40000"/>
                    <a:lumOff val="60000"/>
                  </a:schemeClr>
                </a:solidFill>
              </a:rPr>
              <a:t>active engagement </a:t>
            </a:r>
            <a:r>
              <a:rPr lang="en-GB" sz="2000" dirty="0" smtClean="0"/>
              <a:t>of students developing the capacity to find things out for themselves and learn independently;</a:t>
            </a:r>
          </a:p>
          <a:p>
            <a:pPr marL="538163" indent="-538163" eaLnBrk="1" hangingPunct="1">
              <a:buFont typeface="Wingdings" pitchFamily="2" charset="2"/>
              <a:buNone/>
              <a:defRPr/>
            </a:pPr>
            <a:r>
              <a:rPr lang="en-GB" sz="2000" dirty="0" smtClean="0"/>
              <a:t>8. 	Tasks should be </a:t>
            </a:r>
            <a:r>
              <a:rPr lang="en-GB" sz="2000" dirty="0" smtClean="0">
                <a:solidFill>
                  <a:schemeClr val="tx2">
                    <a:lumMod val="40000"/>
                    <a:lumOff val="60000"/>
                  </a:schemeClr>
                </a:solidFill>
              </a:rPr>
              <a:t>authentic</a:t>
            </a:r>
            <a:r>
              <a:rPr lang="en-GB" sz="2000" dirty="0" smtClean="0"/>
              <a:t>; worthwhile, relevant and offering students some level of control over their work;</a:t>
            </a:r>
          </a:p>
          <a:p>
            <a:pPr marL="538163" indent="-538163" eaLnBrk="1" hangingPunct="1">
              <a:buFont typeface="Wingdings" pitchFamily="2" charset="2"/>
              <a:buNone/>
              <a:defRPr/>
            </a:pPr>
            <a:r>
              <a:rPr lang="en-GB" sz="2000" dirty="0" smtClean="0"/>
              <a:t>9. 	Tasks are </a:t>
            </a:r>
            <a:r>
              <a:rPr lang="en-GB" sz="2000" dirty="0" smtClean="0">
                <a:solidFill>
                  <a:schemeClr val="tx2">
                    <a:lumMod val="40000"/>
                    <a:lumOff val="60000"/>
                  </a:schemeClr>
                </a:solidFill>
              </a:rPr>
              <a:t>fit for purpose </a:t>
            </a:r>
            <a:r>
              <a:rPr lang="en-GB" sz="2000" dirty="0" smtClean="0"/>
              <a:t>and align with important learning outcomes;</a:t>
            </a:r>
          </a:p>
          <a:p>
            <a:pPr marL="538163" indent="-538163" eaLnBrk="1" hangingPunct="1">
              <a:buFont typeface="Wingdings" pitchFamily="2" charset="2"/>
              <a:buNone/>
              <a:defRPr/>
            </a:pPr>
            <a:r>
              <a:rPr lang="en-GB" sz="2000" dirty="0" smtClean="0"/>
              <a:t>10. 	Assessment should be used to </a:t>
            </a:r>
            <a:r>
              <a:rPr lang="en-GB" sz="2000" dirty="0" smtClean="0">
                <a:solidFill>
                  <a:schemeClr val="tx2">
                    <a:lumMod val="40000"/>
                    <a:lumOff val="60000"/>
                  </a:schemeClr>
                </a:solidFill>
              </a:rPr>
              <a:t>evaluate teaching </a:t>
            </a:r>
            <a:r>
              <a:rPr lang="en-GB" sz="2000" dirty="0" smtClean="0"/>
              <a:t>as well as student learning.</a:t>
            </a:r>
          </a:p>
          <a:p>
            <a:pPr eaLnBrk="1" hangingPunct="1">
              <a:buFont typeface="Wingdings" pitchFamily="2" charset="2"/>
              <a:buNone/>
              <a:defRPr/>
            </a:pPr>
            <a:r>
              <a:rPr lang="en-GB" sz="2000" i="1" dirty="0" smtClean="0"/>
              <a:t>(After </a:t>
            </a:r>
            <a:r>
              <a:rPr lang="en-GB" sz="2000" i="1" dirty="0" err="1" smtClean="0"/>
              <a:t>Bloxham</a:t>
            </a:r>
            <a:r>
              <a:rPr lang="en-GB" sz="2000" i="1" dirty="0" smtClean="0"/>
              <a:t> and Boyd)</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122239"/>
            <a:ext cx="7543800" cy="642466"/>
          </a:xfrm>
        </p:spPr>
        <p:txBody>
          <a:bodyPr/>
          <a:lstStyle/>
          <a:p>
            <a:pPr eaLnBrk="1" hangingPunct="1"/>
            <a:r>
              <a:rPr lang="en-GB" sz="3200" dirty="0" smtClean="0"/>
              <a:t>Boud </a:t>
            </a:r>
            <a:r>
              <a:rPr lang="en-GB" sz="3200" i="1" dirty="0" smtClean="0"/>
              <a:t>et al </a:t>
            </a:r>
            <a:r>
              <a:rPr lang="en-GB" sz="3200" dirty="0" smtClean="0"/>
              <a:t>2010: ‘Assessment 2020’:</a:t>
            </a:r>
            <a:endParaRPr lang="en-US" sz="3200" dirty="0" smtClean="0"/>
          </a:p>
        </p:txBody>
      </p:sp>
      <p:sp>
        <p:nvSpPr>
          <p:cNvPr id="35844" name="Rectangle 3"/>
          <p:cNvSpPr>
            <a:spLocks noGrp="1" noChangeArrowheads="1"/>
          </p:cNvSpPr>
          <p:nvPr>
            <p:ph type="body" idx="1"/>
          </p:nvPr>
        </p:nvSpPr>
        <p:spPr>
          <a:xfrm>
            <a:off x="323528" y="764704"/>
            <a:ext cx="8496944" cy="5437659"/>
          </a:xfrm>
        </p:spPr>
        <p:txBody>
          <a:bodyPr/>
          <a:lstStyle/>
          <a:p>
            <a:pPr marL="533400" indent="-533400" eaLnBrk="1" hangingPunct="1">
              <a:buFont typeface="Wingdings" pitchFamily="2" charset="2"/>
              <a:buNone/>
              <a:defRPr/>
            </a:pPr>
            <a:r>
              <a:rPr lang="en-GB" sz="2300" dirty="0" smtClean="0"/>
              <a:t>Assessment has most effect when...:</a:t>
            </a:r>
          </a:p>
          <a:p>
            <a:pPr marL="533400" indent="-533400" eaLnBrk="1" hangingPunct="1">
              <a:buSzPct val="100000"/>
              <a:buFont typeface="+mj-lt"/>
              <a:buAutoNum type="arabicPeriod"/>
              <a:defRPr/>
            </a:pPr>
            <a:r>
              <a:rPr lang="en-GB" sz="2300" dirty="0" smtClean="0"/>
              <a:t>It is used to </a:t>
            </a:r>
            <a:r>
              <a:rPr lang="en-GB" sz="2300" dirty="0" smtClean="0">
                <a:solidFill>
                  <a:schemeClr val="tx2">
                    <a:lumMod val="40000"/>
                    <a:lumOff val="60000"/>
                  </a:schemeClr>
                </a:solidFill>
              </a:rPr>
              <a:t>engage</a:t>
            </a:r>
            <a:r>
              <a:rPr lang="en-GB" sz="2300" dirty="0" smtClean="0"/>
              <a:t> students in learning that is productive.</a:t>
            </a:r>
          </a:p>
          <a:p>
            <a:pPr marL="533400" indent="-533400" eaLnBrk="1" hangingPunct="1">
              <a:buSzPct val="100000"/>
              <a:buFont typeface="+mj-lt"/>
              <a:buAutoNum type="arabicPeriod"/>
              <a:defRPr/>
            </a:pPr>
            <a:r>
              <a:rPr lang="en-GB" sz="2300" dirty="0" smtClean="0"/>
              <a:t>Feedback is used to actively </a:t>
            </a:r>
            <a:r>
              <a:rPr lang="en-GB" sz="2300" dirty="0" smtClean="0">
                <a:solidFill>
                  <a:schemeClr val="tx2">
                    <a:lumMod val="40000"/>
                    <a:lumOff val="60000"/>
                  </a:schemeClr>
                </a:solidFill>
              </a:rPr>
              <a:t>improve </a:t>
            </a:r>
            <a:r>
              <a:rPr lang="en-GB" sz="2300" dirty="0" smtClean="0"/>
              <a:t>student learning.</a:t>
            </a:r>
          </a:p>
          <a:p>
            <a:pPr marL="533400" indent="-533400" eaLnBrk="1" hangingPunct="1">
              <a:buSzPct val="100000"/>
              <a:buFont typeface="+mj-lt"/>
              <a:buAutoNum type="arabicPeriod"/>
              <a:defRPr/>
            </a:pPr>
            <a:r>
              <a:rPr lang="en-US" sz="2300" dirty="0" smtClean="0"/>
              <a:t>Students and teachers become </a:t>
            </a:r>
            <a:r>
              <a:rPr lang="en-US" sz="2300" dirty="0" smtClean="0">
                <a:solidFill>
                  <a:schemeClr val="tx2">
                    <a:lumMod val="40000"/>
                    <a:lumOff val="60000"/>
                  </a:schemeClr>
                </a:solidFill>
              </a:rPr>
              <a:t>responsible partners </a:t>
            </a:r>
            <a:r>
              <a:rPr lang="en-US" sz="2300" dirty="0" smtClean="0"/>
              <a:t>in learning and assessment.</a:t>
            </a:r>
          </a:p>
          <a:p>
            <a:pPr marL="533400" indent="-533400" eaLnBrk="1" hangingPunct="1">
              <a:buSzPct val="100000"/>
              <a:buFont typeface="+mj-lt"/>
              <a:buAutoNum type="arabicPeriod"/>
              <a:defRPr/>
            </a:pPr>
            <a:r>
              <a:rPr lang="en-US" sz="2300" dirty="0" smtClean="0"/>
              <a:t>Students are </a:t>
            </a:r>
            <a:r>
              <a:rPr lang="en-US" sz="2300" dirty="0" smtClean="0">
                <a:solidFill>
                  <a:schemeClr val="tx2">
                    <a:lumMod val="40000"/>
                    <a:lumOff val="60000"/>
                  </a:schemeClr>
                </a:solidFill>
              </a:rPr>
              <a:t>inducted </a:t>
            </a:r>
            <a:r>
              <a:rPr lang="en-US" sz="2300" dirty="0" smtClean="0"/>
              <a:t>into the assessment practices and cultures of higher education.</a:t>
            </a:r>
          </a:p>
          <a:p>
            <a:pPr marL="533400" indent="-533400" eaLnBrk="1" hangingPunct="1">
              <a:buSzPct val="100000"/>
              <a:buFont typeface="+mj-lt"/>
              <a:buAutoNum type="arabicPeriod"/>
              <a:defRPr/>
            </a:pPr>
            <a:r>
              <a:rPr lang="en-US" sz="2300" dirty="0" smtClean="0"/>
              <a:t>Assessment </a:t>
            </a:r>
            <a:r>
              <a:rPr lang="en-US" sz="2300" i="1" dirty="0" smtClean="0"/>
              <a:t>for</a:t>
            </a:r>
            <a:r>
              <a:rPr lang="en-US" sz="2300" dirty="0" smtClean="0"/>
              <a:t> learning is placed at the </a:t>
            </a:r>
            <a:r>
              <a:rPr lang="en-US" sz="2300" dirty="0" smtClean="0">
                <a:solidFill>
                  <a:schemeClr val="tx2">
                    <a:lumMod val="40000"/>
                    <a:lumOff val="60000"/>
                  </a:schemeClr>
                </a:solidFill>
              </a:rPr>
              <a:t>centre</a:t>
            </a:r>
            <a:r>
              <a:rPr lang="en-US" sz="2300" dirty="0" smtClean="0"/>
              <a:t> of subject and program design.</a:t>
            </a:r>
          </a:p>
          <a:p>
            <a:pPr marL="533400" indent="-533400" eaLnBrk="1" hangingPunct="1">
              <a:buSzPct val="100000"/>
              <a:buFont typeface="+mj-lt"/>
              <a:buAutoNum type="arabicPeriod"/>
              <a:defRPr/>
            </a:pPr>
            <a:r>
              <a:rPr lang="en-US" sz="2300" dirty="0" smtClean="0"/>
              <a:t>Assessment for learning is a focus for staff and institutional </a:t>
            </a:r>
            <a:r>
              <a:rPr lang="en-US" sz="2300" dirty="0" smtClean="0">
                <a:solidFill>
                  <a:schemeClr val="tx2">
                    <a:lumMod val="40000"/>
                    <a:lumOff val="60000"/>
                  </a:schemeClr>
                </a:solidFill>
              </a:rPr>
              <a:t>development</a:t>
            </a:r>
            <a:r>
              <a:rPr lang="en-US" sz="2300" dirty="0" smtClean="0"/>
              <a:t>.</a:t>
            </a:r>
          </a:p>
          <a:p>
            <a:pPr marL="533400" indent="-533400" eaLnBrk="1" hangingPunct="1">
              <a:buSzPct val="100000"/>
              <a:buFont typeface="+mj-lt"/>
              <a:buAutoNum type="arabicPeriod"/>
              <a:defRPr/>
            </a:pPr>
            <a:r>
              <a:rPr lang="en-US" sz="2300" dirty="0" smtClean="0"/>
              <a:t>Assessment provides inclusive and trustworthy </a:t>
            </a:r>
            <a:r>
              <a:rPr lang="en-US" sz="2300" dirty="0" smtClean="0">
                <a:solidFill>
                  <a:schemeClr val="tx2">
                    <a:lumMod val="40000"/>
                    <a:lumOff val="60000"/>
                  </a:schemeClr>
                </a:solidFill>
              </a:rPr>
              <a:t>representation of student achievement</a:t>
            </a:r>
            <a:r>
              <a:rPr lang="en-US" sz="2300" dirty="0" smtClean="0"/>
              <a:t>.</a:t>
            </a:r>
          </a:p>
          <a:p>
            <a:pPr marL="533400" indent="-533400" eaLnBrk="1" hangingPunct="1">
              <a:defRPr/>
            </a:pPr>
            <a:endParaRPr lang="en-US" sz="2300"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smtClean="0"/>
              <a:t>There are huge disparities in the ways in which different nations deal with assessment including:</a:t>
            </a:r>
          </a:p>
        </p:txBody>
      </p:sp>
      <p:sp>
        <p:nvSpPr>
          <p:cNvPr id="3" name="Content Placeholder 2"/>
          <p:cNvSpPr>
            <a:spLocks noGrp="1"/>
          </p:cNvSpPr>
          <p:nvPr>
            <p:ph idx="1"/>
          </p:nvPr>
        </p:nvSpPr>
        <p:spPr/>
        <p:txBody>
          <a:bodyPr/>
          <a:lstStyle/>
          <a:p>
            <a:r>
              <a:rPr lang="en-GB" dirty="0" smtClean="0"/>
              <a:t>The types and duration of exams and the conditions under which they are taken;</a:t>
            </a:r>
          </a:p>
          <a:p>
            <a:r>
              <a:rPr lang="en-GB" dirty="0" smtClean="0"/>
              <a:t>The extent to which course work is accepted/ encouraged/ permitted; </a:t>
            </a:r>
          </a:p>
          <a:p>
            <a:r>
              <a:rPr lang="en-GB" dirty="0" smtClean="0"/>
              <a:t>The amount that Computer Based Assessment is used, and for what, with what kinds of questions;</a:t>
            </a:r>
          </a:p>
          <a:p>
            <a:r>
              <a:rPr lang="en-GB" dirty="0" smtClean="0"/>
              <a:t>The extent to which group assessment is required/allowed;</a:t>
            </a:r>
          </a:p>
          <a:p>
            <a:r>
              <a:rPr lang="en-GB" dirty="0" smtClean="0"/>
              <a:t>The extent to which oral assessment replaces/ supplements written assessment</a:t>
            </a:r>
          </a:p>
          <a:p>
            <a:r>
              <a:rPr lang="en-GB" dirty="0" smtClean="0"/>
              <a:t>Who undertakes the assessment design and execution (the people who teach the programme, national/ international agencies, peers, self…)….</a:t>
            </a:r>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5602" name="Picture 4" descr="exams in afghanistan.jpg"/>
          <p:cNvPicPr>
            <a:picLocks noChangeAspect="1"/>
          </p:cNvPicPr>
          <p:nvPr/>
        </p:nvPicPr>
        <p:blipFill>
          <a:blip r:embed="rId3" cstate="email">
            <a:lum contrast="40000"/>
          </a:blip>
          <a:srcRect/>
          <a:stretch>
            <a:fillRect/>
          </a:stretch>
        </p:blipFill>
        <p:spPr bwMode="auto">
          <a:xfrm>
            <a:off x="-409575" y="-214313"/>
            <a:ext cx="9553575" cy="6800851"/>
          </a:xfrm>
          <a:prstGeom prst="rect">
            <a:avLst/>
          </a:prstGeom>
          <a:noFill/>
          <a:ln w="9525">
            <a:noFill/>
            <a:miter lim="800000"/>
            <a:headEnd/>
            <a:tailEnd/>
          </a:ln>
        </p:spPr>
      </p:pic>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Conclusions: Twenty-first century assessment issues. How to:</a:t>
            </a:r>
            <a:endParaRPr lang="en-GB" dirty="0"/>
          </a:p>
        </p:txBody>
      </p:sp>
      <p:sp>
        <p:nvSpPr>
          <p:cNvPr id="3" name="Content Placeholder 2"/>
          <p:cNvSpPr>
            <a:spLocks noGrp="1"/>
          </p:cNvSpPr>
          <p:nvPr>
            <p:ph idx="1"/>
          </p:nvPr>
        </p:nvSpPr>
        <p:spPr/>
        <p:txBody>
          <a:bodyPr/>
          <a:lstStyle/>
          <a:p>
            <a:r>
              <a:rPr lang="en-GB" dirty="0" smtClean="0"/>
              <a:t>Assess </a:t>
            </a:r>
            <a:r>
              <a:rPr lang="en-GB" dirty="0" smtClean="0">
                <a:solidFill>
                  <a:srgbClr val="7030A0"/>
                </a:solidFill>
              </a:rPr>
              <a:t>for</a:t>
            </a:r>
            <a:r>
              <a:rPr lang="en-GB" dirty="0" smtClean="0"/>
              <a:t> learning in an era of massive open on-line courses, where economic content delivery seems to be taking precedence over integrating assessment into learning;</a:t>
            </a:r>
          </a:p>
          <a:p>
            <a:r>
              <a:rPr lang="en-GB" dirty="0" smtClean="0"/>
              <a:t>Retain a global position as good assessors, as more universities compete in international markets;</a:t>
            </a:r>
          </a:p>
          <a:p>
            <a:r>
              <a:rPr lang="en-GB" dirty="0" smtClean="0"/>
              <a:t>Assure equality of opportunity when students’ literacies (academic, assessment, social, information and digital) are hugely varied;</a:t>
            </a:r>
          </a:p>
          <a:p>
            <a:r>
              <a:rPr lang="en-GB" dirty="0" smtClean="0"/>
              <a:t>Make best use of technologies to support real learning, when there are huge inequalities in both digital capabilities and the ownership of devices by students.</a:t>
            </a:r>
          </a:p>
          <a:p>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Assessment </a:t>
            </a:r>
            <a:r>
              <a:rPr lang="en-GB" smtClean="0"/>
              <a:t>in context</a:t>
            </a:r>
            <a:endParaRPr lang="en-GB" dirty="0"/>
          </a:p>
        </p:txBody>
      </p:sp>
      <p:sp>
        <p:nvSpPr>
          <p:cNvPr id="7" name="Content Placeholder 6"/>
          <p:cNvSpPr>
            <a:spLocks noGrp="1"/>
          </p:cNvSpPr>
          <p:nvPr>
            <p:ph idx="1"/>
          </p:nvPr>
        </p:nvSpPr>
        <p:spPr/>
        <p:txBody>
          <a:bodyPr/>
          <a:lstStyle/>
          <a:p>
            <a:r>
              <a:rPr lang="en-US" dirty="0" smtClean="0"/>
              <a:t>If we want to improve students’ engagement with learning, a key locus of enhancement can be refreshing our approaches to assessment; </a:t>
            </a:r>
          </a:p>
          <a:p>
            <a:r>
              <a:rPr lang="en-US" dirty="0" smtClean="0"/>
              <a:t>Sometimes we need to take a fresh look at our current practice to make sure assessment is </a:t>
            </a:r>
            <a:r>
              <a:rPr lang="en-US" i="1" dirty="0" smtClean="0"/>
              <a:t>for</a:t>
            </a:r>
            <a:r>
              <a:rPr lang="en-US" dirty="0" smtClean="0"/>
              <a:t> rather than just </a:t>
            </a:r>
            <a:r>
              <a:rPr lang="en-US" i="1" dirty="0" smtClean="0"/>
              <a:t>of</a:t>
            </a:r>
            <a:r>
              <a:rPr lang="en-US" dirty="0" smtClean="0"/>
              <a:t> learning;</a:t>
            </a:r>
          </a:p>
          <a:p>
            <a:r>
              <a:rPr lang="en-US" dirty="0" smtClean="0"/>
              <a:t>Assessment is a complex, nuanced and highly important process; </a:t>
            </a:r>
          </a:p>
          <a:p>
            <a:r>
              <a:rPr lang="en-US" dirty="0" smtClean="0"/>
              <a:t>We provide explicit and implicit messages to students and indeed all other stakeholders by how we assess. </a:t>
            </a:r>
            <a:endParaRPr lang="en-GB"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www.sally-brown.net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p:spPr>
        <p:txBody>
          <a:bodyPr anchor="ctr"/>
          <a:lstStyle/>
          <a:p>
            <a:pPr eaLnBrk="1" hangingPunct="1"/>
            <a:r>
              <a:rPr lang="en-GB" sz="3200" dirty="0" smtClean="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Font typeface="Wingdings" pitchFamily="2" charset="2"/>
              <a:buNone/>
              <a:defRPr/>
            </a:pPr>
            <a:r>
              <a:rPr lang="en-GB" sz="1800" dirty="0" smtClean="0"/>
              <a:t>Assessment Reform Group (1999) </a:t>
            </a:r>
            <a:r>
              <a:rPr lang="en-GB" sz="1800" i="1" dirty="0" smtClean="0"/>
              <a:t>Assessment for Learning : Beyond the black box, </a:t>
            </a:r>
            <a:r>
              <a:rPr lang="en-GB" sz="1800" dirty="0" smtClean="0"/>
              <a:t>Cambridge UK, University of Cambridge School of Education.</a:t>
            </a:r>
            <a:r>
              <a:rPr lang="en-GB" sz="1800" dirty="0" smtClean="0">
                <a:cs typeface="Times New Roman" pitchFamily="18" charset="0"/>
              </a:rPr>
              <a:t> </a:t>
            </a:r>
          </a:p>
          <a:p>
            <a:pPr marL="609600" indent="-609600" eaLnBrk="1" hangingPunct="1">
              <a:buFont typeface="Wingdings" pitchFamily="2" charset="2"/>
              <a:buNone/>
              <a:defRPr/>
            </a:pPr>
            <a:r>
              <a:rPr lang="en-GB" sz="1800" dirty="0" smtClean="0">
                <a:cs typeface="Times New Roman" pitchFamily="18" charset="0"/>
              </a:rPr>
              <a:t>Biggs, J. and Tang, C. (2007) </a:t>
            </a:r>
            <a:r>
              <a:rPr lang="en-GB" sz="1800" i="1" dirty="0" smtClean="0">
                <a:cs typeface="Times New Roman" pitchFamily="18" charset="0"/>
              </a:rPr>
              <a:t>Teaching for Quality Learning at University, </a:t>
            </a:r>
            <a:r>
              <a:rPr lang="en-GB" sz="1800" dirty="0" smtClean="0">
                <a:cs typeface="Times New Roman" pitchFamily="18" charset="0"/>
              </a:rPr>
              <a:t>Maidenhead: Open University Press.</a:t>
            </a:r>
          </a:p>
          <a:p>
            <a:pPr marL="609600" indent="-609600" eaLnBrk="1" hangingPunct="1">
              <a:buFont typeface="Wingdings" pitchFamily="2" charset="2"/>
              <a:buNone/>
              <a:defRPr/>
            </a:pPr>
            <a:r>
              <a:rPr lang="en-GB" sz="1800" dirty="0" err="1" smtClean="0">
                <a:cs typeface="Times New Roman" pitchFamily="18" charset="0"/>
              </a:rPr>
              <a:t>Bloxham</a:t>
            </a:r>
            <a:r>
              <a:rPr lang="en-GB" sz="1800" dirty="0" smtClean="0">
                <a:cs typeface="Times New Roman" pitchFamily="18" charset="0"/>
              </a:rPr>
              <a:t>, S. and Boyd, P. (2007) </a:t>
            </a:r>
            <a:r>
              <a:rPr lang="en-GB" sz="1800" i="1" dirty="0" smtClean="0">
                <a:cs typeface="Times New Roman" pitchFamily="18" charset="0"/>
              </a:rPr>
              <a:t>Developing effective assessment in higher education: a practical guide</a:t>
            </a:r>
            <a:r>
              <a:rPr lang="en-GB" sz="1800" dirty="0" smtClean="0">
                <a:cs typeface="Times New Roman" pitchFamily="18" charset="0"/>
              </a:rPr>
              <a:t>, Maidenhead, Open University Press.</a:t>
            </a:r>
          </a:p>
          <a:p>
            <a:pPr marL="609600" indent="-609600" eaLnBrk="1" hangingPunct="1">
              <a:buFont typeface="Wingdings" pitchFamily="2" charset="2"/>
              <a:buNone/>
              <a:defRPr/>
            </a:pPr>
            <a:r>
              <a:rPr lang="en-GB" sz="1800" dirty="0" smtClean="0">
                <a:cs typeface="Times New Roman" pitchFamily="18" charset="0"/>
              </a:rPr>
              <a:t>Brown, S. Rust, C. &amp; Gibbs, G. (1994) </a:t>
            </a:r>
            <a:r>
              <a:rPr lang="en-GB" sz="1800" i="1" dirty="0" smtClean="0">
                <a:cs typeface="Times New Roman" pitchFamily="18" charset="0"/>
              </a:rPr>
              <a:t>Strategies for Diversifying Assessment,</a:t>
            </a:r>
            <a:r>
              <a:rPr lang="en-GB" sz="1800" dirty="0" smtClean="0">
                <a:cs typeface="Times New Roman" pitchFamily="18" charset="0"/>
              </a:rPr>
              <a:t> Oxford: Oxford Centre for Staff Development. </a:t>
            </a:r>
          </a:p>
          <a:p>
            <a:pPr marL="609600" indent="-609600" eaLnBrk="1" hangingPunct="1">
              <a:buFont typeface="Wingdings" pitchFamily="2" charset="2"/>
              <a:buNone/>
              <a:defRPr/>
            </a:pPr>
            <a:r>
              <a:rPr lang="en-GB" sz="1800" dirty="0" smtClean="0"/>
              <a:t>Boud, D. (1995) </a:t>
            </a:r>
            <a:r>
              <a:rPr lang="en-GB" sz="1800" i="1" dirty="0" smtClean="0"/>
              <a:t>Enhancing learning through self-assessment,</a:t>
            </a:r>
            <a:r>
              <a:rPr lang="en-GB" sz="1800" dirty="0" smtClean="0"/>
              <a:t> London: Routledge.</a:t>
            </a:r>
          </a:p>
          <a:p>
            <a:pPr marL="609600" indent="-609600" eaLnBrk="1" hangingPunct="1">
              <a:buFont typeface="Wingdings" pitchFamily="2" charset="2"/>
              <a:buNone/>
              <a:defRPr/>
            </a:pPr>
            <a:r>
              <a:rPr lang="en-GB" sz="1800" dirty="0" smtClean="0"/>
              <a:t>Brown, S. and </a:t>
            </a:r>
            <a:r>
              <a:rPr lang="en-GB" sz="1800" dirty="0" err="1" smtClean="0"/>
              <a:t>Glasner</a:t>
            </a:r>
            <a:r>
              <a:rPr lang="en-GB" sz="1800" dirty="0" smtClean="0"/>
              <a:t>, A. (eds.) (1999) </a:t>
            </a:r>
            <a:r>
              <a:rPr lang="en-GB" sz="1800" i="1" dirty="0" smtClean="0"/>
              <a:t>Assessment Matters in Higher Education, Choosing and Using Diverse Approaches</a:t>
            </a:r>
            <a:r>
              <a:rPr lang="en-GB" sz="1800" dirty="0" smtClean="0"/>
              <a:t>, Maidenhead: Open University Press.</a:t>
            </a:r>
          </a:p>
          <a:p>
            <a:pPr marL="609600" indent="-609600" eaLnBrk="1" hangingPunct="1">
              <a:buFont typeface="Wingdings" pitchFamily="2" charset="2"/>
              <a:buNone/>
              <a:defRPr/>
            </a:pPr>
            <a:r>
              <a:rPr lang="en-GB" sz="1800" dirty="0" smtClean="0"/>
              <a:t>Brown, S. and Knight, P. (1994) </a:t>
            </a:r>
            <a:r>
              <a:rPr lang="en-GB" sz="1800" i="1" dirty="0" smtClean="0"/>
              <a:t>Assessing Learners in Higher Education</a:t>
            </a:r>
            <a:r>
              <a:rPr lang="en-GB" sz="1800" dirty="0" smtClean="0"/>
              <a:t>, London: Kogan Page.</a:t>
            </a:r>
            <a:endParaRPr lang="en-US" sz="1800" dirty="0" smtClean="0"/>
          </a:p>
          <a:p>
            <a:pPr marL="609600" indent="-609600" eaLnBrk="1" hangingPunct="1">
              <a:buNone/>
              <a:defRPr/>
            </a:pPr>
            <a:r>
              <a:rPr lang="en-US" sz="1800" dirty="0" smtClean="0"/>
              <a:t>Brown, S. and Race, P. (2012) </a:t>
            </a:r>
            <a:r>
              <a:rPr lang="en-GB" sz="1800" i="1" dirty="0" smtClean="0"/>
              <a:t>Using effective assessment to promote learning </a:t>
            </a:r>
            <a:r>
              <a:rPr lang="en-GB" sz="1800" dirty="0" smtClean="0"/>
              <a:t>in Hunt, L. and Chambers, D. (2012) </a:t>
            </a:r>
            <a:r>
              <a:rPr lang="en-GB" sz="1800" i="1" dirty="0" smtClean="0"/>
              <a:t>University Teaching in Focus, Victoria, Australia, Acer Press. P74-91</a:t>
            </a:r>
            <a:endParaRPr lang="en-GB" sz="1800" dirty="0" smtClean="0"/>
          </a:p>
          <a:p>
            <a:pPr marL="609600" indent="-609600" eaLnBrk="1" hangingPunct="1">
              <a:defRPr/>
            </a:pPr>
            <a:endParaRPr lang="en-GB" sz="1800" dirty="0" smtClean="0"/>
          </a:p>
          <a:p>
            <a:pPr eaLnBrk="1" hangingPunct="1">
              <a:lnSpc>
                <a:spcPct val="90000"/>
              </a:lnSpc>
              <a:buNone/>
              <a:defRPr/>
            </a:pPr>
            <a:endParaRPr lang="en-GB" sz="1800"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p:spPr>
        <p:txBody>
          <a:bodyPr/>
          <a:lstStyle/>
          <a:p>
            <a:pPr eaLnBrk="1" hangingPunct="1"/>
            <a:r>
              <a:rPr lang="en-GB" sz="3200" dirty="0" smtClean="0"/>
              <a:t>Useful references 2</a:t>
            </a:r>
          </a:p>
        </p:txBody>
      </p:sp>
      <p:sp>
        <p:nvSpPr>
          <p:cNvPr id="208899" name="Rectangle 3"/>
          <p:cNvSpPr>
            <a:spLocks noGrp="1" noChangeArrowheads="1"/>
          </p:cNvSpPr>
          <p:nvPr>
            <p:ph type="body" idx="1"/>
          </p:nvPr>
        </p:nvSpPr>
        <p:spPr>
          <a:xfrm>
            <a:off x="250825" y="981075"/>
            <a:ext cx="8424863" cy="5221288"/>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1800" dirty="0" smtClean="0"/>
              <a:t>Carless, D., </a:t>
            </a:r>
            <a:r>
              <a:rPr lang="en-US" sz="1800" dirty="0" err="1" smtClean="0"/>
              <a:t>Joughin</a:t>
            </a:r>
            <a:r>
              <a:rPr lang="en-US" sz="1800" dirty="0" smtClean="0"/>
              <a:t>, G., </a:t>
            </a:r>
            <a:r>
              <a:rPr lang="en-US" sz="1800" dirty="0" err="1" smtClean="0"/>
              <a:t>Ngar</a:t>
            </a:r>
            <a:r>
              <a:rPr lang="en-US" sz="1800" dirty="0" smtClean="0"/>
              <a:t>-Fun Liu </a:t>
            </a:r>
            <a:r>
              <a:rPr lang="en-US" sz="1800" i="1" dirty="0" smtClean="0"/>
              <a:t>et al</a:t>
            </a:r>
            <a:r>
              <a:rPr lang="en-US" sz="1800" dirty="0" smtClean="0"/>
              <a:t> (2006) </a:t>
            </a:r>
            <a:r>
              <a:rPr lang="en-US" sz="1800" i="1" dirty="0" smtClean="0"/>
              <a:t>How Assessment supports learning: Learning orientated assessment in action </a:t>
            </a:r>
            <a:r>
              <a:rPr lang="en-US" sz="1800" dirty="0" smtClean="0"/>
              <a:t>Hong Kong: Hong Kong University Press.</a:t>
            </a:r>
          </a:p>
          <a:p>
            <a:pPr eaLnBrk="1" hangingPunct="1">
              <a:buFont typeface="Wingdings" pitchFamily="2" charset="2"/>
              <a:buNone/>
              <a:defRPr/>
            </a:pPr>
            <a:r>
              <a:rPr lang="en-GB" sz="1800" dirty="0" smtClean="0"/>
              <a:t>Carroll, J. and Ryan, J. (2005) </a:t>
            </a:r>
            <a:r>
              <a:rPr lang="en-GB" sz="1800" i="1" dirty="0" smtClean="0"/>
              <a:t>Teaching International students: improving learning for all. </a:t>
            </a:r>
            <a:r>
              <a:rPr lang="en-GB" sz="1800" dirty="0" smtClean="0"/>
              <a:t>London: Routledge SEDA series.</a:t>
            </a:r>
          </a:p>
          <a:p>
            <a:pPr eaLnBrk="1" hangingPunct="1">
              <a:buNone/>
              <a:defRPr/>
            </a:pPr>
            <a:r>
              <a:rPr lang="en-GB" sz="1800" dirty="0" err="1" smtClean="0"/>
              <a:t>Crosling</a:t>
            </a:r>
            <a:r>
              <a:rPr lang="en-GB" sz="1800" dirty="0" smtClean="0"/>
              <a:t>, G., Thomas, L. and </a:t>
            </a:r>
            <a:r>
              <a:rPr lang="en-GB" sz="1800" dirty="0" err="1" smtClean="0"/>
              <a:t>Heagney</a:t>
            </a:r>
            <a:r>
              <a:rPr lang="en-GB" sz="1800" dirty="0" smtClean="0"/>
              <a:t>, M. (2008) </a:t>
            </a:r>
            <a:r>
              <a:rPr lang="en-GB" sz="1800" i="1" dirty="0" smtClean="0"/>
              <a:t>Improving student retention in Higher Education,</a:t>
            </a:r>
            <a:r>
              <a:rPr lang="en-GB" sz="1800" dirty="0" smtClean="0"/>
              <a:t> London and New York: Routledge </a:t>
            </a:r>
          </a:p>
          <a:p>
            <a:pPr marL="609600" indent="-609600" eaLnBrk="1" hangingPunct="1">
              <a:buFont typeface="Wingdings" pitchFamily="2" charset="2"/>
              <a:buNone/>
              <a:defRPr/>
            </a:pPr>
            <a:r>
              <a:rPr lang="en-GB" sz="1800" dirty="0" smtClean="0"/>
              <a:t>Crooks, T. (1988) </a:t>
            </a:r>
            <a:r>
              <a:rPr lang="en-GB" sz="1800" i="1" dirty="0" smtClean="0"/>
              <a:t>Assessing student performance, </a:t>
            </a:r>
            <a:r>
              <a:rPr lang="en-GB" sz="1800" dirty="0" smtClean="0"/>
              <a:t>HERDSA Green Guide No 8 HERDSA (reprinted 1994).</a:t>
            </a:r>
          </a:p>
          <a:p>
            <a:pPr marL="609600" indent="-609600" eaLnBrk="1" hangingPunct="1">
              <a:buFont typeface="Wingdings" pitchFamily="2" charset="2"/>
              <a:buNone/>
              <a:defRPr/>
            </a:pPr>
            <a:r>
              <a:rPr lang="en-GB" sz="1800" dirty="0" err="1" smtClean="0"/>
              <a:t>Falchikov</a:t>
            </a:r>
            <a:r>
              <a:rPr lang="en-GB" sz="1800" dirty="0" smtClean="0"/>
              <a:t>, N. (2004) </a:t>
            </a:r>
            <a:r>
              <a:rPr lang="en-GB" sz="1800" i="1" dirty="0" smtClean="0"/>
              <a:t>Improving Assessment through Student Involvement: Practical Solutions for Aiding Learning in Higher and Further Education,</a:t>
            </a:r>
            <a:r>
              <a:rPr lang="en-GB" sz="1800" dirty="0" smtClean="0"/>
              <a:t> London: Routledge.</a:t>
            </a:r>
          </a:p>
          <a:p>
            <a:pPr marL="609600" indent="-609600" eaLnBrk="1" hangingPunct="1">
              <a:buFont typeface="Wingdings" pitchFamily="2" charset="2"/>
              <a:buNone/>
              <a:defRPr/>
            </a:pPr>
            <a:r>
              <a:rPr lang="en-GB" sz="1800" dirty="0" smtClean="0"/>
              <a:t>Gibbs, G. (1999) </a:t>
            </a:r>
            <a:r>
              <a:rPr lang="en-GB" sz="1800" i="1" dirty="0" smtClean="0"/>
              <a:t>Using assessment strategically to change the way students learn</a:t>
            </a:r>
            <a:r>
              <a:rPr lang="en-GB" sz="1800" dirty="0" smtClean="0"/>
              <a:t>, in Brown S. &amp; </a:t>
            </a:r>
            <a:r>
              <a:rPr lang="en-GB" sz="1800" dirty="0" err="1" smtClean="0"/>
              <a:t>Glasner</a:t>
            </a:r>
            <a:r>
              <a:rPr lang="en-GB" sz="1800" dirty="0" smtClean="0"/>
              <a:t>, A. (eds.), </a:t>
            </a:r>
            <a:r>
              <a:rPr lang="en-GB" sz="1800" i="1" dirty="0" smtClean="0"/>
              <a:t>Assessment Matters in Higher Education: Choosing and Using Diverse Approaches, </a:t>
            </a:r>
            <a:r>
              <a:rPr lang="en-GB" sz="1800" dirty="0" smtClean="0"/>
              <a:t>Maidenhead: SRHE/Open University Press.</a:t>
            </a:r>
          </a:p>
          <a:p>
            <a:pPr marL="609600" indent="-609600" eaLnBrk="1" hangingPunct="1">
              <a:buFont typeface="Wingdings" pitchFamily="2" charset="2"/>
              <a:buNone/>
              <a:defRPr/>
            </a:pPr>
            <a:r>
              <a:rPr lang="en-GB" sz="1800" dirty="0" smtClean="0"/>
              <a:t>Higher Education Academy (2012) </a:t>
            </a:r>
            <a:r>
              <a:rPr lang="en-GB" sz="1800" i="1" dirty="0" smtClean="0"/>
              <a:t>A marked improvement; transforming assessment in higher education</a:t>
            </a:r>
            <a:r>
              <a:rPr lang="en-GB" sz="1800" dirty="0" smtClean="0"/>
              <a:t>, York: HEA.</a:t>
            </a:r>
          </a:p>
          <a:p>
            <a:pPr eaLnBrk="1" hangingPunct="1">
              <a:defRPr/>
            </a:pPr>
            <a:endParaRPr lang="en-GB" sz="1800" dirty="0" smtClean="0"/>
          </a:p>
          <a:p>
            <a:pPr eaLnBrk="1" hangingPunct="1">
              <a:defRPr/>
            </a:pPr>
            <a:endParaRPr lang="en-GB" sz="1800" dirty="0" smtClean="0"/>
          </a:p>
          <a:p>
            <a:pPr eaLnBrk="1" hangingPunct="1">
              <a:defRPr/>
            </a:pPr>
            <a:endParaRPr lang="en-GB" sz="1800" dirty="0" smtClean="0"/>
          </a:p>
          <a:p>
            <a:pPr eaLnBrk="1" hangingPunct="1">
              <a:defRPr/>
            </a:pPr>
            <a:endParaRPr lang="en-GB" sz="1800"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p:spPr>
        <p:txBody>
          <a:bodyPr/>
          <a:lstStyle/>
          <a:p>
            <a:pPr eaLnBrk="1" hangingPunct="1"/>
            <a:r>
              <a:rPr lang="en-GB" dirty="0" smtClean="0"/>
              <a:t>Useful references 3</a:t>
            </a:r>
          </a:p>
        </p:txBody>
      </p:sp>
      <p:sp>
        <p:nvSpPr>
          <p:cNvPr id="43011" name="Rectangle 3"/>
          <p:cNvSpPr>
            <a:spLocks noGrp="1" noChangeArrowheads="1"/>
          </p:cNvSpPr>
          <p:nvPr>
            <p:ph type="body" idx="1"/>
          </p:nvPr>
        </p:nvSpPr>
        <p:spPr>
          <a:xfrm>
            <a:off x="142844" y="1052737"/>
            <a:ext cx="8750331" cy="5329014"/>
          </a:xfrm>
        </p:spPr>
        <p:txBody>
          <a:bodyPr/>
          <a:lstStyle/>
          <a:p>
            <a:pPr marL="609600" indent="-609600" eaLnBrk="1" hangingPunct="1">
              <a:buFont typeface="Wingdings" pitchFamily="2" charset="2"/>
              <a:buNone/>
              <a:defRPr/>
            </a:pPr>
            <a:r>
              <a:rPr lang="en-GB" sz="1800" dirty="0" smtClean="0"/>
              <a:t>Knight, P. and </a:t>
            </a:r>
            <a:r>
              <a:rPr lang="en-GB" sz="1800" dirty="0" err="1" smtClean="0"/>
              <a:t>Yorke</a:t>
            </a:r>
            <a:r>
              <a:rPr lang="en-GB" sz="1800" dirty="0" smtClean="0"/>
              <a:t>, M. (2003) </a:t>
            </a:r>
            <a:r>
              <a:rPr lang="en-GB" sz="1800" i="1" dirty="0" smtClean="0"/>
              <a:t>Assessment, learning and employability</a:t>
            </a:r>
            <a:r>
              <a:rPr lang="en-GB" sz="1800" dirty="0" smtClean="0"/>
              <a:t> Maidenhead, UK: SRHE/Open University Press.</a:t>
            </a:r>
          </a:p>
          <a:p>
            <a:pPr eaLnBrk="1" hangingPunct="1">
              <a:buFont typeface="Wingdings" pitchFamily="2" charset="2"/>
              <a:buNone/>
              <a:defRPr/>
            </a:pPr>
            <a:r>
              <a:rPr lang="en-GB" sz="1800" dirty="0" err="1" smtClean="0"/>
              <a:t>Mentkowski</a:t>
            </a:r>
            <a:r>
              <a:rPr lang="en-GB" sz="1800" dirty="0" smtClean="0"/>
              <a:t>, M. and associates (2000) p.82 </a:t>
            </a:r>
            <a:r>
              <a:rPr lang="en-GB" sz="1800" i="1" dirty="0" smtClean="0"/>
              <a:t>Learning that lasts: integrating learning development and performance in college and beyond,</a:t>
            </a:r>
            <a:r>
              <a:rPr lang="en-GB" sz="1800" dirty="0" smtClean="0"/>
              <a:t> San Francisco: </a:t>
            </a:r>
            <a:r>
              <a:rPr lang="en-GB" sz="1800" dirty="0" err="1" smtClean="0"/>
              <a:t>Jossey</a:t>
            </a:r>
            <a:r>
              <a:rPr lang="en-GB" sz="1800" dirty="0" smtClean="0"/>
              <a:t>-Bass.</a:t>
            </a:r>
          </a:p>
          <a:p>
            <a:pPr eaLnBrk="1" hangingPunct="1">
              <a:buFont typeface="Wingdings" pitchFamily="2" charset="2"/>
              <a:buNone/>
              <a:defRPr/>
            </a:pPr>
            <a:r>
              <a:rPr lang="en-GB" sz="1800" dirty="0" smtClean="0"/>
              <a:t>McDowell, L. and Brown, S. (1998) </a:t>
            </a:r>
            <a:r>
              <a:rPr lang="en-GB" sz="1800" i="1" dirty="0" smtClean="0"/>
              <a:t>Assessing students: cheating and plagiarism</a:t>
            </a:r>
            <a:r>
              <a:rPr lang="en-GB" sz="1800" dirty="0" smtClean="0"/>
              <a:t>, Newcastle: Red Guide 10/11 University of Northumbria.</a:t>
            </a:r>
            <a:endParaRPr lang="en-US" sz="1800" dirty="0" smtClean="0"/>
          </a:p>
          <a:p>
            <a:pPr eaLnBrk="1" hangingPunct="1">
              <a:buFont typeface="Wingdings" pitchFamily="2" charset="2"/>
              <a:buNone/>
              <a:defRPr/>
            </a:pPr>
            <a:r>
              <a:rPr lang="en-GB" sz="1800" dirty="0" err="1" smtClean="0"/>
              <a:t>Nicol</a:t>
            </a:r>
            <a:r>
              <a:rPr lang="en-GB" sz="1800" dirty="0" smtClean="0"/>
              <a:t>, D. J. and Macfarlane-Dick, D. (2006) Formative assessment and self-regulated learning: A model and seven principles of good feedback practice, </a:t>
            </a:r>
            <a:r>
              <a:rPr lang="en-GB" sz="1800" i="1" dirty="0" smtClean="0"/>
              <a:t>Studies in Higher Education </a:t>
            </a:r>
            <a:r>
              <a:rPr lang="en-GB" sz="1800" i="1" dirty="0" err="1" smtClean="0"/>
              <a:t>Vol</a:t>
            </a:r>
            <a:r>
              <a:rPr lang="en-GB" sz="1800" i="1" dirty="0" smtClean="0"/>
              <a:t> 31(2), 199-218.</a:t>
            </a:r>
          </a:p>
          <a:p>
            <a:pPr eaLnBrk="1" hangingPunct="1">
              <a:buNone/>
              <a:defRPr/>
            </a:pPr>
            <a:r>
              <a:rPr lang="en-GB" sz="1800" dirty="0" smtClean="0"/>
              <a:t>PASS project Bradford </a:t>
            </a:r>
            <a:r>
              <a:rPr lang="en-GB" sz="1800" dirty="0" smtClean="0">
                <a:hlinkClick r:id="rId3"/>
              </a:rPr>
              <a:t>http://www.pass.brad.ac.uk/</a:t>
            </a:r>
            <a:r>
              <a:rPr lang="en-GB" sz="1800" dirty="0" smtClean="0"/>
              <a:t> Accessed November 2013</a:t>
            </a:r>
          </a:p>
          <a:p>
            <a:pPr eaLnBrk="1" hangingPunct="1">
              <a:buNone/>
              <a:defRPr/>
            </a:pPr>
            <a:r>
              <a:rPr lang="en-GB" sz="1800" dirty="0" smtClean="0"/>
              <a:t>Pickford, R. and Brown, S. (2006) </a:t>
            </a:r>
            <a:r>
              <a:rPr lang="en-GB" sz="1800" i="1" dirty="0" smtClean="0"/>
              <a:t>Assessing skills and practice,</a:t>
            </a:r>
            <a:r>
              <a:rPr lang="en-GB" sz="1800" dirty="0" smtClean="0"/>
              <a:t> London: Routledge. </a:t>
            </a:r>
          </a:p>
          <a:p>
            <a:pPr eaLnBrk="1" hangingPunct="1">
              <a:buNone/>
              <a:defRPr/>
            </a:pPr>
            <a:r>
              <a:rPr lang="en-GB" sz="1800" dirty="0" smtClean="0"/>
              <a:t>QAA Code of practice </a:t>
            </a:r>
            <a:r>
              <a:rPr lang="en-GB" sz="1800" dirty="0" smtClean="0">
                <a:hlinkClick r:id="rId4"/>
              </a:rPr>
              <a:t>http://www.qaa.ac.uk/AssuringStandardsAndQuality/quality-code/Pages/default.aspx</a:t>
            </a:r>
            <a:r>
              <a:rPr lang="en-GB" sz="1800" dirty="0" smtClean="0"/>
              <a:t> Accessed November 2013</a:t>
            </a:r>
          </a:p>
          <a:p>
            <a:pPr eaLnBrk="1" hangingPunct="1">
              <a:lnSpc>
                <a:spcPct val="90000"/>
              </a:lnSpc>
              <a:buFont typeface="Wingdings" pitchFamily="2" charset="2"/>
              <a:buNone/>
              <a:defRPr/>
            </a:pPr>
            <a:endParaRPr lang="en-GB" sz="1800"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p:spPr>
        <p:txBody>
          <a:bodyPr/>
          <a:lstStyle/>
          <a:p>
            <a:r>
              <a:rPr lang="en-GB" dirty="0" smtClean="0"/>
              <a:t>Useful references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1800" dirty="0" smtClean="0"/>
              <a:t>Race, P. (2001) </a:t>
            </a:r>
            <a:r>
              <a:rPr lang="en-GB" sz="1800" i="1" dirty="0" smtClean="0"/>
              <a:t>A Briefing on Self, Peer &amp; Group Assessment,</a:t>
            </a:r>
            <a:r>
              <a:rPr lang="en-GB" sz="1800" dirty="0" smtClean="0"/>
              <a:t> in LTSN Generic Centre Assessment Series No 9, LTSN York.</a:t>
            </a:r>
          </a:p>
          <a:p>
            <a:pPr eaLnBrk="1" hangingPunct="1">
              <a:buFont typeface="Wingdings" pitchFamily="2" charset="2"/>
              <a:buNone/>
            </a:pPr>
            <a:r>
              <a:rPr lang="en-GB" sz="1800" dirty="0" smtClean="0"/>
              <a:t>Race P. (2007) </a:t>
            </a:r>
            <a:r>
              <a:rPr lang="en-GB" sz="1800" i="1" dirty="0" smtClean="0"/>
              <a:t>The lecturer’s toolkit (3rd edition),</a:t>
            </a:r>
            <a:r>
              <a:rPr lang="en-GB" sz="1800" dirty="0" smtClean="0"/>
              <a:t> London: Routledge.</a:t>
            </a:r>
          </a:p>
          <a:p>
            <a:pPr eaLnBrk="1" hangingPunct="1">
              <a:buFont typeface="Wingdings" pitchFamily="2" charset="2"/>
              <a:buNone/>
            </a:pPr>
            <a:r>
              <a:rPr lang="en-GB" sz="1800" dirty="0" smtClean="0"/>
              <a:t>Rust, C., Price, M. and O’Donovan, B. (2003) Improving students’ learning by developing their understanding of assessment criteria and processes</a:t>
            </a:r>
            <a:r>
              <a:rPr lang="en-GB" sz="1800" i="1" dirty="0" smtClean="0"/>
              <a:t>, Assessment and Evaluation in Higher Education. 28 (2), 147-164.</a:t>
            </a:r>
          </a:p>
          <a:p>
            <a:pPr eaLnBrk="1" hangingPunct="1">
              <a:buFont typeface="Wingdings" pitchFamily="2" charset="2"/>
              <a:buNone/>
            </a:pPr>
            <a:r>
              <a:rPr lang="en-GB" sz="1800" dirty="0" smtClean="0"/>
              <a:t>Ryan, J. (2000) </a:t>
            </a:r>
            <a:r>
              <a:rPr lang="en-GB" sz="1800" i="1" dirty="0" smtClean="0"/>
              <a:t>A Guide to Teaching International Students,</a:t>
            </a:r>
            <a:r>
              <a:rPr lang="en-GB" sz="1800" dirty="0" smtClean="0"/>
              <a:t> Oxford Centre for Staff and Learning Development</a:t>
            </a:r>
          </a:p>
          <a:p>
            <a:pPr eaLnBrk="1" hangingPunct="1">
              <a:buFont typeface="Wingdings" pitchFamily="2" charset="2"/>
              <a:buNone/>
            </a:pPr>
            <a:r>
              <a:rPr lang="en-GB" sz="1800" dirty="0" smtClean="0"/>
              <a:t>Stefani, L. and Carroll, J. (2001) </a:t>
            </a:r>
            <a:r>
              <a:rPr lang="en-GB" sz="1800" i="1" dirty="0" smtClean="0"/>
              <a:t>A Briefing on Plagiarism </a:t>
            </a:r>
            <a:r>
              <a:rPr lang="en-GB" sz="1800" dirty="0" smtClean="0"/>
              <a:t>http://www.ltsn.ac.uk/application.asp?app=resources.asp&amp;process=full_record&amp;section=generic&amp;id=10</a:t>
            </a:r>
          </a:p>
          <a:p>
            <a:pPr eaLnBrk="1" hangingPunct="1">
              <a:buFont typeface="Wingdings" pitchFamily="2" charset="2"/>
              <a:buNone/>
            </a:pPr>
            <a:r>
              <a:rPr lang="en-GB" sz="1800" dirty="0" smtClean="0"/>
              <a:t>Sadler, R. (2008) </a:t>
            </a:r>
            <a:r>
              <a:rPr lang="en-GB" sz="1800" i="1" dirty="0" smtClean="0"/>
              <a:t>Assessment of Higher Education,</a:t>
            </a:r>
            <a:r>
              <a:rPr lang="en-GB" sz="1800" dirty="0" smtClean="0"/>
              <a:t> in International Encyclopaedia of Education</a:t>
            </a:r>
          </a:p>
          <a:p>
            <a:pPr eaLnBrk="1" hangingPunct="1">
              <a:buFont typeface="Wingdings" pitchFamily="2" charset="2"/>
              <a:buNone/>
            </a:pPr>
            <a:r>
              <a:rPr lang="en-GB" sz="1800" dirty="0" smtClean="0"/>
              <a:t>Yorke, M. (1999) </a:t>
            </a:r>
            <a:r>
              <a:rPr lang="en-GB" sz="1800" i="1" dirty="0" smtClean="0"/>
              <a:t>Leaving Early: Undergraduate Non-completion in Higher Education,</a:t>
            </a:r>
            <a:r>
              <a:rPr lang="en-GB" sz="1800" dirty="0" smtClean="0"/>
              <a:t> London: Routledge.</a:t>
            </a:r>
          </a:p>
          <a:p>
            <a:pPr eaLnBrk="1" hangingPunct="1">
              <a:buFont typeface="Wingdings" pitchFamily="2" charset="2"/>
              <a:buNone/>
            </a:pPr>
            <a:endParaRPr lang="en-GB" sz="1800" dirty="0" smtClean="0"/>
          </a:p>
          <a:p>
            <a:endParaRPr lang="en-GB" sz="18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122239"/>
            <a:ext cx="7543800" cy="858490"/>
          </a:xfrm>
        </p:spPr>
        <p:txBody>
          <a:bodyPr/>
          <a:lstStyle/>
          <a:p>
            <a:r>
              <a:rPr lang="en-GB" dirty="0" smtClean="0"/>
              <a:t>Why does assessment matter so much?</a:t>
            </a:r>
          </a:p>
        </p:txBody>
      </p:sp>
      <p:sp>
        <p:nvSpPr>
          <p:cNvPr id="13315" name="Rectangle 3"/>
          <p:cNvSpPr>
            <a:spLocks noGrp="1" noChangeArrowheads="1"/>
          </p:cNvSpPr>
          <p:nvPr>
            <p:ph type="body" idx="1"/>
          </p:nvPr>
        </p:nvSpPr>
        <p:spPr/>
        <p:txBody>
          <a:bodyPr/>
          <a:lstStyle/>
          <a:p>
            <a:pPr>
              <a:buFont typeface="Wingdings" pitchFamily="2" charset="2"/>
              <a:buNone/>
            </a:pPr>
            <a:r>
              <a:rPr lang="en-US" smtClean="0"/>
              <a:t>“Assessment methods and requirements probably have a greater influence on how and what students learn than any other single factor. This influence may well be of greater importance than the impact of teaching materials” (Boud 1988)</a:t>
            </a:r>
            <a:endParaRPr lang="en-GB"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Assessment and the Open University</a:t>
            </a:r>
            <a:endParaRPr lang="en-GB" dirty="0"/>
          </a:p>
        </p:txBody>
      </p:sp>
      <p:sp>
        <p:nvSpPr>
          <p:cNvPr id="3" name="Content Placeholder 2"/>
          <p:cNvSpPr>
            <a:spLocks noGrp="1"/>
          </p:cNvSpPr>
          <p:nvPr>
            <p:ph idx="1"/>
          </p:nvPr>
        </p:nvSpPr>
        <p:spPr>
          <a:xfrm>
            <a:off x="142844" y="1412875"/>
            <a:ext cx="8786874" cy="4789488"/>
          </a:xfrm>
        </p:spPr>
        <p:txBody>
          <a:bodyPr/>
          <a:lstStyle/>
          <a:p>
            <a:pPr>
              <a:buNone/>
            </a:pPr>
            <a:r>
              <a:rPr lang="en-GB" dirty="0" smtClean="0"/>
              <a:t>I learned to assess at higher education level through teaching on A307 for the OU in 1977 and OU assessment practice is exemplary in that; </a:t>
            </a:r>
          </a:p>
          <a:p>
            <a:r>
              <a:rPr lang="en-GB" dirty="0" smtClean="0"/>
              <a:t>Assignments are very carefully designed and trialled before live use with students (with high use of CAA);</a:t>
            </a:r>
          </a:p>
          <a:p>
            <a:r>
              <a:rPr lang="en-GB" dirty="0" smtClean="0"/>
              <a:t>There is a really systematic approach to training assessors and letting them know what they should be doing (with regular monitoring of assessor);</a:t>
            </a:r>
          </a:p>
          <a:p>
            <a:r>
              <a:rPr lang="en-GB" dirty="0" smtClean="0"/>
              <a:t>It provides feed-forward, so students learn from the last assignment how to improve for the next one;</a:t>
            </a:r>
          </a:p>
          <a:p>
            <a:r>
              <a:rPr lang="en-GB" dirty="0" smtClean="0"/>
              <a:t>There is cohesion between assignments within a module and it is truly seen as integral to learning. </a:t>
            </a:r>
          </a:p>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potential challenges for the OU however include</a:t>
            </a:r>
            <a:endParaRPr lang="en-GB" dirty="0"/>
          </a:p>
        </p:txBody>
      </p:sp>
      <p:sp>
        <p:nvSpPr>
          <p:cNvPr id="3" name="Content Placeholder 2"/>
          <p:cNvSpPr>
            <a:spLocks noGrp="1"/>
          </p:cNvSpPr>
          <p:nvPr>
            <p:ph idx="1"/>
          </p:nvPr>
        </p:nvSpPr>
        <p:spPr/>
        <p:txBody>
          <a:bodyPr/>
          <a:lstStyle/>
          <a:p>
            <a:r>
              <a:rPr lang="en-GB" dirty="0" smtClean="0"/>
              <a:t>Moving from a module based approach to a programme-based one (see PASS project, Bradford);</a:t>
            </a:r>
          </a:p>
          <a:p>
            <a:pPr eaLnBrk="1" hangingPunct="1"/>
            <a:r>
              <a:rPr lang="en-GB" dirty="0" smtClean="0"/>
              <a:t>Increasing importance of National Student Survey and various league tables on perceptions of quality and student recruitment; </a:t>
            </a:r>
          </a:p>
          <a:p>
            <a:pPr eaLnBrk="1" hangingPunct="1"/>
            <a:r>
              <a:rPr lang="en-GB" dirty="0" smtClean="0"/>
              <a:t>New roles for students in quality assurance and enhancement;</a:t>
            </a:r>
          </a:p>
          <a:p>
            <a:pPr eaLnBrk="1" hangingPunct="1"/>
            <a:r>
              <a:rPr lang="en-GB" dirty="0" smtClean="0"/>
              <a:t>Rethinking the degree classification system;</a:t>
            </a:r>
          </a:p>
          <a:p>
            <a:pPr eaLnBrk="1" hangingPunct="1"/>
            <a:r>
              <a:rPr lang="en-GB" dirty="0" smtClean="0"/>
              <a:t>Intense UK and international competition for the non face-to-face learner market.</a:t>
            </a:r>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Introducing Grade Point Averages</a:t>
            </a:r>
            <a:endParaRPr lang="en-GB" dirty="0"/>
          </a:p>
        </p:txBody>
      </p:sp>
      <p:sp>
        <p:nvSpPr>
          <p:cNvPr id="5" name="Content Placeholder 4"/>
          <p:cNvSpPr>
            <a:spLocks noGrp="1"/>
          </p:cNvSpPr>
          <p:nvPr>
            <p:ph idx="1"/>
          </p:nvPr>
        </p:nvSpPr>
        <p:spPr>
          <a:xfrm>
            <a:off x="428596" y="1428736"/>
            <a:ext cx="8229600" cy="4789488"/>
          </a:xfrm>
        </p:spPr>
        <p:txBody>
          <a:bodyPr/>
          <a:lstStyle/>
          <a:p>
            <a:pPr>
              <a:lnSpc>
                <a:spcPct val="100000"/>
              </a:lnSpc>
            </a:pPr>
            <a:r>
              <a:rPr lang="en-US" sz="2600" dirty="0" smtClean="0"/>
              <a:t>More than 20 UK universities are to test a different way of grading degrees, based on students' average point scores. This extra information would work alongside traditional degree grades.</a:t>
            </a:r>
          </a:p>
          <a:p>
            <a:pPr>
              <a:lnSpc>
                <a:spcPct val="100000"/>
              </a:lnSpc>
            </a:pPr>
            <a:r>
              <a:rPr lang="en-US" sz="2600" dirty="0" smtClean="0"/>
              <a:t>The point score would show differences within grade boundaries, for instance if a student’s achievement was equivalent to an A+ rather than an A-.</a:t>
            </a:r>
          </a:p>
          <a:p>
            <a:pPr>
              <a:lnSpc>
                <a:spcPct val="100000"/>
              </a:lnSpc>
            </a:pPr>
            <a:r>
              <a:rPr lang="en-US" sz="2600" dirty="0" smtClean="0"/>
              <a:t>The pilot would run during this year with the findings expected to be available next autumn.</a:t>
            </a:r>
          </a:p>
          <a:p>
            <a:pPr>
              <a:lnSpc>
                <a:spcPct val="100000"/>
              </a:lnSpc>
              <a:buNone/>
            </a:pPr>
            <a:r>
              <a:rPr lang="en-GB" sz="1800" dirty="0" smtClean="0"/>
              <a:t>BBC news, 25.09.13</a:t>
            </a:r>
            <a:endParaRPr lang="en-US" sz="1800" dirty="0" smtClean="0"/>
          </a:p>
          <a:p>
            <a:pPr>
              <a:lnSpc>
                <a:spcPct val="100000"/>
              </a:lnSpc>
            </a:pPr>
            <a:endParaRPr lang="en-GB" sz="2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GRADES OR GRADE POINTS?</a:t>
            </a:r>
            <a:endParaRPr lang="en-GB" dirty="0"/>
          </a:p>
        </p:txBody>
      </p:sp>
      <p:sp>
        <p:nvSpPr>
          <p:cNvPr id="3" name="Content Placeholder 2"/>
          <p:cNvSpPr>
            <a:spLocks noGrp="1"/>
          </p:cNvSpPr>
          <p:nvPr>
            <p:ph idx="1"/>
          </p:nvPr>
        </p:nvSpPr>
        <p:spPr>
          <a:xfrm>
            <a:off x="609600" y="1196975"/>
            <a:ext cx="8534400" cy="4670425"/>
          </a:xfrm>
        </p:spPr>
        <p:txBody>
          <a:bodyPr numCol="2"/>
          <a:lstStyle/>
          <a:p>
            <a:pPr>
              <a:buNone/>
            </a:pPr>
            <a:r>
              <a:rPr lang="en-US" sz="3000" dirty="0" smtClean="0"/>
              <a:t>Top first:</a:t>
            </a:r>
            <a:r>
              <a:rPr lang="en-US" sz="3000" b="0" dirty="0" smtClean="0"/>
              <a:t> 4.25 pts; A+</a:t>
            </a:r>
          </a:p>
          <a:p>
            <a:pPr>
              <a:buNone/>
            </a:pPr>
            <a:r>
              <a:rPr lang="en-US" sz="3000" dirty="0" smtClean="0"/>
              <a:t>Good first:</a:t>
            </a:r>
            <a:r>
              <a:rPr lang="en-US" sz="3000" b="0" dirty="0" smtClean="0"/>
              <a:t> 4pts; A</a:t>
            </a:r>
          </a:p>
          <a:p>
            <a:pPr>
              <a:buNone/>
            </a:pPr>
            <a:r>
              <a:rPr lang="en-US" sz="3000" dirty="0" smtClean="0"/>
              <a:t>Low first</a:t>
            </a:r>
            <a:r>
              <a:rPr lang="en-US" sz="3000" b="0" dirty="0" smtClean="0"/>
              <a:t>: 3.7pts; A-</a:t>
            </a:r>
          </a:p>
          <a:p>
            <a:pPr>
              <a:buNone/>
            </a:pPr>
            <a:r>
              <a:rPr lang="en-US" sz="3000" dirty="0" smtClean="0"/>
              <a:t>High 2:1: </a:t>
            </a:r>
            <a:r>
              <a:rPr lang="en-US" sz="3000" b="0" dirty="0" smtClean="0"/>
              <a:t>3.5pts; B+</a:t>
            </a:r>
          </a:p>
          <a:p>
            <a:pPr>
              <a:buNone/>
            </a:pPr>
            <a:r>
              <a:rPr lang="en-US" sz="3000" dirty="0" smtClean="0"/>
              <a:t>Mid 2:1: </a:t>
            </a:r>
            <a:r>
              <a:rPr lang="en-US" sz="3000" b="0" dirty="0" smtClean="0"/>
              <a:t>3.25pts; B</a:t>
            </a:r>
          </a:p>
          <a:p>
            <a:pPr>
              <a:buNone/>
            </a:pPr>
            <a:r>
              <a:rPr lang="en-US" sz="3000" dirty="0" smtClean="0"/>
              <a:t>Low 2:1:</a:t>
            </a:r>
            <a:r>
              <a:rPr lang="en-US" sz="3000" b="0" dirty="0" smtClean="0"/>
              <a:t> 3pts; B-</a:t>
            </a:r>
          </a:p>
          <a:p>
            <a:pPr>
              <a:buNone/>
            </a:pPr>
            <a:r>
              <a:rPr lang="en-US" sz="3000" dirty="0" smtClean="0"/>
              <a:t>High 2:2:</a:t>
            </a:r>
            <a:r>
              <a:rPr lang="en-US" sz="3000" b="0" dirty="0" smtClean="0"/>
              <a:t> 2.75pts; C+</a:t>
            </a:r>
          </a:p>
          <a:p>
            <a:pPr>
              <a:buNone/>
            </a:pPr>
            <a:r>
              <a:rPr lang="en-US" sz="3000" dirty="0" smtClean="0"/>
              <a:t>Mid 2:2: </a:t>
            </a:r>
            <a:r>
              <a:rPr lang="en-US" sz="3000" b="0" dirty="0" smtClean="0"/>
              <a:t>2.5pts; C</a:t>
            </a:r>
          </a:p>
          <a:p>
            <a:pPr>
              <a:buNone/>
            </a:pPr>
            <a:r>
              <a:rPr lang="en-US" sz="3000" dirty="0" smtClean="0"/>
              <a:t>Low 2:2: </a:t>
            </a:r>
            <a:r>
              <a:rPr lang="en-US" sz="3000" b="0" dirty="0" smtClean="0"/>
              <a:t>2.25pts; C-</a:t>
            </a:r>
          </a:p>
          <a:p>
            <a:pPr>
              <a:buNone/>
            </a:pPr>
            <a:r>
              <a:rPr lang="en-US" sz="3000" dirty="0" smtClean="0"/>
              <a:t>Third: </a:t>
            </a:r>
            <a:r>
              <a:rPr lang="en-US" sz="3000" b="0" dirty="0" smtClean="0"/>
              <a:t>2pts; D+</a:t>
            </a:r>
          </a:p>
          <a:p>
            <a:pPr>
              <a:buNone/>
            </a:pPr>
            <a:r>
              <a:rPr lang="en-US" sz="3000" dirty="0" smtClean="0"/>
              <a:t>Low Third</a:t>
            </a:r>
            <a:r>
              <a:rPr lang="en-US" sz="3000" b="0" dirty="0" smtClean="0"/>
              <a:t>: 1pt; D</a:t>
            </a:r>
          </a:p>
          <a:p>
            <a:pPr>
              <a:buNone/>
            </a:pPr>
            <a:r>
              <a:rPr lang="en-US" sz="3000" dirty="0" smtClean="0"/>
              <a:t>Marginal fail:</a:t>
            </a:r>
            <a:r>
              <a:rPr lang="en-US" sz="3000" b="0" dirty="0" smtClean="0"/>
              <a:t> 0.5pt; D-</a:t>
            </a:r>
          </a:p>
          <a:p>
            <a:pPr>
              <a:buNone/>
            </a:pPr>
            <a:r>
              <a:rPr lang="en-US" sz="3000" dirty="0" smtClean="0"/>
              <a:t>Fail</a:t>
            </a:r>
            <a:r>
              <a:rPr lang="en-US" sz="3000" b="0" dirty="0" smtClean="0"/>
              <a:t>: 0pt; F</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Comments from Sir Bob Burgess, chair of the group </a:t>
            </a:r>
            <a:r>
              <a:rPr lang="en-GB" smtClean="0"/>
              <a:t>proposing its </a:t>
            </a:r>
            <a:r>
              <a:rPr lang="en-GB" dirty="0" smtClean="0"/>
              <a:t>implementation</a:t>
            </a:r>
            <a:endParaRPr lang="en-GB" dirty="0"/>
          </a:p>
        </p:txBody>
      </p:sp>
      <p:sp>
        <p:nvSpPr>
          <p:cNvPr id="5" name="Content Placeholder 4"/>
          <p:cNvSpPr>
            <a:spLocks noGrp="1"/>
          </p:cNvSpPr>
          <p:nvPr>
            <p:ph idx="1"/>
          </p:nvPr>
        </p:nvSpPr>
        <p:spPr/>
        <p:txBody>
          <a:bodyPr/>
          <a:lstStyle/>
          <a:p>
            <a:pPr>
              <a:lnSpc>
                <a:spcPct val="100000"/>
              </a:lnSpc>
            </a:pPr>
            <a:r>
              <a:rPr lang="en-US" sz="2600" dirty="0" smtClean="0"/>
              <a:t>"This is a hugely important project which will provide evidence to inform a full debate about degree classification and the possibility of a uniform grade point average system in the UK.</a:t>
            </a:r>
          </a:p>
          <a:p>
            <a:pPr>
              <a:lnSpc>
                <a:spcPct val="100000"/>
              </a:lnSpc>
            </a:pPr>
            <a:r>
              <a:rPr lang="en-US" sz="2600" dirty="0" smtClean="0"/>
              <a:t>"It's a debate for students, universities, employers and the public. It is also an opportunity to </a:t>
            </a:r>
            <a:r>
              <a:rPr lang="en-US" sz="2600" dirty="0" smtClean="0">
                <a:solidFill>
                  <a:srgbClr val="7030A0"/>
                </a:solidFill>
              </a:rPr>
              <a:t>examine how universities enable students to receive the most effective assessment and feedback on their work </a:t>
            </a:r>
            <a:r>
              <a:rPr lang="en-US" sz="2600" dirty="0" smtClean="0"/>
              <a:t>– which time and time again they reflect through satisfaction surveys as one of the most highly valued expectations of their time at university."</a:t>
            </a:r>
          </a:p>
          <a:p>
            <a:pPr>
              <a:lnSpc>
                <a:spcPct val="100000"/>
              </a:lnSpc>
            </a:pPr>
            <a:endParaRPr lang="en-GB" sz="26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2424</Words>
  <Application>Microsoft Office PowerPoint</Application>
  <PresentationFormat>On-screen Show (4:3)</PresentationFormat>
  <Paragraphs>237</Paragraphs>
  <Slides>34</Slides>
  <Notes>34</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LeedsMet template</vt:lpstr>
      <vt:lpstr>Adding Value through  Assessment</vt:lpstr>
      <vt:lpstr>What does assessment for? What can it do? How much does it matter?</vt:lpstr>
      <vt:lpstr>Assessment in context</vt:lpstr>
      <vt:lpstr>Why does assessment matter so much?</vt:lpstr>
      <vt:lpstr>Assessment and the Open University</vt:lpstr>
      <vt:lpstr>Some potential challenges for the OU however include</vt:lpstr>
      <vt:lpstr>Introducing Grade Point Averages</vt:lpstr>
      <vt:lpstr>GRADES OR GRADE POINTS?</vt:lpstr>
      <vt:lpstr>Comments from Sir Bob Burgess, chair of the group proposing its implementation</vt:lpstr>
      <vt:lpstr>Two major current UK initiatives on assessment to consider</vt:lpstr>
      <vt:lpstr>Slide 11</vt:lpstr>
      <vt:lpstr>UK Quality Code for Higher Education Part B: Assuring and enhancing academic quality </vt:lpstr>
      <vt:lpstr>Slide 13</vt:lpstr>
      <vt:lpstr>The basis for effective assessment (2) </vt:lpstr>
      <vt:lpstr>Slide 15</vt:lpstr>
      <vt:lpstr>Slide 16</vt:lpstr>
      <vt:lpstr>Slide 17</vt:lpstr>
      <vt:lpstr>Slide 18</vt:lpstr>
      <vt:lpstr>Slide 19</vt:lpstr>
      <vt:lpstr>Slide 20</vt:lpstr>
      <vt:lpstr>Slide 21</vt:lpstr>
      <vt:lpstr>Slide 22</vt:lpstr>
      <vt:lpstr>What do you get for £9k or £27k?</vt:lpstr>
      <vt:lpstr>Assessment for learning</vt:lpstr>
      <vt:lpstr>Assessment for learning</vt:lpstr>
      <vt:lpstr>Boud et al 2010: ‘Assessment 2020’:</vt:lpstr>
      <vt:lpstr>There are huge disparities in the ways in which different nations deal with assessment including:</vt:lpstr>
      <vt:lpstr>Slide 28</vt:lpstr>
      <vt:lpstr>Conclusions: Twenty-first century assessment issues. How to:</vt:lpstr>
      <vt:lpstr>These and other slides will be available on my website at www.sally-brown.net</vt:lpstr>
      <vt:lpstr>Useful references: 1</vt:lpstr>
      <vt:lpstr>Useful references 2</vt:lpstr>
      <vt:lpstr>Useful references 3</vt:lpstr>
      <vt:lpstr>Useful references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2013-11-26T10:17:24Z</dcterms:modified>
</cp:coreProperties>
</file>