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6"/>
  </p:notesMasterIdLst>
  <p:handoutMasterIdLst>
    <p:handoutMasterId r:id="rId27"/>
  </p:handoutMasterIdLst>
  <p:sldIdLst>
    <p:sldId id="261" r:id="rId2"/>
    <p:sldId id="432" r:id="rId3"/>
    <p:sldId id="435" r:id="rId4"/>
    <p:sldId id="437" r:id="rId5"/>
    <p:sldId id="458" r:id="rId6"/>
    <p:sldId id="459" r:id="rId7"/>
    <p:sldId id="460" r:id="rId8"/>
    <p:sldId id="461" r:id="rId9"/>
    <p:sldId id="462" r:id="rId10"/>
    <p:sldId id="463" r:id="rId11"/>
    <p:sldId id="464" r:id="rId12"/>
    <p:sldId id="465" r:id="rId13"/>
    <p:sldId id="466" r:id="rId14"/>
    <p:sldId id="477" r:id="rId15"/>
    <p:sldId id="473" r:id="rId16"/>
    <p:sldId id="474" r:id="rId17"/>
    <p:sldId id="475" r:id="rId18"/>
    <p:sldId id="476" r:id="rId19"/>
    <p:sldId id="467" r:id="rId20"/>
    <p:sldId id="430" r:id="rId21"/>
    <p:sldId id="468" r:id="rId22"/>
    <p:sldId id="469" r:id="rId23"/>
    <p:sldId id="470" r:id="rId24"/>
    <p:sldId id="471" r:id="rId2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p:scale>
          <a:sx n="80" d="100"/>
          <a:sy n="80" d="100"/>
        </p:scale>
        <p:origin x="-780" y="-66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286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A33D193-99A9-42CE-9538-4DE462C94E27}" type="slidenum">
              <a:rPr lang="en-US" smtClean="0"/>
              <a:pPr/>
              <a:t>19</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20</a:t>
            </a:fld>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21</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22</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75FFA922-D389-411C-BA7B-188B90746D95}" type="slidenum">
              <a:rPr lang="en-US" smtClean="0"/>
              <a:pPr/>
              <a:t>23</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24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Liverpool John Moores University</a:t>
            </a:r>
            <a:br>
              <a:rPr lang="en-GB" sz="3600" dirty="0" smtClean="0"/>
            </a:br>
            <a:r>
              <a:rPr lang="en-GB" sz="3600" dirty="0" smtClean="0"/>
              <a:t>Assessment matters</a:t>
            </a:r>
            <a:br>
              <a:rPr lang="en-GB" sz="3600" dirty="0" smtClean="0"/>
            </a:br>
            <a:r>
              <a:rPr lang="en-GB" sz="1800" dirty="0" smtClean="0"/>
              <a:t>20 November 2013</a:t>
            </a:r>
            <a:r>
              <a:rPr lang="en-GB" sz="1800" dirty="0" smtClean="0"/>
              <a:t/>
            </a:r>
            <a:br>
              <a:rPr lang="en-GB" sz="1800" dirty="0" smtClean="0"/>
            </a:br>
            <a:endParaRPr lang="en-GB" sz="1800" dirty="0" smtClean="0"/>
          </a:p>
        </p:txBody>
      </p:sp>
      <p:sp>
        <p:nvSpPr>
          <p:cNvPr id="15362" name="Rectangle 3"/>
          <p:cNvSpPr>
            <a:spLocks noGrp="1" noChangeArrowheads="1"/>
          </p:cNvSpPr>
          <p:nvPr>
            <p:ph type="subTitle" idx="1"/>
          </p:nvPr>
        </p:nvSpPr>
        <p:spPr>
          <a:xfrm>
            <a:off x="357158" y="2786063"/>
            <a:ext cx="6878667"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Twitter @</a:t>
            </a:r>
            <a:r>
              <a:rPr lang="en-GB" sz="1800" dirty="0" err="1" smtClean="0"/>
              <a:t>ProfSallyBrown</a:t>
            </a:r>
            <a:endParaRPr lang="en-GB" sz="1800" dirty="0" smtClean="0"/>
          </a:p>
          <a:p>
            <a:pPr algn="ctr" eaLnBrk="1" hangingPunct="1"/>
            <a:r>
              <a:rPr lang="en-GB" sz="1800" dirty="0" smtClean="0"/>
              <a:t>Emerita </a:t>
            </a:r>
            <a:r>
              <a:rPr lang="en-GB" sz="1800" dirty="0" smtClean="0"/>
              <a:t>Professor, Leeds Metropolitan University,</a:t>
            </a:r>
          </a:p>
          <a:p>
            <a:pPr algn="ctr" eaLnBrk="1" hangingPunct="1"/>
            <a:r>
              <a:rPr lang="en-GB" sz="1800" dirty="0" smtClean="0"/>
              <a:t>Visiting </a:t>
            </a:r>
            <a:r>
              <a:rPr lang="en-GB" sz="1800" dirty="0" smtClean="0"/>
              <a:t>Professor, University of Plymouth and Liverpool John Moores </a:t>
            </a:r>
            <a:r>
              <a:rPr lang="en-GB" sz="1800" dirty="0" smtClean="0"/>
              <a:t>University</a:t>
            </a:r>
            <a:endParaRPr lang="en-GB" sz="1800" dirty="0" smtClean="0"/>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507413" cy="1143000"/>
          </a:xfrm>
        </p:spPr>
        <p:txBody>
          <a:bodyPr/>
          <a:lstStyle/>
          <a:p>
            <a:pPr eaLnBrk="1" hangingPunct="1"/>
            <a:r>
              <a:rPr lang="en-GB"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p:spPr>
        <p:txBody>
          <a:bodyPr/>
          <a:lstStyle/>
          <a:p>
            <a:pPr eaLnBrk="1" hangingPunct="1"/>
            <a:r>
              <a:rPr lang="en-GB" sz="2800" smtClean="0"/>
              <a:t>Consider allowing resubmissions of work as part of a planned programme;</a:t>
            </a:r>
          </a:p>
          <a:p>
            <a:pPr eaLnBrk="1" hangingPunct="1"/>
            <a:r>
              <a:rPr lang="en-GB" sz="2800" smtClean="0"/>
              <a:t>Students often feel they could do better once they have seen the formative feedback and would like the chance to have another go; </a:t>
            </a:r>
          </a:p>
          <a:p>
            <a:pPr eaLnBrk="1" hangingPunct="1"/>
            <a:r>
              <a:rPr lang="en-GB" sz="2800" smtClean="0"/>
              <a:t>Particularly at the early stages of a programme, we can consider offering them the chance to use formative feedback productively; </a:t>
            </a:r>
          </a:p>
          <a:p>
            <a:pPr eaLnBrk="1" hangingPunct="1"/>
            <a:r>
              <a:rPr lang="en-GB" sz="2800" smtClean="0"/>
              <a:t>Feedback often involves a change of orientation, not just the remediation of errors.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r>
              <a:rPr lang="en-GB" smtClean="0"/>
              <a:t>Investigate how learning can be advanced in small steps using a ‘scaffolding’ approach;</a:t>
            </a:r>
          </a:p>
          <a:p>
            <a:pPr marL="609600" indent="-609600" eaLnBrk="1" hangingPunct="1"/>
            <a:r>
              <a:rPr lang="en-GB" smtClean="0"/>
              <a:t>Provide lots of support in the early stages when students don’t understand the ‘rules of the game’ and may lack confidence;</a:t>
            </a:r>
          </a:p>
          <a:p>
            <a:pPr marL="609600" indent="-609600" eaLnBrk="1" hangingPunct="1"/>
            <a:r>
              <a:rPr lang="en-GB" smtClean="0"/>
              <a:t>This can then be progressively removed as students become more confident in their own abilities.</a:t>
            </a:r>
          </a:p>
          <a:p>
            <a:pPr marL="609600" indent="-609600" eaLnBrk="1" hangingPunct="1"/>
            <a:endParaRPr lang="en-GB"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800" smtClean="0"/>
              <a:t>Avoid destructive criticism of the person rather than the work being assessed.</a:t>
            </a:r>
          </a:p>
          <a:p>
            <a:pPr marL="609600" indent="-609600" eaLnBrk="1" hangingPunct="1"/>
            <a:r>
              <a:rPr lang="en-GB" sz="2800" smtClean="0"/>
              <a:t>Try not to use language that is judgmental to the point of leaving students nowhere to go.</a:t>
            </a:r>
          </a:p>
          <a:p>
            <a:pPr marL="609600" indent="-609600" eaLnBrk="1" hangingPunct="1"/>
            <a:r>
              <a:rPr lang="en-GB" sz="2800" smtClean="0"/>
              <a:t>Words like “appalling”, “disastrous” and “incompetent” give students no room to manoeuvre.</a:t>
            </a:r>
          </a:p>
          <a:p>
            <a:pPr marL="609600" indent="-609600" eaLnBrk="1" hangingPunct="1"/>
            <a:r>
              <a:rPr lang="en-GB" sz="2800" smtClean="0"/>
              <a:t>However, words like ”incomparable” and “unimprovable” don’t help outstanding students to develop ipsatively either.</a:t>
            </a:r>
          </a:p>
          <a:p>
            <a:pPr marL="609600" indent="-609600" eaLnBrk="1" hangingPunct="1"/>
            <a:endParaRPr lang="en-GB"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lnSpc>
                <a:spcPct val="80000"/>
              </a:lnSpc>
            </a:pPr>
            <a:r>
              <a:rPr lang="en-GB" sz="2800" smtClean="0"/>
              <a:t>Students at the top end of the ability range sometimes feel short changed by minimal feedback;</a:t>
            </a:r>
          </a:p>
          <a:p>
            <a:pPr eaLnBrk="1" hangingPunct="1">
              <a:lnSpc>
                <a:spcPct val="80000"/>
              </a:lnSpc>
            </a:pPr>
            <a:r>
              <a:rPr lang="en-GB" sz="2800" smtClean="0"/>
              <a:t>Students with many weaknesses easily become dispirited if there is too much negative feedback;</a:t>
            </a:r>
          </a:p>
          <a:p>
            <a:pPr eaLnBrk="1" hangingPunct="1">
              <a:lnSpc>
                <a:spcPct val="80000"/>
              </a:lnSpc>
            </a:pPr>
            <a:r>
              <a:rPr lang="en-GB" sz="2800" smtClean="0"/>
              <a:t>Consider giving an </a:t>
            </a:r>
            <a:r>
              <a:rPr lang="en-GB" sz="2800" i="1" smtClean="0"/>
              <a:t>assessment sandwich. </a:t>
            </a:r>
            <a:r>
              <a:rPr lang="en-GB" sz="2800" smtClean="0"/>
              <a:t>Start with something positive, go into the detailed critique and find something nice to say at the end (to motivate them to keep reading!);</a:t>
            </a:r>
          </a:p>
          <a:p>
            <a:pPr eaLnBrk="1" hangingPunct="1">
              <a:lnSpc>
                <a:spcPct val="80000"/>
              </a:lnSpc>
            </a:pPr>
            <a:r>
              <a:rPr lang="en-GB" sz="2800" smtClean="0"/>
              <a:t>Explore ways to incentivise reading of feedback;</a:t>
            </a:r>
          </a:p>
          <a:p>
            <a:pPr eaLnBrk="1" hangingPunct="1">
              <a:lnSpc>
                <a:spcPct val="80000"/>
              </a:lnSpc>
            </a:pPr>
            <a:r>
              <a:rPr lang="en-GB" sz="2800" smtClean="0"/>
              <a:t>Consider which medium to use for students with disabilities (e.g. don’t use bad handwriting for those with visual impairments or dyslexia!).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Twelve questions on assessment. You can:</a:t>
            </a:r>
            <a:endParaRPr lang="en-GB" dirty="0"/>
          </a:p>
        </p:txBody>
      </p:sp>
      <p:sp>
        <p:nvSpPr>
          <p:cNvPr id="3" name="Content Placeholder 2"/>
          <p:cNvSpPr>
            <a:spLocks noGrp="1"/>
          </p:cNvSpPr>
          <p:nvPr>
            <p:ph idx="1"/>
          </p:nvPr>
        </p:nvSpPr>
        <p:spPr/>
        <p:txBody>
          <a:bodyPr/>
          <a:lstStyle/>
          <a:p>
            <a:r>
              <a:rPr lang="en-GB" dirty="0" smtClean="0"/>
              <a:t>Use these to help to design an authentic assessment approach at course design stage;</a:t>
            </a:r>
          </a:p>
          <a:p>
            <a:r>
              <a:rPr lang="en-GB" dirty="0" smtClean="0"/>
              <a:t>Use them also as an aid to curriculum refreshment activity and prior to periodic review.</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p:txBody>
          <a:bodyPr/>
          <a:lstStyle/>
          <a:p>
            <a:pPr eaLnBrk="1" hangingPunct="1"/>
            <a:r>
              <a:rPr lang="en-GB" smtClean="0"/>
              <a:t>Assessment impacts highly on student learning so we need to rethink how we can best do this, taking account of new contexts, new technologies and new opportunities;</a:t>
            </a:r>
          </a:p>
          <a:p>
            <a:pPr eaLnBrk="1" hangingPunct="1"/>
            <a:r>
              <a:rPr lang="en-GB" smtClean="0"/>
              <a:t>Efficient and effective feedback is just about the most important thing we do to enhance student learning, progression and success.</a:t>
            </a: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dirty="0" smtClean="0"/>
              <a:t>Good feedback and assessment practices are essential to student learning;</a:t>
            </a:r>
          </a:p>
          <a:p>
            <a:r>
              <a:rPr lang="en-GB" dirty="0" smtClean="0"/>
              <a:t>Student satisfaction surveys frequently highlight significant dissatisfaction around these issues;</a:t>
            </a:r>
          </a:p>
          <a:p>
            <a:r>
              <a:rPr lang="en-GB" dirty="0" smtClean="0"/>
              <a:t>In tough times, staff often find the pressure of achieving fast and formative feedback a heavy </a:t>
            </a:r>
            <a:r>
              <a:rPr lang="en-GB" dirty="0" smtClean="0"/>
              <a:t>chore;</a:t>
            </a:r>
          </a:p>
          <a:p>
            <a:r>
              <a:rPr lang="en-GB" dirty="0" smtClean="0"/>
              <a:t>QAA and professional, Regulatory and Subject bodies require a systematic and organised approach to assessment.</a:t>
            </a:r>
            <a:endParaRPr lang="en-GB"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buNone/>
            </a:pPr>
            <a:r>
              <a:rPr lang="en-GB" sz="2000" dirty="0" smtClean="0"/>
              <a:t>Biggs J (2003) Teaching for Quality Learning at University (Maidenhead: SRHE &amp; Open University Press)</a:t>
            </a:r>
          </a:p>
          <a:p>
            <a:pPr eaLnBrk="1" hangingPunct="1">
              <a:lnSpc>
                <a:spcPct val="90000"/>
              </a:lnSpc>
              <a:buNone/>
            </a:pPr>
            <a:r>
              <a:rPr lang="en-GB" sz="2000" dirty="0" smtClean="0"/>
              <a:t>Bowl, M (2003) </a:t>
            </a:r>
            <a:r>
              <a:rPr lang="en-GB" sz="2000" i="1" dirty="0" smtClean="0"/>
              <a:t>Non-traditional entrants to higher education ‘they talk about people like me’</a:t>
            </a:r>
            <a:r>
              <a:rPr lang="en-GB" sz="2000" dirty="0" smtClean="0"/>
              <a:t> Stoke on Trent, UK, </a:t>
            </a:r>
            <a:r>
              <a:rPr lang="en-GB" sz="2000" dirty="0" err="1" smtClean="0"/>
              <a:t>Trentham</a:t>
            </a:r>
            <a:r>
              <a:rPr lang="en-GB" sz="2000" dirty="0" smtClean="0"/>
              <a:t> Books</a:t>
            </a:r>
          </a:p>
          <a:p>
            <a:pPr eaLnBrk="1" hangingPunct="1">
              <a:lnSpc>
                <a:spcPct val="90000"/>
              </a:lnSpc>
              <a:buNone/>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Centre for Staff Development. </a:t>
            </a:r>
          </a:p>
          <a:p>
            <a:pPr eaLnBrk="1" hangingPunct="1">
              <a:lnSpc>
                <a:spcPct val="90000"/>
              </a:lnSpc>
              <a:buNone/>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eaLnBrk="1" hangingPunct="1">
              <a:lnSpc>
                <a:spcPct val="90000"/>
              </a:lnSpc>
              <a:buNone/>
            </a:pPr>
            <a:r>
              <a:rPr lang="en-GB" sz="2000" dirty="0" smtClean="0"/>
              <a:t>Brown</a:t>
            </a:r>
            <a:r>
              <a:rPr lang="en-GB" sz="2000" dirty="0" smtClean="0"/>
              <a:t>, S. and </a:t>
            </a:r>
            <a:r>
              <a:rPr lang="en-GB" sz="2000" dirty="0" err="1" smtClean="0"/>
              <a:t>Glasner</a:t>
            </a:r>
            <a:r>
              <a:rPr lang="en-GB" sz="2000" dirty="0" smtClean="0"/>
              <a:t>, A. (ed.)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buNone/>
            </a:pPr>
            <a:r>
              <a:rPr lang="en-GB" sz="2000" dirty="0" smtClean="0"/>
              <a:t>Brown, S. and Knight, P. (1994) </a:t>
            </a:r>
            <a:r>
              <a:rPr lang="en-GB" sz="2000" i="1" dirty="0" smtClean="0"/>
              <a:t>Assessing Learners in Higher Education,</a:t>
            </a:r>
            <a:r>
              <a:rPr lang="en-GB" sz="2000" dirty="0" smtClean="0"/>
              <a:t> London: Kogan Page</a:t>
            </a:r>
            <a:r>
              <a:rPr lang="en-GB" sz="2000" dirty="0" smtClean="0"/>
              <a:t>.</a:t>
            </a:r>
          </a:p>
          <a:p>
            <a:pPr eaLnBrk="1" hangingPunct="1">
              <a:lnSpc>
                <a:spcPct val="90000"/>
              </a:lnSpc>
              <a:buNone/>
            </a:pPr>
            <a:r>
              <a:rPr lang="en-GB" sz="2000" dirty="0" smtClean="0"/>
              <a:t>Brown, S. and Race, P. (2012) </a:t>
            </a:r>
            <a:r>
              <a:rPr lang="en-GB" sz="2000" i="1" dirty="0" smtClean="0"/>
              <a:t>Using effective assessment to promote learning, </a:t>
            </a:r>
            <a:r>
              <a:rPr lang="en-GB" sz="2000" dirty="0" smtClean="0"/>
              <a:t>in University teaching in focus: A learning-centred approach</a:t>
            </a:r>
            <a:r>
              <a:rPr lang="en-GB" sz="2000" i="1" dirty="0" smtClean="0"/>
              <a:t>, </a:t>
            </a:r>
            <a:r>
              <a:rPr lang="en-GB" sz="2000" dirty="0" smtClean="0"/>
              <a:t>Chalmers, D and Hunt, L. (</a:t>
            </a:r>
            <a:r>
              <a:rPr lang="en-GB" sz="2000" dirty="0" err="1" smtClean="0"/>
              <a:t>eds</a:t>
            </a:r>
            <a:r>
              <a:rPr lang="en-GB" sz="2000" dirty="0" smtClean="0"/>
              <a:t>), Melbourne: Australian Council for Educational Research.</a:t>
            </a:r>
            <a:endParaRPr lang="en-GB" sz="2000" smtClean="0"/>
          </a:p>
          <a:p>
            <a:pPr eaLnBrk="1" hangingPunct="1">
              <a:lnSpc>
                <a:spcPct val="90000"/>
              </a:lnSpc>
              <a:buNone/>
            </a:pPr>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a:buNone/>
            </a:pPr>
            <a:r>
              <a:rPr lang="en-GB" sz="2000" dirty="0" smtClean="0"/>
              <a:t>Brown, S. (2011</a:t>
            </a:r>
            <a:r>
              <a:rPr lang="en-GB" sz="2000" dirty="0" smtClean="0"/>
              <a:t>) </a:t>
            </a:r>
            <a:r>
              <a:rPr lang="en-GB" sz="2000" i="1" dirty="0" smtClean="0"/>
              <a:t>First </a:t>
            </a:r>
            <a:r>
              <a:rPr lang="en-GB" sz="2000" i="1" dirty="0" smtClean="0"/>
              <a:t>class: how assessment can enhance student learning </a:t>
            </a:r>
            <a:r>
              <a:rPr lang="en-GB" sz="2000" dirty="0" smtClean="0"/>
              <a:t>in </a:t>
            </a:r>
            <a:r>
              <a:rPr lang="en-GB" sz="2000" i="1" dirty="0" smtClean="0"/>
              <a:t>Blue Skies: new thinking about the future of higher education, </a:t>
            </a:r>
            <a:r>
              <a:rPr lang="en-GB" sz="2000" dirty="0" smtClean="0"/>
              <a:t>London: Pearson.</a:t>
            </a:r>
          </a:p>
          <a:p>
            <a:pPr eaLnBrk="1" hangingPunct="1">
              <a:lnSpc>
                <a:spcPct val="90000"/>
              </a:lnSpc>
              <a:buNone/>
            </a:pPr>
            <a:r>
              <a:rPr lang="en-GB" sz="2000" dirty="0" smtClean="0"/>
              <a:t>Carroll </a:t>
            </a:r>
            <a:r>
              <a:rPr lang="en-GB" sz="2000" dirty="0" smtClean="0"/>
              <a:t>J and Ryan J (2005) </a:t>
            </a:r>
            <a:r>
              <a:rPr lang="en-GB" sz="2000" i="1" dirty="0" smtClean="0"/>
              <a:t>Teaching International students: improving learning for all</a:t>
            </a:r>
            <a:r>
              <a:rPr lang="en-GB" sz="2000" dirty="0" smtClean="0"/>
              <a:t> Routledge SEDA series</a:t>
            </a:r>
          </a:p>
          <a:p>
            <a:pPr eaLnBrk="1" hangingPunct="1">
              <a:lnSpc>
                <a:spcPct val="90000"/>
              </a:lnSpc>
              <a:buNone/>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lnSpc>
                <a:spcPct val="90000"/>
              </a:lnSpc>
              <a:buNone/>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a:t>
            </a:r>
            <a:r>
              <a:rPr lang="en-GB" sz="2000" dirty="0" smtClean="0"/>
              <a:t> Maidenhead: SRHE/Open University Press.</a:t>
            </a:r>
          </a:p>
          <a:p>
            <a:pPr eaLnBrk="1" hangingPunct="1">
              <a:lnSpc>
                <a:spcPct val="90000"/>
              </a:lnSpc>
              <a:buNone/>
            </a:pPr>
            <a:r>
              <a:rPr lang="en-GB" sz="2000" dirty="0" smtClean="0"/>
              <a:t>Kneale</a:t>
            </a:r>
            <a:r>
              <a:rPr lang="en-GB" sz="2000" dirty="0" smtClean="0"/>
              <a:t>, P. E. (1997) </a:t>
            </a:r>
            <a:r>
              <a:rPr lang="en-GB" sz="2000" i="1" dirty="0" smtClean="0"/>
              <a:t>The rise of the "strategic student": how can we adapt to cope?</a:t>
            </a:r>
            <a:r>
              <a:rPr lang="en-GB" sz="2000" dirty="0" smtClean="0"/>
              <a:t> in Armstrong, S., Thompson, G. and Brown, S. (</a:t>
            </a:r>
            <a:r>
              <a:rPr lang="en-GB" sz="2000" dirty="0" err="1" smtClean="0"/>
              <a:t>eds</a:t>
            </a:r>
            <a:r>
              <a:rPr lang="en-GB" sz="2000" dirty="0" smtClean="0"/>
              <a:t>) </a:t>
            </a:r>
            <a:r>
              <a:rPr lang="en-GB" sz="2000" i="1" dirty="0" smtClean="0"/>
              <a:t>Facing up to Radical Changes in Universities and Colleges,</a:t>
            </a:r>
            <a:r>
              <a:rPr lang="en-GB" sz="2000" dirty="0" smtClean="0"/>
              <a:t> 119-139 London: Kogan Page.</a:t>
            </a:r>
          </a:p>
          <a:p>
            <a:pPr eaLnBrk="1" hangingPunct="1">
              <a:lnSpc>
                <a:spcPct val="90000"/>
              </a:lnSpc>
            </a:pPr>
            <a:endParaRPr lang="en-GB" sz="2000" dirty="0" smtClean="0"/>
          </a:p>
          <a:p>
            <a:pPr eaLnBrk="1" hangingPunct="1">
              <a:lnSpc>
                <a:spcPct val="90000"/>
              </a:lnSpc>
            </a:pPr>
            <a:endParaRPr lang="en-GB" sz="20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lnSpc>
                <a:spcPct val="80000"/>
              </a:lnSpc>
              <a:buNone/>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lnSpc>
                <a:spcPct val="80000"/>
              </a:lnSpc>
              <a:buNone/>
            </a:pPr>
            <a:r>
              <a:rPr lang="en-GB" sz="1800" dirty="0" smtClean="0"/>
              <a:t>McDowell E &amp; Brown S 1998 Assessing students: cheating and plagiarism, Red Guide 10/11 University of Northumbria, Newcastle</a:t>
            </a:r>
            <a:endParaRPr lang="en-US" sz="1800" dirty="0" smtClean="0"/>
          </a:p>
          <a:p>
            <a:pPr>
              <a:lnSpc>
                <a:spcPct val="80000"/>
              </a:lnSpc>
              <a:buNone/>
            </a:pPr>
            <a:r>
              <a:rPr lang="en-GB" sz="2100" dirty="0" err="1" smtClean="0">
                <a:solidFill>
                  <a:srgbClr val="000000"/>
                </a:solidFill>
              </a:rPr>
              <a:t>Nicol</a:t>
            </a:r>
            <a:r>
              <a:rPr lang="en-GB" sz="2100" dirty="0" smtClean="0">
                <a:solidFill>
                  <a:srgbClr val="000000"/>
                </a:solidFill>
              </a:rPr>
              <a:t>, D J and Macfarlane-Dick:  Formative assessment and self-regulated learning: A model</a:t>
            </a:r>
            <a:r>
              <a:rPr lang="en-GB" sz="2100" b="1" dirty="0" smtClean="0">
                <a:solidFill>
                  <a:srgbClr val="000000"/>
                </a:solidFill>
              </a:rPr>
              <a:t> </a:t>
            </a:r>
            <a:r>
              <a:rPr lang="en-GB" sz="2100" dirty="0" smtClean="0">
                <a:solidFill>
                  <a:srgbClr val="000000"/>
                </a:solidFill>
              </a:rPr>
              <a:t>and seven principles of good feedback practice.</a:t>
            </a:r>
            <a:r>
              <a:rPr lang="en-GB" sz="2100" b="1" dirty="0" smtClean="0">
                <a:solidFill>
                  <a:srgbClr val="000000"/>
                </a:solidFill>
              </a:rPr>
              <a:t>  </a:t>
            </a:r>
            <a:r>
              <a:rPr lang="en-GB" sz="2100" dirty="0" smtClean="0">
                <a:solidFill>
                  <a:srgbClr val="000000"/>
                </a:solidFill>
              </a:rPr>
              <a:t>Studies in Higher Education (2006), </a:t>
            </a:r>
            <a:r>
              <a:rPr lang="en-GB" sz="2100" dirty="0" err="1" smtClean="0">
                <a:solidFill>
                  <a:srgbClr val="000000"/>
                </a:solidFill>
              </a:rPr>
              <a:t>Vol</a:t>
            </a:r>
            <a:r>
              <a:rPr lang="en-GB" sz="2100" dirty="0" smtClean="0">
                <a:solidFill>
                  <a:srgbClr val="000000"/>
                </a:solidFill>
              </a:rPr>
              <a:t> 31(2), 199-218</a:t>
            </a:r>
            <a:endParaRPr lang="en-GB" sz="2000" dirty="0" smtClean="0"/>
          </a:p>
          <a:p>
            <a:pPr eaLnBrk="1" hangingPunct="1">
              <a:lnSpc>
                <a:spcPct val="80000"/>
              </a:lnSpc>
              <a:buNone/>
            </a:pPr>
            <a:r>
              <a:rPr lang="en-GB" sz="2000" dirty="0" smtClean="0"/>
              <a:t>Price, M, Rust, C., Donovan, B., and Handley, K. with Bryant, R. (2012) </a:t>
            </a:r>
            <a:r>
              <a:rPr lang="en-GB" sz="2000" i="1" dirty="0" smtClean="0"/>
              <a:t>Assessment Literacy: the foundation for Improving student learning</a:t>
            </a:r>
            <a:r>
              <a:rPr lang="en-GB" sz="2000" dirty="0" smtClean="0"/>
              <a:t>, Oxford, Oxford Centre for Staff and learning Development.</a:t>
            </a:r>
          </a:p>
          <a:p>
            <a:pPr eaLnBrk="1" hangingPunct="1">
              <a:lnSpc>
                <a:spcPct val="80000"/>
              </a:lnSpc>
              <a:buNone/>
            </a:pPr>
            <a:r>
              <a:rPr lang="en-GB" sz="2000" dirty="0" smtClean="0"/>
              <a:t>Sadler, D R (1989) Formative assessment and the design of instructional systems </a:t>
            </a:r>
            <a:r>
              <a:rPr lang="en-GB" sz="2000" i="1" dirty="0" smtClean="0"/>
              <a:t>Instructional Science </a:t>
            </a:r>
            <a:r>
              <a:rPr lang="en-GB" sz="2000" dirty="0" smtClean="0"/>
              <a:t>18, 119-144.</a:t>
            </a:r>
          </a:p>
          <a:p>
            <a:pPr eaLnBrk="1" hangingPunct="1">
              <a:lnSpc>
                <a:spcPct val="80000"/>
              </a:lnSpc>
              <a:buNone/>
            </a:pPr>
            <a:r>
              <a:rPr lang="en-GB" sz="2000" dirty="0" smtClean="0"/>
              <a:t>Sadler, D R (1998) Formative assessment: revisiting the territory </a:t>
            </a:r>
            <a:r>
              <a:rPr lang="en-GB" sz="2000" i="1" dirty="0" smtClean="0"/>
              <a:t>Assessment in Education: Principles, Policy and Practice </a:t>
            </a:r>
            <a:r>
              <a:rPr lang="en-GB" sz="2000" dirty="0" smtClean="0"/>
              <a:t>5, 77-84</a:t>
            </a:r>
          </a:p>
          <a:p>
            <a:pPr eaLnBrk="1" hangingPunct="1">
              <a:lnSpc>
                <a:spcPct val="80000"/>
              </a:lnSpc>
              <a:buNone/>
            </a:pPr>
            <a:r>
              <a:rPr lang="en-GB" sz="2000" dirty="0" smtClean="0"/>
              <a:t>Pickford, R. and Brown, S. (2006) </a:t>
            </a:r>
            <a:r>
              <a:rPr lang="en-GB" sz="2000" i="1" dirty="0" smtClean="0"/>
              <a:t>Assessing skills and practice</a:t>
            </a:r>
            <a:r>
              <a:rPr lang="en-GB" sz="2000" dirty="0" smtClean="0"/>
              <a:t> London: Routledge.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Race P. (2006) </a:t>
            </a:r>
            <a:r>
              <a:rPr lang="en-GB" sz="2000" i="1" dirty="0" smtClean="0"/>
              <a:t>The lecturer’s toolkit (3rd edition)</a:t>
            </a:r>
            <a:r>
              <a:rPr lang="en-GB" sz="2000" dirty="0" smtClean="0"/>
              <a:t> London: Routledge.</a:t>
            </a:r>
          </a:p>
          <a:p>
            <a:pPr eaLnBrk="1" hangingPunct="1">
              <a:lnSpc>
                <a:spcPct val="90000"/>
              </a:lnSpc>
              <a:buNone/>
            </a:pPr>
            <a:r>
              <a:rPr lang="en-GB" sz="2000" dirty="0" smtClean="0"/>
              <a:t>Race P (2006) </a:t>
            </a:r>
            <a:r>
              <a:rPr lang="en-GB" sz="2000" i="1" dirty="0" smtClean="0"/>
              <a:t>The Lecturers toolkit</a:t>
            </a:r>
            <a:r>
              <a:rPr lang="en-GB" sz="2000" dirty="0" smtClean="0"/>
              <a:t> 3</a:t>
            </a:r>
            <a:r>
              <a:rPr lang="en-GB" sz="2000" baseline="30000" dirty="0" smtClean="0"/>
              <a:t>rd</a:t>
            </a:r>
            <a:r>
              <a:rPr lang="en-GB" sz="2000" dirty="0" smtClean="0"/>
              <a:t> edition London Routledge</a:t>
            </a:r>
          </a:p>
          <a:p>
            <a:pPr eaLnBrk="1" hangingPunct="1">
              <a:lnSpc>
                <a:spcPct val="90000"/>
              </a:lnSpc>
              <a:buNone/>
            </a:pPr>
            <a:r>
              <a:rPr lang="en-GB" sz="2000" dirty="0" smtClean="0"/>
              <a:t>Race P and Pickford R (2007) </a:t>
            </a:r>
            <a:r>
              <a:rPr lang="en-GB" sz="2000" i="1" dirty="0" smtClean="0"/>
              <a:t>Making Teaching work: Teaching smarter in post-compulsory education</a:t>
            </a:r>
            <a:r>
              <a:rPr lang="en-GB" sz="2000" dirty="0" smtClean="0"/>
              <a:t>, London, Sage</a:t>
            </a:r>
          </a:p>
          <a:p>
            <a:pPr eaLnBrk="1" hangingPunct="1">
              <a:lnSpc>
                <a:spcPct val="90000"/>
              </a:lnSpc>
              <a:buNone/>
            </a:pPr>
            <a:r>
              <a:rPr lang="en-GB" sz="2000" dirty="0" smtClean="0"/>
              <a:t>Rust, C., Price, M. and O’Donovan, B. (2003). Improving students’ learning by developing their understanding of assessment criteria and processes. </a:t>
            </a:r>
            <a:r>
              <a:rPr lang="en-GB" sz="2000" i="1" dirty="0" smtClean="0"/>
              <a:t>Assessment and Evaluation in Higher Education. 28 (2), 147-164.</a:t>
            </a:r>
          </a:p>
          <a:p>
            <a:pPr eaLnBrk="1" hangingPunct="1">
              <a:lnSpc>
                <a:spcPct val="90000"/>
              </a:lnSpc>
              <a:buNone/>
            </a:pPr>
            <a:r>
              <a:rPr lang="en-GB" sz="2000" dirty="0" err="1" smtClean="0"/>
              <a:t>Sambell</a:t>
            </a:r>
            <a:r>
              <a:rPr lang="en-GB" sz="2000" dirty="0" smtClean="0"/>
              <a:t>, K., McDowell, L. and Montgomery, C. (2012) </a:t>
            </a:r>
            <a:r>
              <a:rPr lang="en-GB" sz="2000" i="1" dirty="0" smtClean="0"/>
              <a:t>Assessment for Learning in Higher Education</a:t>
            </a:r>
            <a:r>
              <a:rPr lang="en-GB" sz="2000" dirty="0" smtClean="0"/>
              <a:t> Abingdon, Routledge</a:t>
            </a:r>
          </a:p>
          <a:p>
            <a:pPr eaLnBrk="1" hangingPunct="1">
              <a:lnSpc>
                <a:spcPct val="90000"/>
              </a:lnSpc>
              <a:buNone/>
            </a:pPr>
            <a:r>
              <a:rPr lang="en-GB" sz="2000" dirty="0" err="1" smtClean="0"/>
              <a:t>Stefani</a:t>
            </a:r>
            <a:r>
              <a:rPr lang="en-GB" sz="2000" dirty="0" smtClean="0"/>
              <a:t> L and Carroll J (2001)</a:t>
            </a:r>
            <a:r>
              <a:rPr lang="en-GB" sz="2000" dirty="0" smtClean="0">
                <a:solidFill>
                  <a:srgbClr val="313063"/>
                </a:solidFill>
              </a:rPr>
              <a:t>A Briefing on Plagiarism</a:t>
            </a:r>
            <a:r>
              <a:rPr lang="en-GB" sz="2000" dirty="0" smtClean="0"/>
              <a:t> http://www.ltsn.ac.uk/application.asp?app=resources.asp&amp;process=full_record&amp;section=generic&amp;id=10</a:t>
            </a:r>
          </a:p>
          <a:p>
            <a:pPr eaLnBrk="1" hangingPunct="1">
              <a:lnSpc>
                <a:spcPct val="90000"/>
              </a:lnSpc>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lnSpc>
                <a:spcPct val="90000"/>
              </a:lnSpc>
            </a:pPr>
            <a:endParaRPr lang="en-GB"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z="3200" smtClean="0"/>
              <a:t>Strategies for ensuring assessment </a:t>
            </a:r>
            <a:r>
              <a:rPr lang="en-GB" sz="3200" i="1" smtClean="0"/>
              <a:t>is </a:t>
            </a:r>
            <a:r>
              <a:rPr lang="en-GB" sz="3200" smtClean="0"/>
              <a:t>for rather than </a:t>
            </a:r>
            <a:r>
              <a:rPr lang="en-GB" sz="3200" i="1" smtClean="0"/>
              <a:t>of</a:t>
            </a:r>
            <a:r>
              <a:rPr lang="en-GB" sz="3200" smtClean="0"/>
              <a:t> learning</a:t>
            </a:r>
          </a:p>
        </p:txBody>
      </p:sp>
      <p:sp>
        <p:nvSpPr>
          <p:cNvPr id="39939" name="Rectangle 3"/>
          <p:cNvSpPr>
            <a:spLocks noGrp="1" noChangeArrowheads="1"/>
          </p:cNvSpPr>
          <p:nvPr>
            <p:ph type="body" idx="1"/>
          </p:nvPr>
        </p:nvSpPr>
        <p:spPr>
          <a:xfrm>
            <a:off x="457200" y="1371600"/>
            <a:ext cx="8229600" cy="4754563"/>
          </a:xfrm>
        </p:spPr>
        <p:txBody>
          <a:bodyPr/>
          <a:lstStyle/>
          <a:p>
            <a:pPr eaLnBrk="1" hangingPunct="1"/>
            <a:r>
              <a:rPr lang="en-GB" smtClean="0"/>
              <a:t>It needs to be built-in rather than bolt-on;</a:t>
            </a:r>
          </a:p>
          <a:p>
            <a:pPr eaLnBrk="1" hangingPunct="1"/>
            <a:r>
              <a:rPr lang="en-GB" smtClean="0"/>
              <a:t>Assignments need to be authentic, that is, assessing learning that is identified in the learning outcomes;</a:t>
            </a:r>
          </a:p>
          <a:p>
            <a:pPr eaLnBrk="1" hangingPunct="1"/>
            <a:r>
              <a:rPr lang="en-GB" smtClean="0"/>
              <a:t>Learning outcomes need to be designed to be specific, measurable, achievable, realistic and time-constrained (SMART);</a:t>
            </a:r>
          </a:p>
          <a:p>
            <a:pPr eaLnBrk="1" hangingPunct="1"/>
            <a:r>
              <a:rPr lang="en-GB" smtClean="0"/>
              <a:t>The assessment strategy should make sure that assignments are fit-for-purpose.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GB" sz="3200" smtClean="0"/>
              <a:t>To integrate assessment we need to realign it with the curriculum by:</a:t>
            </a:r>
          </a:p>
        </p:txBody>
      </p:sp>
      <p:sp>
        <p:nvSpPr>
          <p:cNvPr id="40963" name="Rectangle 3"/>
          <p:cNvSpPr>
            <a:spLocks noGrp="1" noChangeArrowheads="1"/>
          </p:cNvSpPr>
          <p:nvPr>
            <p:ph type="body" idx="1"/>
          </p:nvPr>
        </p:nvSpPr>
        <p:spPr/>
        <p:txBody>
          <a:bodyPr/>
          <a:lstStyle/>
          <a:p>
            <a:pPr eaLnBrk="1" hangingPunct="1"/>
            <a:r>
              <a:rPr lang="en-GB" smtClean="0"/>
              <a:t>Exploring ways in which assessment can be made integral to learning. </a:t>
            </a:r>
          </a:p>
          <a:p>
            <a:pPr eaLnBrk="1" hangingPunct="1"/>
            <a:r>
              <a:rPr lang="en-GB" smtClean="0"/>
              <a:t>Constructively aligning (Biggs 2003) assignments with planned learning outcomes and the curriculum taught;</a:t>
            </a:r>
          </a:p>
          <a:p>
            <a:pPr eaLnBrk="1" hangingPunct="1"/>
            <a:r>
              <a:rPr lang="en-GB" smtClean="0"/>
              <a:t>Providing realistic tasks: students are likely to put more energy into and play fairer with assignments they see as authentic and worth bothering with.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p:txBody>
          <a:bodyPr/>
          <a:lstStyle/>
          <a:p>
            <a:pPr eaLnBrk="1" hangingPunct="1">
              <a:lnSpc>
                <a:spcPct val="80000"/>
              </a:lnSpc>
            </a:pPr>
            <a:r>
              <a:rPr lang="en-GB" smtClean="0"/>
              <a:t>All assessment needs to be seen to be fair, consistent, reliable, valid and manageable;</a:t>
            </a:r>
          </a:p>
          <a:p>
            <a:pPr eaLnBrk="1" hangingPunct="1">
              <a:lnSpc>
                <a:spcPct val="80000"/>
              </a:lnSpc>
            </a:pPr>
            <a:r>
              <a:rPr lang="en-GB" smtClean="0"/>
              <a:t>Many assessment systems fail to clarify for students the purposes of different kinds of assessment activity;</a:t>
            </a:r>
          </a:p>
          <a:p>
            <a:pPr eaLnBrk="1" hangingPunct="1">
              <a:lnSpc>
                <a:spcPct val="80000"/>
              </a:lnSpc>
            </a:pPr>
            <a:r>
              <a:rPr lang="en-GB" smtClean="0"/>
              <a:t>Low-stakes early formative assessment helps students, especially those from disadvantaged backgrounds, understand the rules of the game.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smtClean="0"/>
              <a:t>Intra-tutor and Inter-tutor reliability need to be assured;</a:t>
            </a:r>
          </a:p>
          <a:p>
            <a:pPr eaLnBrk="1" hangingPunct="1"/>
            <a:r>
              <a:rPr lang="en-GB" sz="2800" smtClean="0"/>
              <a:t>Practices and processes need to be transparently fair to all students;</a:t>
            </a:r>
          </a:p>
          <a:p>
            <a:pPr eaLnBrk="1" hangingPunct="1"/>
            <a:r>
              <a:rPr lang="en-GB" sz="2800" smtClean="0"/>
              <a:t>Cheat and plagiarisers need to be deterred/punished;</a:t>
            </a:r>
          </a:p>
          <a:p>
            <a:pPr eaLnBrk="1" hangingPunct="1"/>
            <a:r>
              <a:rPr lang="en-GB" sz="2800" smtClean="0"/>
              <a:t>Assessment needs to be manageable for both staff and students;</a:t>
            </a:r>
          </a:p>
          <a:p>
            <a:pPr eaLnBrk="1" hangingPunct="1"/>
            <a:r>
              <a:rPr lang="en-GB" sz="2800" smtClean="0"/>
              <a:t>Assignments should assess what has been taught/learned not what it is easy to assess.</a:t>
            </a:r>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lnSpc>
                <a:spcPct val="80000"/>
              </a:lnSpc>
            </a:pPr>
            <a:r>
              <a:rPr lang="en-GB" sz="2800" smtClean="0"/>
              <a:t>Aim to get feedback on work back to students very quickly, while they still care and while there is till time for them to do something with it. </a:t>
            </a:r>
          </a:p>
          <a:p>
            <a:pPr eaLnBrk="1" hangingPunct="1">
              <a:lnSpc>
                <a:spcPct val="80000"/>
              </a:lnSpc>
            </a:pPr>
            <a:r>
              <a:rPr lang="en-GB" sz="280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2203</Words>
  <Application>Microsoft Office PowerPoint</Application>
  <PresentationFormat>On-screen Show (4:3)</PresentationFormat>
  <Paragraphs>138</Paragraphs>
  <Slides>24</Slides>
  <Notes>17</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LeedsMet template</vt:lpstr>
      <vt:lpstr>Liverpool John Moores University Assessment matters 20 November 2013 </vt:lpstr>
      <vt:lpstr>Why is assessment such a big issue?</vt:lpstr>
      <vt:lpstr>Good feedback practice: </vt:lpstr>
      <vt:lpstr>To give feedback more effectively  &amp; efficiently, we can:</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Twelve questions on assessment. You can:</vt:lpstr>
      <vt:lpstr>Slide 15</vt:lpstr>
      <vt:lpstr>Slide 16</vt:lpstr>
      <vt:lpstr>Slide 17</vt:lpstr>
      <vt:lpstr>Slide 18</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2013-11-19T07:17:05Z</dcterms:modified>
</cp:coreProperties>
</file>