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26"/>
  </p:notesMasterIdLst>
  <p:handoutMasterIdLst>
    <p:handoutMasterId r:id="rId27"/>
  </p:handoutMasterIdLst>
  <p:sldIdLst>
    <p:sldId id="261" r:id="rId2"/>
    <p:sldId id="432" r:id="rId3"/>
    <p:sldId id="435" r:id="rId4"/>
    <p:sldId id="437" r:id="rId5"/>
    <p:sldId id="458" r:id="rId6"/>
    <p:sldId id="459" r:id="rId7"/>
    <p:sldId id="460" r:id="rId8"/>
    <p:sldId id="461" r:id="rId9"/>
    <p:sldId id="462" r:id="rId10"/>
    <p:sldId id="463" r:id="rId11"/>
    <p:sldId id="464" r:id="rId12"/>
    <p:sldId id="465" r:id="rId13"/>
    <p:sldId id="466" r:id="rId14"/>
    <p:sldId id="477" r:id="rId15"/>
    <p:sldId id="473" r:id="rId16"/>
    <p:sldId id="474" r:id="rId17"/>
    <p:sldId id="475" r:id="rId18"/>
    <p:sldId id="476" r:id="rId19"/>
    <p:sldId id="467" r:id="rId20"/>
    <p:sldId id="430" r:id="rId21"/>
    <p:sldId id="468" r:id="rId22"/>
    <p:sldId id="469" r:id="rId23"/>
    <p:sldId id="470" r:id="rId24"/>
    <p:sldId id="471" r:id="rId25"/>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p:scale>
          <a:sx n="80" d="100"/>
          <a:sy n="80" d="100"/>
        </p:scale>
        <p:origin x="-780" y="-660"/>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286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A33D193-99A9-42CE-9538-4DE462C94E27}" type="slidenum">
              <a:rPr lang="en-US" smtClean="0"/>
              <a:pPr/>
              <a:t>19</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20</a:t>
            </a:fld>
            <a:endParaRPr 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B34892BB-9A1A-4F04-B66C-A4C35C99F77A}" type="slidenum">
              <a:rPr lang="en-US" smtClean="0"/>
              <a:pPr/>
              <a:t>21</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077AA6A1-E319-412F-A9F2-8AA260277A1D}" type="slidenum">
              <a:rPr lang="en-US" smtClean="0"/>
              <a:pPr/>
              <a:t>22</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75FFA922-D389-411C-BA7B-188B90746D95}" type="slidenum">
              <a:rPr lang="en-US" smtClean="0"/>
              <a:pPr/>
              <a:t>23</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5F158B58-F3B5-4E76-84DB-D003C9E1AC29}" type="slidenum">
              <a:rPr lang="en-US" smtClean="0"/>
              <a:pPr/>
              <a:t>24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CE1A4F27-89B4-40E2-A8A1-256C50EB21D1}"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3F582650-0C7F-4E01-A510-F0374614823A}"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4E1E51BE-5213-4537-85AD-9AEE8EDAFA92}"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27E716F2-2730-423D-87BA-8C8E19FF1A47}"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12F969DC-56BB-43BB-B20A-0B73DF3F535C}"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Liverpool John Moores University</a:t>
            </a:r>
            <a:br>
              <a:rPr lang="en-GB" sz="3600" dirty="0" smtClean="0"/>
            </a:br>
            <a:r>
              <a:rPr lang="en-GB" sz="3600" dirty="0" smtClean="0"/>
              <a:t>Assessment matters</a:t>
            </a:r>
            <a:br>
              <a:rPr lang="en-GB" sz="3600" dirty="0" smtClean="0"/>
            </a:br>
            <a:r>
              <a:rPr lang="en-GB" sz="1800" dirty="0" smtClean="0"/>
              <a:t>20 November 2013</a:t>
            </a:r>
            <a:r>
              <a:rPr lang="en-GB" sz="1800" dirty="0" smtClean="0"/>
              <a:t/>
            </a:r>
            <a:br>
              <a:rPr lang="en-GB" sz="1800" dirty="0" smtClean="0"/>
            </a:br>
            <a:endParaRPr lang="en-GB" sz="1800" dirty="0" smtClean="0"/>
          </a:p>
        </p:txBody>
      </p:sp>
      <p:sp>
        <p:nvSpPr>
          <p:cNvPr id="15362" name="Rectangle 3"/>
          <p:cNvSpPr>
            <a:spLocks noGrp="1" noChangeArrowheads="1"/>
          </p:cNvSpPr>
          <p:nvPr>
            <p:ph type="subTitle" idx="1"/>
          </p:nvPr>
        </p:nvSpPr>
        <p:spPr>
          <a:xfrm>
            <a:off x="357158" y="2786063"/>
            <a:ext cx="6878667"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Twitter @</a:t>
            </a:r>
            <a:r>
              <a:rPr lang="en-GB" sz="1800" dirty="0" err="1" smtClean="0"/>
              <a:t>ProfSallyBrown</a:t>
            </a:r>
            <a:endParaRPr lang="en-GB" sz="1800" dirty="0" smtClean="0"/>
          </a:p>
          <a:p>
            <a:pPr algn="ctr" eaLnBrk="1" hangingPunct="1"/>
            <a:r>
              <a:rPr lang="en-GB" sz="1800" dirty="0" smtClean="0"/>
              <a:t>Emerita </a:t>
            </a:r>
            <a:r>
              <a:rPr lang="en-GB" sz="1800" dirty="0" smtClean="0"/>
              <a:t>Professor, Leeds Metropolitan University,</a:t>
            </a:r>
          </a:p>
          <a:p>
            <a:pPr algn="ctr" eaLnBrk="1" hangingPunct="1"/>
            <a:r>
              <a:rPr lang="en-GB" sz="1800" dirty="0" smtClean="0"/>
              <a:t>Visiting </a:t>
            </a:r>
            <a:r>
              <a:rPr lang="en-GB" sz="1800" dirty="0" smtClean="0"/>
              <a:t>Professor, University of Plymouth and Liverpool John Moores </a:t>
            </a:r>
            <a:r>
              <a:rPr lang="en-GB" sz="1800" dirty="0" smtClean="0"/>
              <a:t>University</a:t>
            </a:r>
            <a:endParaRPr lang="en-GB" sz="1800" dirty="0" smtClean="0"/>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507413" cy="1143000"/>
          </a:xfrm>
        </p:spPr>
        <p:txBody>
          <a:bodyPr/>
          <a:lstStyle/>
          <a:p>
            <a:pPr eaLnBrk="1" hangingPunct="1"/>
            <a:r>
              <a:rPr lang="en-GB" smtClean="0"/>
              <a:t>Can we provide opportunities for multiple assessment?</a:t>
            </a:r>
          </a:p>
        </p:txBody>
      </p:sp>
      <p:sp>
        <p:nvSpPr>
          <p:cNvPr id="45059" name="Rectangle 3"/>
          <p:cNvSpPr>
            <a:spLocks noGrp="1" noChangeArrowheads="1"/>
          </p:cNvSpPr>
          <p:nvPr>
            <p:ph type="body" idx="1"/>
          </p:nvPr>
        </p:nvSpPr>
        <p:spPr>
          <a:xfrm>
            <a:off x="457200" y="1357313"/>
            <a:ext cx="8229600" cy="4951412"/>
          </a:xfrm>
        </p:spPr>
        <p:txBody>
          <a:bodyPr/>
          <a:lstStyle/>
          <a:p>
            <a:pPr eaLnBrk="1" hangingPunct="1"/>
            <a:r>
              <a:rPr lang="en-GB" sz="2800" smtClean="0"/>
              <a:t>Consider allowing resubmissions of work as part of a planned programme;</a:t>
            </a:r>
          </a:p>
          <a:p>
            <a:pPr eaLnBrk="1" hangingPunct="1"/>
            <a:r>
              <a:rPr lang="en-GB" sz="2800" smtClean="0"/>
              <a:t>Students often feel they could do better once they have seen the formative feedback and would like the chance to have another go; </a:t>
            </a:r>
          </a:p>
          <a:p>
            <a:pPr eaLnBrk="1" hangingPunct="1"/>
            <a:r>
              <a:rPr lang="en-GB" sz="2800" smtClean="0"/>
              <a:t>Particularly at the early stages of a programme, we can consider offering them the chance to use formative feedback productively; </a:t>
            </a:r>
          </a:p>
          <a:p>
            <a:pPr eaLnBrk="1" hangingPunct="1"/>
            <a:r>
              <a:rPr lang="en-GB" sz="2800" smtClean="0"/>
              <a:t>Feedback often involves a change of orientation, not just the remediation of errors.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p:spPr>
        <p:txBody>
          <a:bodyPr/>
          <a:lstStyle/>
          <a:p>
            <a:pPr marL="609600" indent="-609600" eaLnBrk="1" hangingPunct="1"/>
            <a:r>
              <a:rPr lang="en-GB" smtClean="0"/>
              <a:t>Investigate how learning can be advanced in small steps using a ‘scaffolding’ approach;</a:t>
            </a:r>
          </a:p>
          <a:p>
            <a:pPr marL="609600" indent="-609600" eaLnBrk="1" hangingPunct="1"/>
            <a:r>
              <a:rPr lang="en-GB" smtClean="0"/>
              <a:t>Provide lots of support in the early stages when students don’t understand the ‘rules of the game’ and may lack confidence;</a:t>
            </a:r>
          </a:p>
          <a:p>
            <a:pPr marL="609600" indent="-609600" eaLnBrk="1" hangingPunct="1"/>
            <a:r>
              <a:rPr lang="en-GB" smtClean="0"/>
              <a:t>This can then be progressively removed as students become more confident in their own abilities.</a:t>
            </a:r>
          </a:p>
          <a:p>
            <a:pPr marL="609600" indent="-609600" eaLnBrk="1" hangingPunct="1"/>
            <a:endParaRPr lang="en-GB"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7107" name="Rectangle 3"/>
          <p:cNvSpPr>
            <a:spLocks noGrp="1" noChangeArrowheads="1"/>
          </p:cNvSpPr>
          <p:nvPr>
            <p:ph type="body" idx="1"/>
          </p:nvPr>
        </p:nvSpPr>
        <p:spPr/>
        <p:txBody>
          <a:bodyPr/>
          <a:lstStyle/>
          <a:p>
            <a:pPr marL="609600" indent="-609600" eaLnBrk="1" hangingPunct="1"/>
            <a:r>
              <a:rPr lang="en-GB" sz="2800" smtClean="0"/>
              <a:t>Avoid destructive criticism of the person rather than the work being assessed.</a:t>
            </a:r>
          </a:p>
          <a:p>
            <a:pPr marL="609600" indent="-609600" eaLnBrk="1" hangingPunct="1"/>
            <a:r>
              <a:rPr lang="en-GB" sz="2800" smtClean="0"/>
              <a:t>Try not to use language that is judgmental to the point of leaving students nowhere to go.</a:t>
            </a:r>
          </a:p>
          <a:p>
            <a:pPr marL="609600" indent="-609600" eaLnBrk="1" hangingPunct="1"/>
            <a:r>
              <a:rPr lang="en-GB" sz="2800" smtClean="0"/>
              <a:t>Words like “appalling”, “disastrous” and “incompetent” give students no room to manoeuvre.</a:t>
            </a:r>
          </a:p>
          <a:p>
            <a:pPr marL="609600" indent="-609600" eaLnBrk="1" hangingPunct="1"/>
            <a:r>
              <a:rPr lang="en-GB" sz="2800" smtClean="0"/>
              <a:t>However, words like ”incomparable” and “unimprovable” don’t help outstanding students to develop ipsatively either.</a:t>
            </a:r>
          </a:p>
          <a:p>
            <a:pPr marL="609600" indent="-609600" eaLnBrk="1" hangingPunct="1"/>
            <a:endParaRPr lang="en-GB" sz="2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en-GB" sz="3600" smtClean="0"/>
              <a:t>Play fair by giving feedback to students with diverse abilities</a:t>
            </a:r>
          </a:p>
        </p:txBody>
      </p:sp>
      <p:sp>
        <p:nvSpPr>
          <p:cNvPr id="48131" name="Rectangle 3"/>
          <p:cNvSpPr>
            <a:spLocks noGrp="1" noChangeArrowheads="1"/>
          </p:cNvSpPr>
          <p:nvPr>
            <p:ph type="body" idx="1"/>
          </p:nvPr>
        </p:nvSpPr>
        <p:spPr>
          <a:xfrm>
            <a:off x="179388" y="1484313"/>
            <a:ext cx="8785225" cy="4897437"/>
          </a:xfrm>
        </p:spPr>
        <p:txBody>
          <a:bodyPr/>
          <a:lstStyle/>
          <a:p>
            <a:pPr eaLnBrk="1" hangingPunct="1">
              <a:lnSpc>
                <a:spcPct val="80000"/>
              </a:lnSpc>
            </a:pPr>
            <a:r>
              <a:rPr lang="en-GB" sz="2800" smtClean="0"/>
              <a:t>Students at the top end of the ability range sometimes feel short changed by minimal feedback;</a:t>
            </a:r>
          </a:p>
          <a:p>
            <a:pPr eaLnBrk="1" hangingPunct="1">
              <a:lnSpc>
                <a:spcPct val="80000"/>
              </a:lnSpc>
            </a:pPr>
            <a:r>
              <a:rPr lang="en-GB" sz="2800" smtClean="0"/>
              <a:t>Students with many weaknesses easily become dispirited if there is too much negative feedback;</a:t>
            </a:r>
          </a:p>
          <a:p>
            <a:pPr eaLnBrk="1" hangingPunct="1">
              <a:lnSpc>
                <a:spcPct val="80000"/>
              </a:lnSpc>
            </a:pPr>
            <a:r>
              <a:rPr lang="en-GB" sz="2800" smtClean="0"/>
              <a:t>Consider giving an </a:t>
            </a:r>
            <a:r>
              <a:rPr lang="en-GB" sz="2800" i="1" smtClean="0"/>
              <a:t>assessment sandwich. </a:t>
            </a:r>
            <a:r>
              <a:rPr lang="en-GB" sz="2800" smtClean="0"/>
              <a:t>Start with something positive, go into the detailed critique and find something nice to say at the end (to motivate them to keep reading!);</a:t>
            </a:r>
          </a:p>
          <a:p>
            <a:pPr eaLnBrk="1" hangingPunct="1">
              <a:lnSpc>
                <a:spcPct val="80000"/>
              </a:lnSpc>
            </a:pPr>
            <a:r>
              <a:rPr lang="en-GB" sz="2800" smtClean="0"/>
              <a:t>Explore ways to incentivise reading of feedback;</a:t>
            </a:r>
          </a:p>
          <a:p>
            <a:pPr eaLnBrk="1" hangingPunct="1">
              <a:lnSpc>
                <a:spcPct val="80000"/>
              </a:lnSpc>
            </a:pPr>
            <a:r>
              <a:rPr lang="en-GB" sz="2800" smtClean="0"/>
              <a:t>Consider which medium to use for students with disabilities (e.g. don’t use bad handwriting for those with visual impairments or dyslexia!).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Twelve questions on assessment. You can:</a:t>
            </a:r>
            <a:endParaRPr lang="en-GB" dirty="0"/>
          </a:p>
        </p:txBody>
      </p:sp>
      <p:sp>
        <p:nvSpPr>
          <p:cNvPr id="3" name="Content Placeholder 2"/>
          <p:cNvSpPr>
            <a:spLocks noGrp="1"/>
          </p:cNvSpPr>
          <p:nvPr>
            <p:ph idx="1"/>
          </p:nvPr>
        </p:nvSpPr>
        <p:spPr/>
        <p:txBody>
          <a:bodyPr/>
          <a:lstStyle/>
          <a:p>
            <a:r>
              <a:rPr lang="en-GB" dirty="0" smtClean="0"/>
              <a:t>Use these to help to design an authentic assessment approach at course design stage;</a:t>
            </a:r>
          </a:p>
          <a:p>
            <a:r>
              <a:rPr lang="en-GB" dirty="0" smtClean="0"/>
              <a:t>Use them also as an aid to curriculum refreshment activity and prior to periodic review.</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FF000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FF000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FF000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FF000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FF000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FF000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FF000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FF0000"/>
                </a:solidFill>
              </a:rPr>
              <a:t>Inclusivity</a:t>
            </a:r>
            <a:r>
              <a:rPr lang="en-GB" sz="2600" dirty="0" smtClean="0"/>
              <a:t>:  Are students’ special needs in terms of assessment designed into assignments from the outset or do you have to make special arrangements for students with dyslexia, visual or aural impairments  or other disabilities responsively rather than proactively?</a:t>
            </a:r>
          </a:p>
          <a:p>
            <a:pPr lvl="0">
              <a:buSzPct val="100000"/>
              <a:buFont typeface="+mj-lt"/>
              <a:buAutoNum type="arabicPeriod" startAt="7"/>
            </a:pPr>
            <a:r>
              <a:rPr lang="en-GB" sz="2600" dirty="0" smtClean="0">
                <a:solidFill>
                  <a:srgbClr val="FF000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lvl="0">
              <a:buSzPct val="100000"/>
              <a:buFont typeface="+mj-lt"/>
              <a:buAutoNum type="arabicPeriod" startAt="10"/>
            </a:pPr>
            <a:r>
              <a:rPr lang="en-GB" sz="2600" dirty="0" smtClean="0">
                <a:solidFill>
                  <a:srgbClr val="FF0000"/>
                </a:solidFill>
              </a:rPr>
              <a:t>Feedback</a:t>
            </a:r>
            <a:r>
              <a:rPr lang="en-GB" sz="2600" dirty="0" smtClean="0"/>
              <a:t>: how fast can you provide it and what assurances can you give to students about its usefulness and ability to feed into future assignments?</a:t>
            </a:r>
          </a:p>
          <a:p>
            <a:pPr lvl="0">
              <a:buSzPct val="100000"/>
              <a:buFont typeface="+mj-lt"/>
              <a:buAutoNum type="arabicPeriod" startAt="10"/>
            </a:pPr>
            <a:r>
              <a:rPr lang="en-GB" sz="2600" dirty="0" smtClean="0">
                <a:solidFill>
                  <a:srgbClr val="FF0000"/>
                </a:solidFill>
              </a:rPr>
              <a:t>Quality assurance</a:t>
            </a:r>
            <a:r>
              <a:rPr lang="en-GB" sz="2600" dirty="0" smtClean="0"/>
              <a:t>: are you able to demonstrate that your assessment is fair, consistent and reliable? Will external scrutineers recognise the integrity of the assessment process?</a:t>
            </a:r>
          </a:p>
          <a:p>
            <a:pPr lvl="0">
              <a:buSzPct val="100000"/>
              <a:buFont typeface="+mj-lt"/>
              <a:buAutoNum type="arabicPeriod" startAt="10"/>
            </a:pPr>
            <a:r>
              <a:rPr lang="en-GB" sz="2600" dirty="0" smtClean="0">
                <a:solidFill>
                  <a:srgbClr val="FF0000"/>
                </a:solidFill>
              </a:rPr>
              <a:t>Technology</a:t>
            </a:r>
            <a:r>
              <a:rPr lang="en-GB" sz="2600" dirty="0" smtClean="0"/>
              <a:t>: are you using computer aided assessment where it is most useful (for drills and checking learning) enabling assessor time to be used most effectively where judgment is required?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GB" smtClean="0"/>
              <a:t>Conclusions</a:t>
            </a:r>
            <a:endParaRPr lang="en-US" smtClean="0"/>
          </a:p>
        </p:txBody>
      </p:sp>
      <p:sp>
        <p:nvSpPr>
          <p:cNvPr id="49155" name="Content Placeholder 2"/>
          <p:cNvSpPr>
            <a:spLocks noGrp="1"/>
          </p:cNvSpPr>
          <p:nvPr>
            <p:ph idx="1"/>
          </p:nvPr>
        </p:nvSpPr>
        <p:spPr/>
        <p:txBody>
          <a:bodyPr/>
          <a:lstStyle/>
          <a:p>
            <a:pPr eaLnBrk="1" hangingPunct="1"/>
            <a:r>
              <a:rPr lang="en-GB" smtClean="0"/>
              <a:t>Assessment impacts highly on student learning so we need to rethink how we can best do this, taking account of new contexts, new technologies and new opportunities;</a:t>
            </a:r>
          </a:p>
          <a:p>
            <a:pPr eaLnBrk="1" hangingPunct="1"/>
            <a:r>
              <a:rPr lang="en-GB" smtClean="0"/>
              <a:t>Efficient and effective feedback is just about the most important thing we do to enhance student learning, progression and success.</a:t>
            </a: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GB" sz="3500" smtClean="0"/>
              <a:t>Why is assessment such a big issue?</a:t>
            </a:r>
          </a:p>
        </p:txBody>
      </p:sp>
      <p:sp>
        <p:nvSpPr>
          <p:cNvPr id="13315" name="Rectangle 3"/>
          <p:cNvSpPr>
            <a:spLocks noGrp="1" noChangeArrowheads="1"/>
          </p:cNvSpPr>
          <p:nvPr>
            <p:ph type="body" idx="4294967295"/>
          </p:nvPr>
        </p:nvSpPr>
        <p:spPr/>
        <p:txBody>
          <a:bodyPr/>
          <a:lstStyle/>
          <a:p>
            <a:r>
              <a:rPr lang="en-GB" dirty="0" smtClean="0"/>
              <a:t>Good feedback and assessment practices are essential to student learning;</a:t>
            </a:r>
          </a:p>
          <a:p>
            <a:r>
              <a:rPr lang="en-GB" dirty="0" smtClean="0"/>
              <a:t>Student satisfaction surveys frequently highlight significant dissatisfaction around these issues;</a:t>
            </a:r>
          </a:p>
          <a:p>
            <a:r>
              <a:rPr lang="en-GB" dirty="0" smtClean="0"/>
              <a:t>In tough times, staff often find the pressure of achieving fast and formative feedback a heavy </a:t>
            </a:r>
            <a:r>
              <a:rPr lang="en-GB" dirty="0" smtClean="0"/>
              <a:t>chore;</a:t>
            </a:r>
          </a:p>
          <a:p>
            <a:r>
              <a:rPr lang="en-GB" dirty="0" smtClean="0"/>
              <a:t>QAA and professional, Regulatory and Subject bodies require a systematic and organised approach to assessment.</a:t>
            </a:r>
            <a:endParaRPr lang="en-GB"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22238"/>
            <a:ext cx="7543800" cy="800100"/>
          </a:xfrm>
          <a:noFill/>
        </p:spPr>
        <p:txBody>
          <a:bodyPr anchor="ctr"/>
          <a:lstStyle/>
          <a:p>
            <a:pPr eaLnBrk="1" hangingPunct="1"/>
            <a:r>
              <a:rPr lang="en-GB" sz="3500" smtClean="0"/>
              <a:t>Useful references: 1</a:t>
            </a:r>
          </a:p>
        </p:txBody>
      </p:sp>
      <p:sp>
        <p:nvSpPr>
          <p:cNvPr id="50179" name="Rectangle 3"/>
          <p:cNvSpPr>
            <a:spLocks noGrp="1" noChangeArrowheads="1"/>
          </p:cNvSpPr>
          <p:nvPr>
            <p:ph type="body" idx="1"/>
          </p:nvPr>
        </p:nvSpPr>
        <p:spPr>
          <a:xfrm>
            <a:off x="250825" y="1285875"/>
            <a:ext cx="8713788" cy="5238750"/>
          </a:xfrm>
        </p:spPr>
        <p:txBody>
          <a:bodyPr/>
          <a:lstStyle/>
          <a:p>
            <a:pPr eaLnBrk="1" hangingPunct="1">
              <a:lnSpc>
                <a:spcPct val="90000"/>
              </a:lnSpc>
              <a:buNone/>
            </a:pPr>
            <a:r>
              <a:rPr lang="en-GB" sz="2000" dirty="0" smtClean="0"/>
              <a:t>Biggs J (2003) Teaching for Quality Learning at University (Maidenhead: SRHE &amp; Open University Press)</a:t>
            </a:r>
          </a:p>
          <a:p>
            <a:pPr eaLnBrk="1" hangingPunct="1">
              <a:lnSpc>
                <a:spcPct val="90000"/>
              </a:lnSpc>
              <a:buNone/>
            </a:pPr>
            <a:r>
              <a:rPr lang="en-GB" sz="2000" dirty="0" smtClean="0"/>
              <a:t>Bowl, M (2003) </a:t>
            </a:r>
            <a:r>
              <a:rPr lang="en-GB" sz="2000" i="1" dirty="0" smtClean="0"/>
              <a:t>Non-traditional entrants to higher education ‘they talk about people like me’</a:t>
            </a:r>
            <a:r>
              <a:rPr lang="en-GB" sz="2000" dirty="0" smtClean="0"/>
              <a:t> Stoke on Trent, UK, </a:t>
            </a:r>
            <a:r>
              <a:rPr lang="en-GB" sz="2000" dirty="0" err="1" smtClean="0"/>
              <a:t>Trentham</a:t>
            </a:r>
            <a:r>
              <a:rPr lang="en-GB" sz="2000" dirty="0" smtClean="0"/>
              <a:t> Books</a:t>
            </a:r>
          </a:p>
          <a:p>
            <a:pPr eaLnBrk="1" hangingPunct="1">
              <a:lnSpc>
                <a:spcPct val="90000"/>
              </a:lnSpc>
              <a:buNone/>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Centre for Staff Development. </a:t>
            </a:r>
          </a:p>
          <a:p>
            <a:pPr eaLnBrk="1" hangingPunct="1">
              <a:lnSpc>
                <a:spcPct val="90000"/>
              </a:lnSpc>
              <a:buNone/>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eaLnBrk="1" hangingPunct="1">
              <a:lnSpc>
                <a:spcPct val="90000"/>
              </a:lnSpc>
              <a:buNone/>
            </a:pPr>
            <a:r>
              <a:rPr lang="en-GB" sz="2000" dirty="0" smtClean="0"/>
              <a:t>Brown</a:t>
            </a:r>
            <a:r>
              <a:rPr lang="en-GB" sz="2000" dirty="0" smtClean="0"/>
              <a:t>, S. and </a:t>
            </a:r>
            <a:r>
              <a:rPr lang="en-GB" sz="2000" dirty="0" err="1" smtClean="0"/>
              <a:t>Glasner</a:t>
            </a:r>
            <a:r>
              <a:rPr lang="en-GB" sz="2000" dirty="0" smtClean="0"/>
              <a:t>, A. (ed.) (1999) </a:t>
            </a:r>
            <a:r>
              <a:rPr lang="en-GB" sz="2000" i="1" dirty="0" smtClean="0"/>
              <a:t>Assessment Matters in Higher Education, Choosing and Using Diverse Approaches,</a:t>
            </a:r>
            <a:r>
              <a:rPr lang="en-GB" sz="2000" dirty="0" smtClean="0"/>
              <a:t> Maidenhead: Open University Press.</a:t>
            </a:r>
          </a:p>
          <a:p>
            <a:pPr eaLnBrk="1" hangingPunct="1">
              <a:lnSpc>
                <a:spcPct val="90000"/>
              </a:lnSpc>
              <a:buNone/>
            </a:pPr>
            <a:r>
              <a:rPr lang="en-GB" sz="2000" dirty="0" smtClean="0"/>
              <a:t>Brown, S. and Knight, P. (1994) </a:t>
            </a:r>
            <a:r>
              <a:rPr lang="en-GB" sz="2000" i="1" dirty="0" smtClean="0"/>
              <a:t>Assessing Learners in Higher Education,</a:t>
            </a:r>
            <a:r>
              <a:rPr lang="en-GB" sz="2000" dirty="0" smtClean="0"/>
              <a:t> London: Kogan Page</a:t>
            </a:r>
            <a:r>
              <a:rPr lang="en-GB" sz="2000" dirty="0" smtClean="0"/>
              <a:t>.</a:t>
            </a:r>
          </a:p>
          <a:p>
            <a:pPr eaLnBrk="1" hangingPunct="1">
              <a:lnSpc>
                <a:spcPct val="90000"/>
              </a:lnSpc>
              <a:buNone/>
            </a:pPr>
            <a:r>
              <a:rPr lang="en-GB" sz="2000" dirty="0" smtClean="0"/>
              <a:t>Brown, S. and Race, P. (2012) </a:t>
            </a:r>
            <a:r>
              <a:rPr lang="en-GB" sz="2000" i="1" dirty="0" smtClean="0"/>
              <a:t>Using effective assessment to promote learning, </a:t>
            </a:r>
            <a:r>
              <a:rPr lang="en-GB" sz="2000" dirty="0" smtClean="0"/>
              <a:t>in University teaching in focus: A learning-centred approach</a:t>
            </a:r>
            <a:r>
              <a:rPr lang="en-GB" sz="2000" i="1" dirty="0" smtClean="0"/>
              <a:t>, </a:t>
            </a:r>
            <a:r>
              <a:rPr lang="en-GB" sz="2000" dirty="0" smtClean="0"/>
              <a:t>Chalmers, D and Hunt, L. (</a:t>
            </a:r>
            <a:r>
              <a:rPr lang="en-GB" sz="2000" dirty="0" err="1" smtClean="0"/>
              <a:t>eds</a:t>
            </a:r>
            <a:r>
              <a:rPr lang="en-GB" sz="2000" dirty="0" smtClean="0"/>
              <a:t>), Melbourne: Australian Council for Educational Research.</a:t>
            </a:r>
            <a:endParaRPr lang="en-GB" sz="2000" smtClean="0"/>
          </a:p>
          <a:p>
            <a:pPr eaLnBrk="1" hangingPunct="1">
              <a:lnSpc>
                <a:spcPct val="90000"/>
              </a:lnSpc>
              <a:buNone/>
            </a:pPr>
            <a:endParaRPr 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04813"/>
            <a:ext cx="7543800" cy="576262"/>
          </a:xfrm>
        </p:spPr>
        <p:txBody>
          <a:bodyPr/>
          <a:lstStyle/>
          <a:p>
            <a:pPr eaLnBrk="1" hangingPunct="1"/>
            <a:r>
              <a:rPr lang="en-GB" sz="3500" smtClean="0"/>
              <a:t>Useful references 2</a:t>
            </a:r>
          </a:p>
        </p:txBody>
      </p:sp>
      <p:sp>
        <p:nvSpPr>
          <p:cNvPr id="51203" name="Rectangle 3"/>
          <p:cNvSpPr>
            <a:spLocks noGrp="1" noChangeArrowheads="1"/>
          </p:cNvSpPr>
          <p:nvPr>
            <p:ph type="body" idx="1"/>
          </p:nvPr>
        </p:nvSpPr>
        <p:spPr>
          <a:xfrm>
            <a:off x="468313" y="1268413"/>
            <a:ext cx="8229600" cy="4933950"/>
          </a:xfrm>
        </p:spPr>
        <p:txBody>
          <a:bodyPr/>
          <a:lstStyle/>
          <a:p>
            <a:pPr>
              <a:buNone/>
            </a:pPr>
            <a:r>
              <a:rPr lang="en-GB" sz="2000" dirty="0" smtClean="0"/>
              <a:t>Brown, S. (2011</a:t>
            </a:r>
            <a:r>
              <a:rPr lang="en-GB" sz="2000" dirty="0" smtClean="0"/>
              <a:t>) </a:t>
            </a:r>
            <a:r>
              <a:rPr lang="en-GB" sz="2000" i="1" dirty="0" smtClean="0"/>
              <a:t>First </a:t>
            </a:r>
            <a:r>
              <a:rPr lang="en-GB" sz="2000" i="1" dirty="0" smtClean="0"/>
              <a:t>class: how assessment can enhance student learning </a:t>
            </a:r>
            <a:r>
              <a:rPr lang="en-GB" sz="2000" dirty="0" smtClean="0"/>
              <a:t>in </a:t>
            </a:r>
            <a:r>
              <a:rPr lang="en-GB" sz="2000" i="1" dirty="0" smtClean="0"/>
              <a:t>Blue Skies: new thinking about the future of higher education, </a:t>
            </a:r>
            <a:r>
              <a:rPr lang="en-GB" sz="2000" dirty="0" smtClean="0"/>
              <a:t>London: Pearson.</a:t>
            </a:r>
          </a:p>
          <a:p>
            <a:pPr eaLnBrk="1" hangingPunct="1">
              <a:lnSpc>
                <a:spcPct val="90000"/>
              </a:lnSpc>
              <a:buNone/>
            </a:pPr>
            <a:r>
              <a:rPr lang="en-GB" sz="2000" dirty="0" smtClean="0"/>
              <a:t>Carroll </a:t>
            </a:r>
            <a:r>
              <a:rPr lang="en-GB" sz="2000" dirty="0" smtClean="0"/>
              <a:t>J and Ryan J (2005) </a:t>
            </a:r>
            <a:r>
              <a:rPr lang="en-GB" sz="2000" i="1" dirty="0" smtClean="0"/>
              <a:t>Teaching International students: improving learning for all</a:t>
            </a:r>
            <a:r>
              <a:rPr lang="en-GB" sz="2000" dirty="0" smtClean="0"/>
              <a:t> Routledge SEDA series</a:t>
            </a:r>
          </a:p>
          <a:p>
            <a:pPr eaLnBrk="1" hangingPunct="1">
              <a:lnSpc>
                <a:spcPct val="90000"/>
              </a:lnSpc>
              <a:buNone/>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eaLnBrk="1" hangingPunct="1">
              <a:lnSpc>
                <a:spcPct val="90000"/>
              </a:lnSpc>
              <a:buNone/>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a:t>
            </a:r>
            <a:r>
              <a:rPr lang="en-GB" sz="2000" dirty="0" smtClean="0"/>
              <a:t> Maidenhead: SRHE/Open University Press.</a:t>
            </a:r>
          </a:p>
          <a:p>
            <a:pPr eaLnBrk="1" hangingPunct="1">
              <a:lnSpc>
                <a:spcPct val="90000"/>
              </a:lnSpc>
              <a:buNone/>
            </a:pPr>
            <a:r>
              <a:rPr lang="en-GB" sz="2000" dirty="0" smtClean="0"/>
              <a:t>Kneale</a:t>
            </a:r>
            <a:r>
              <a:rPr lang="en-GB" sz="2000" dirty="0" smtClean="0"/>
              <a:t>, P. E. (1997) </a:t>
            </a:r>
            <a:r>
              <a:rPr lang="en-GB" sz="2000" i="1" dirty="0" smtClean="0"/>
              <a:t>The rise of the "strategic student": how can we adapt to cope?</a:t>
            </a:r>
            <a:r>
              <a:rPr lang="en-GB" sz="2000" dirty="0" smtClean="0"/>
              <a:t> in Armstrong, S., Thompson, G. and Brown, S. (</a:t>
            </a:r>
            <a:r>
              <a:rPr lang="en-GB" sz="2000" dirty="0" err="1" smtClean="0"/>
              <a:t>eds</a:t>
            </a:r>
            <a:r>
              <a:rPr lang="en-GB" sz="2000" dirty="0" smtClean="0"/>
              <a:t>) </a:t>
            </a:r>
            <a:r>
              <a:rPr lang="en-GB" sz="2000" i="1" dirty="0" smtClean="0"/>
              <a:t>Facing up to Radical Changes in Universities and Colleges,</a:t>
            </a:r>
            <a:r>
              <a:rPr lang="en-GB" sz="2000" dirty="0" smtClean="0"/>
              <a:t> 119-139 London: Kogan Page.</a:t>
            </a:r>
          </a:p>
          <a:p>
            <a:pPr eaLnBrk="1" hangingPunct="1">
              <a:lnSpc>
                <a:spcPct val="90000"/>
              </a:lnSpc>
            </a:pPr>
            <a:endParaRPr lang="en-GB" sz="2000" dirty="0" smtClean="0"/>
          </a:p>
          <a:p>
            <a:pPr eaLnBrk="1" hangingPunct="1">
              <a:lnSpc>
                <a:spcPct val="90000"/>
              </a:lnSpc>
            </a:pPr>
            <a:endParaRPr lang="en-GB"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60350"/>
            <a:ext cx="7543800" cy="720725"/>
          </a:xfrm>
        </p:spPr>
        <p:txBody>
          <a:bodyPr/>
          <a:lstStyle/>
          <a:p>
            <a:pPr eaLnBrk="1" hangingPunct="1"/>
            <a:r>
              <a:rPr lang="en-GB" smtClean="0"/>
              <a:t>Useful references 3</a:t>
            </a:r>
          </a:p>
        </p:txBody>
      </p:sp>
      <p:sp>
        <p:nvSpPr>
          <p:cNvPr id="52227" name="Rectangle 3"/>
          <p:cNvSpPr>
            <a:spLocks noGrp="1" noChangeArrowheads="1"/>
          </p:cNvSpPr>
          <p:nvPr>
            <p:ph type="body" idx="1"/>
          </p:nvPr>
        </p:nvSpPr>
        <p:spPr>
          <a:xfrm>
            <a:off x="323850" y="1196975"/>
            <a:ext cx="8569325" cy="5184775"/>
          </a:xfrm>
        </p:spPr>
        <p:txBody>
          <a:bodyPr/>
          <a:lstStyle/>
          <a:p>
            <a:pPr eaLnBrk="1" hangingPunct="1">
              <a:lnSpc>
                <a:spcPct val="80000"/>
              </a:lnSpc>
              <a:buNone/>
            </a:pPr>
            <a:r>
              <a:rPr lang="en-GB" sz="2000" dirty="0" smtClean="0"/>
              <a:t>Knight, P. and Yorke, M. (2003) </a:t>
            </a:r>
            <a:r>
              <a:rPr lang="en-GB" sz="2000" i="1" dirty="0" smtClean="0"/>
              <a:t>Assessment, learning and employability</a:t>
            </a:r>
            <a:r>
              <a:rPr lang="en-GB" sz="2000" dirty="0" smtClean="0"/>
              <a:t> Maidenhead, UK: SRHE/Open University Press.</a:t>
            </a:r>
          </a:p>
          <a:p>
            <a:pPr eaLnBrk="1" hangingPunct="1">
              <a:lnSpc>
                <a:spcPct val="80000"/>
              </a:lnSpc>
              <a:buNone/>
            </a:pPr>
            <a:r>
              <a:rPr lang="en-GB" sz="1800" dirty="0" smtClean="0"/>
              <a:t>McDowell E &amp; Brown S 1998 Assessing students: cheating and plagiarism, Red Guide 10/11 University of Northumbria, Newcastle</a:t>
            </a:r>
            <a:endParaRPr lang="en-US" sz="1800" dirty="0" smtClean="0"/>
          </a:p>
          <a:p>
            <a:pPr>
              <a:lnSpc>
                <a:spcPct val="80000"/>
              </a:lnSpc>
              <a:buNone/>
            </a:pPr>
            <a:r>
              <a:rPr lang="en-GB" sz="2100" dirty="0" err="1" smtClean="0">
                <a:solidFill>
                  <a:srgbClr val="000000"/>
                </a:solidFill>
              </a:rPr>
              <a:t>Nicol</a:t>
            </a:r>
            <a:r>
              <a:rPr lang="en-GB" sz="2100" dirty="0" smtClean="0">
                <a:solidFill>
                  <a:srgbClr val="000000"/>
                </a:solidFill>
              </a:rPr>
              <a:t>, D J and Macfarlane-Dick:  Formative assessment and self-regulated learning: A model</a:t>
            </a:r>
            <a:r>
              <a:rPr lang="en-GB" sz="2100" b="1" dirty="0" smtClean="0">
                <a:solidFill>
                  <a:srgbClr val="000000"/>
                </a:solidFill>
              </a:rPr>
              <a:t> </a:t>
            </a:r>
            <a:r>
              <a:rPr lang="en-GB" sz="2100" dirty="0" smtClean="0">
                <a:solidFill>
                  <a:srgbClr val="000000"/>
                </a:solidFill>
              </a:rPr>
              <a:t>and seven principles of good feedback practice.</a:t>
            </a:r>
            <a:r>
              <a:rPr lang="en-GB" sz="2100" b="1" dirty="0" smtClean="0">
                <a:solidFill>
                  <a:srgbClr val="000000"/>
                </a:solidFill>
              </a:rPr>
              <a:t>  </a:t>
            </a:r>
            <a:r>
              <a:rPr lang="en-GB" sz="2100" dirty="0" smtClean="0">
                <a:solidFill>
                  <a:srgbClr val="000000"/>
                </a:solidFill>
              </a:rPr>
              <a:t>Studies in Higher Education (2006), </a:t>
            </a:r>
            <a:r>
              <a:rPr lang="en-GB" sz="2100" dirty="0" err="1" smtClean="0">
                <a:solidFill>
                  <a:srgbClr val="000000"/>
                </a:solidFill>
              </a:rPr>
              <a:t>Vol</a:t>
            </a:r>
            <a:r>
              <a:rPr lang="en-GB" sz="2100" dirty="0" smtClean="0">
                <a:solidFill>
                  <a:srgbClr val="000000"/>
                </a:solidFill>
              </a:rPr>
              <a:t> 31(2), 199-218</a:t>
            </a:r>
            <a:endParaRPr lang="en-GB" sz="2000" dirty="0" smtClean="0"/>
          </a:p>
          <a:p>
            <a:pPr eaLnBrk="1" hangingPunct="1">
              <a:lnSpc>
                <a:spcPct val="80000"/>
              </a:lnSpc>
              <a:buNone/>
            </a:pPr>
            <a:r>
              <a:rPr lang="en-GB" sz="2000" dirty="0" smtClean="0"/>
              <a:t>Price, M, Rust, C., Donovan, B., and Handley, K. with Bryant, R. (2012) </a:t>
            </a:r>
            <a:r>
              <a:rPr lang="en-GB" sz="2000" i="1" dirty="0" smtClean="0"/>
              <a:t>Assessment Literacy: the foundation for Improving student learning</a:t>
            </a:r>
            <a:r>
              <a:rPr lang="en-GB" sz="2000" dirty="0" smtClean="0"/>
              <a:t>, Oxford, Oxford Centre for Staff and learning Development.</a:t>
            </a:r>
          </a:p>
          <a:p>
            <a:pPr eaLnBrk="1" hangingPunct="1">
              <a:lnSpc>
                <a:spcPct val="80000"/>
              </a:lnSpc>
              <a:buNone/>
            </a:pPr>
            <a:r>
              <a:rPr lang="en-GB" sz="2000" dirty="0" smtClean="0"/>
              <a:t>Sadler, D R (1989) Formative assessment and the design of instructional systems </a:t>
            </a:r>
            <a:r>
              <a:rPr lang="en-GB" sz="2000" i="1" dirty="0" smtClean="0"/>
              <a:t>Instructional Science </a:t>
            </a:r>
            <a:r>
              <a:rPr lang="en-GB" sz="2000" dirty="0" smtClean="0"/>
              <a:t>18, 119-144.</a:t>
            </a:r>
          </a:p>
          <a:p>
            <a:pPr eaLnBrk="1" hangingPunct="1">
              <a:lnSpc>
                <a:spcPct val="80000"/>
              </a:lnSpc>
              <a:buNone/>
            </a:pPr>
            <a:r>
              <a:rPr lang="en-GB" sz="2000" dirty="0" smtClean="0"/>
              <a:t>Sadler, D R (1998) Formative assessment: revisiting the territory </a:t>
            </a:r>
            <a:r>
              <a:rPr lang="en-GB" sz="2000" i="1" dirty="0" smtClean="0"/>
              <a:t>Assessment in Education: Principles, Policy and Practice </a:t>
            </a:r>
            <a:r>
              <a:rPr lang="en-GB" sz="2000" dirty="0" smtClean="0"/>
              <a:t>5, 77-84</a:t>
            </a:r>
          </a:p>
          <a:p>
            <a:pPr eaLnBrk="1" hangingPunct="1">
              <a:lnSpc>
                <a:spcPct val="80000"/>
              </a:lnSpc>
              <a:buNone/>
            </a:pPr>
            <a:r>
              <a:rPr lang="en-GB" sz="2000" dirty="0" smtClean="0"/>
              <a:t>Pickford, R. and Brown, S. (2006) </a:t>
            </a:r>
            <a:r>
              <a:rPr lang="en-GB" sz="2000" i="1" dirty="0" smtClean="0"/>
              <a:t>Assessing skills and practice</a:t>
            </a:r>
            <a:r>
              <a:rPr lang="en-GB" sz="2000" dirty="0" smtClean="0"/>
              <a:t> London: Routledge.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33375"/>
            <a:ext cx="7543800" cy="574675"/>
          </a:xfrm>
        </p:spPr>
        <p:txBody>
          <a:bodyPr/>
          <a:lstStyle/>
          <a:p>
            <a:pPr eaLnBrk="1" hangingPunct="1"/>
            <a:r>
              <a:rPr lang="en-GB" sz="3500" smtClean="0"/>
              <a:t>Useful references 4</a:t>
            </a:r>
          </a:p>
        </p:txBody>
      </p:sp>
      <p:sp>
        <p:nvSpPr>
          <p:cNvPr id="53251" name="Rectangle 3"/>
          <p:cNvSpPr>
            <a:spLocks noGrp="1" noChangeArrowheads="1"/>
          </p:cNvSpPr>
          <p:nvPr>
            <p:ph type="body" idx="1"/>
          </p:nvPr>
        </p:nvSpPr>
        <p:spPr>
          <a:xfrm>
            <a:off x="468313" y="1285875"/>
            <a:ext cx="8229600" cy="5095875"/>
          </a:xfrm>
        </p:spPr>
        <p:txBody>
          <a:bodyPr/>
          <a:lstStyle/>
          <a:p>
            <a:pPr eaLnBrk="1" hangingPunct="1">
              <a:lnSpc>
                <a:spcPct val="90000"/>
              </a:lnSpc>
              <a:buNone/>
            </a:pPr>
            <a:r>
              <a:rPr lang="en-GB" sz="2000" dirty="0" smtClean="0">
                <a:cs typeface="Times New Roman" pitchFamily="18" charset="0"/>
              </a:rPr>
              <a:t>Race, P. (2001) </a:t>
            </a:r>
            <a:r>
              <a:rPr lang="en-GB" sz="2000" i="1" dirty="0" smtClean="0">
                <a:cs typeface="Times New Roman" pitchFamily="18" charset="0"/>
              </a:rPr>
              <a:t>A Briefing on Self, Peer &amp; Group Assessment</a:t>
            </a:r>
            <a:r>
              <a:rPr lang="en-GB" sz="2000" dirty="0" smtClean="0">
                <a:cs typeface="Times New Roman" pitchFamily="18" charset="0"/>
              </a:rPr>
              <a:t> in LTSN Generic Centre Assessment Series No 9 LTSN York.</a:t>
            </a:r>
            <a:r>
              <a:rPr lang="en-GB" sz="2000" dirty="0" smtClean="0"/>
              <a:t> Race P. (2006) </a:t>
            </a:r>
            <a:r>
              <a:rPr lang="en-GB" sz="2000" i="1" dirty="0" smtClean="0"/>
              <a:t>The lecturer’s toolkit (3rd edition)</a:t>
            </a:r>
            <a:r>
              <a:rPr lang="en-GB" sz="2000" dirty="0" smtClean="0"/>
              <a:t> London: Routledge.</a:t>
            </a:r>
          </a:p>
          <a:p>
            <a:pPr eaLnBrk="1" hangingPunct="1">
              <a:lnSpc>
                <a:spcPct val="90000"/>
              </a:lnSpc>
              <a:buNone/>
            </a:pPr>
            <a:r>
              <a:rPr lang="en-GB" sz="2000" dirty="0" smtClean="0"/>
              <a:t>Race P (2006) </a:t>
            </a:r>
            <a:r>
              <a:rPr lang="en-GB" sz="2000" i="1" dirty="0" smtClean="0"/>
              <a:t>The Lecturers toolkit</a:t>
            </a:r>
            <a:r>
              <a:rPr lang="en-GB" sz="2000" dirty="0" smtClean="0"/>
              <a:t> 3</a:t>
            </a:r>
            <a:r>
              <a:rPr lang="en-GB" sz="2000" baseline="30000" dirty="0" smtClean="0"/>
              <a:t>rd</a:t>
            </a:r>
            <a:r>
              <a:rPr lang="en-GB" sz="2000" dirty="0" smtClean="0"/>
              <a:t> edition London Routledge</a:t>
            </a:r>
          </a:p>
          <a:p>
            <a:pPr eaLnBrk="1" hangingPunct="1">
              <a:lnSpc>
                <a:spcPct val="90000"/>
              </a:lnSpc>
              <a:buNone/>
            </a:pPr>
            <a:r>
              <a:rPr lang="en-GB" sz="2000" dirty="0" smtClean="0"/>
              <a:t>Race P and Pickford R (2007) </a:t>
            </a:r>
            <a:r>
              <a:rPr lang="en-GB" sz="2000" i="1" dirty="0" smtClean="0"/>
              <a:t>Making Teaching work: Teaching smarter in post-compulsory education</a:t>
            </a:r>
            <a:r>
              <a:rPr lang="en-GB" sz="2000" dirty="0" smtClean="0"/>
              <a:t>, London, Sage</a:t>
            </a:r>
          </a:p>
          <a:p>
            <a:pPr eaLnBrk="1" hangingPunct="1">
              <a:lnSpc>
                <a:spcPct val="90000"/>
              </a:lnSpc>
              <a:buNone/>
            </a:pPr>
            <a:r>
              <a:rPr lang="en-GB" sz="2000" dirty="0" smtClean="0"/>
              <a:t>Rust, C., Price, M. and O’Donovan, B. (2003). Improving students’ learning by developing their understanding of assessment criteria and processes. </a:t>
            </a:r>
            <a:r>
              <a:rPr lang="en-GB" sz="2000" i="1" dirty="0" smtClean="0"/>
              <a:t>Assessment and Evaluation in Higher Education. 28 (2), 147-164.</a:t>
            </a:r>
          </a:p>
          <a:p>
            <a:pPr eaLnBrk="1" hangingPunct="1">
              <a:lnSpc>
                <a:spcPct val="90000"/>
              </a:lnSpc>
              <a:buNone/>
            </a:pPr>
            <a:r>
              <a:rPr lang="en-GB" sz="2000" dirty="0" err="1" smtClean="0"/>
              <a:t>Sambell</a:t>
            </a:r>
            <a:r>
              <a:rPr lang="en-GB" sz="2000" dirty="0" smtClean="0"/>
              <a:t>, K., McDowell, L. and Montgomery, C. (2012) </a:t>
            </a:r>
            <a:r>
              <a:rPr lang="en-GB" sz="2000" i="1" dirty="0" smtClean="0"/>
              <a:t>Assessment for Learning in Higher Education</a:t>
            </a:r>
            <a:r>
              <a:rPr lang="en-GB" sz="2000" dirty="0" smtClean="0"/>
              <a:t> Abingdon, Routledge</a:t>
            </a:r>
          </a:p>
          <a:p>
            <a:pPr eaLnBrk="1" hangingPunct="1">
              <a:lnSpc>
                <a:spcPct val="90000"/>
              </a:lnSpc>
              <a:buNone/>
            </a:pPr>
            <a:r>
              <a:rPr lang="en-GB" sz="2000" dirty="0" err="1" smtClean="0"/>
              <a:t>Stefani</a:t>
            </a:r>
            <a:r>
              <a:rPr lang="en-GB" sz="2000" dirty="0" smtClean="0"/>
              <a:t> L and Carroll J (2001)</a:t>
            </a:r>
            <a:r>
              <a:rPr lang="en-GB" sz="2000" dirty="0" smtClean="0">
                <a:solidFill>
                  <a:srgbClr val="313063"/>
                </a:solidFill>
              </a:rPr>
              <a:t>A Briefing on Plagiarism</a:t>
            </a:r>
            <a:r>
              <a:rPr lang="en-GB" sz="2000" dirty="0" smtClean="0"/>
              <a:t> http://www.ltsn.ac.uk/application.asp?app=resources.asp&amp;process=full_record&amp;section=generic&amp;id=10</a:t>
            </a:r>
          </a:p>
          <a:p>
            <a:pPr eaLnBrk="1" hangingPunct="1">
              <a:lnSpc>
                <a:spcPct val="90000"/>
              </a:lnSpc>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lnSpc>
                <a:spcPct val="90000"/>
              </a:lnSpc>
            </a:pPr>
            <a:endParaRPr lang="en-GB"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smtClean="0"/>
              <a:t>Good feedback practice</a:t>
            </a:r>
            <a:r>
              <a:rPr lang="en-GB" sz="3500" smtClean="0"/>
              <a:t>:</a:t>
            </a:r>
            <a:br>
              <a:rPr lang="en-GB" sz="3500" smtClean="0"/>
            </a:br>
            <a:endParaRPr lang="en-US" sz="3500" smtClean="0"/>
          </a:p>
        </p:txBody>
      </p:sp>
      <p:sp>
        <p:nvSpPr>
          <p:cNvPr id="16387" name="Rectangle 3"/>
          <p:cNvSpPr>
            <a:spLocks noGrp="1" noChangeArrowheads="1"/>
          </p:cNvSpPr>
          <p:nvPr>
            <p:ph type="body" idx="4294967295"/>
          </p:nvPr>
        </p:nvSpPr>
        <p:spPr>
          <a:xfrm>
            <a:off x="468313" y="1412875"/>
            <a:ext cx="8229600" cy="5111750"/>
          </a:xfrm>
        </p:spPr>
        <p:txBody>
          <a:bodyPr/>
          <a:lstStyle/>
          <a:p>
            <a:pPr marL="361950" indent="-361950">
              <a:lnSpc>
                <a:spcPct val="80000"/>
              </a:lnSpc>
              <a:buFont typeface="Wingdings" pitchFamily="2" charset="2"/>
              <a:buNone/>
            </a:pPr>
            <a:r>
              <a:rPr lang="en-US" sz="2400" smtClean="0"/>
              <a:t>1. Helps clarify what good performance is (goals, criteria, expected standards);</a:t>
            </a:r>
          </a:p>
          <a:p>
            <a:pPr marL="361950" indent="-361950">
              <a:spcBef>
                <a:spcPct val="0"/>
              </a:spcBef>
              <a:buFont typeface="Wingdings" pitchFamily="2" charset="2"/>
              <a:buNone/>
            </a:pPr>
            <a:r>
              <a:rPr lang="en-US" sz="2400" smtClean="0"/>
              <a:t>2. Facilitates the development of self-assessment (reflection) in learning;</a:t>
            </a:r>
          </a:p>
          <a:p>
            <a:pPr marL="361950" indent="-361950">
              <a:spcBef>
                <a:spcPct val="0"/>
              </a:spcBef>
              <a:buFont typeface="Wingdings" pitchFamily="2" charset="2"/>
              <a:buNone/>
            </a:pPr>
            <a:r>
              <a:rPr lang="en-US" sz="2400" smtClean="0"/>
              <a:t>3. Delivers high quality information to students about their learning;</a:t>
            </a:r>
          </a:p>
          <a:p>
            <a:pPr marL="361950" indent="-361950">
              <a:spcBef>
                <a:spcPct val="0"/>
              </a:spcBef>
              <a:buFont typeface="Wingdings" pitchFamily="2" charset="2"/>
              <a:buNone/>
            </a:pPr>
            <a:r>
              <a:rPr lang="en-US" sz="2400" smtClean="0"/>
              <a:t>4. Encourages teacher and peer dialogue around learning;</a:t>
            </a:r>
          </a:p>
          <a:p>
            <a:pPr marL="361950" indent="-361950">
              <a:spcBef>
                <a:spcPct val="0"/>
              </a:spcBef>
              <a:buFont typeface="Wingdings" pitchFamily="2" charset="2"/>
              <a:buNone/>
            </a:pPr>
            <a:r>
              <a:rPr lang="en-US" sz="2400" smtClean="0"/>
              <a:t>5. Encourages positive motivational beliefs and self-esteem;</a:t>
            </a:r>
          </a:p>
          <a:p>
            <a:pPr marL="361950" indent="-361950">
              <a:spcBef>
                <a:spcPct val="0"/>
              </a:spcBef>
              <a:buFont typeface="Wingdings" pitchFamily="2" charset="2"/>
              <a:buNone/>
            </a:pPr>
            <a:r>
              <a:rPr lang="en-US" sz="2400" smtClean="0"/>
              <a:t>6. Provides opportunities to close the gap between current and desired performance;</a:t>
            </a:r>
          </a:p>
          <a:p>
            <a:pPr marL="361950" indent="-361950">
              <a:spcBef>
                <a:spcPct val="0"/>
              </a:spcBef>
              <a:buFont typeface="Wingdings" pitchFamily="2" charset="2"/>
              <a:buNone/>
            </a:pPr>
            <a:r>
              <a:rPr lang="en-US" sz="2400" smtClean="0"/>
              <a:t>7. Provides information to teachers that can be used to help shape the teaching.</a:t>
            </a:r>
            <a:endParaRPr lang="en-GB" sz="2400" smtClean="0"/>
          </a:p>
          <a:p>
            <a:pPr marL="361950" indent="-361950">
              <a:lnSpc>
                <a:spcPct val="80000"/>
              </a:lnSpc>
            </a:pPr>
            <a:endParaRPr lang="en-US" sz="19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p:spPr>
        <p:txBody>
          <a:bodyPr/>
          <a:lstStyle/>
          <a:p>
            <a:pPr eaLnBrk="1" hangingPunct="1"/>
            <a:r>
              <a:rPr lang="en-GB" sz="3600" smtClean="0"/>
              <a:t>To give feedback more effectively </a:t>
            </a:r>
            <a:br>
              <a:rPr lang="en-GB" sz="3600" smtClean="0"/>
            </a:br>
            <a:r>
              <a:rPr lang="en-GB" sz="3600" smtClean="0"/>
              <a:t>&amp; efficiently, we can:</a:t>
            </a:r>
          </a:p>
        </p:txBody>
      </p:sp>
      <p:sp>
        <p:nvSpPr>
          <p:cNvPr id="18435" name="Rectangle 3"/>
          <p:cNvSpPr>
            <a:spLocks noGrp="1" noChangeArrowheads="1"/>
          </p:cNvSpPr>
          <p:nvPr>
            <p:ph type="body" idx="1"/>
          </p:nvPr>
        </p:nvSpPr>
        <p:spPr>
          <a:xfrm>
            <a:off x="381000" y="1981200"/>
            <a:ext cx="8382000" cy="4114800"/>
          </a:xfrm>
        </p:spPr>
        <p:txBody>
          <a:bodyPr/>
          <a:lstStyle/>
          <a:p>
            <a:pPr eaLnBrk="1" hangingPunct="1"/>
            <a:r>
              <a:rPr lang="en-GB" smtClean="0"/>
              <a:t>Use model answers;</a:t>
            </a:r>
          </a:p>
          <a:p>
            <a:pPr eaLnBrk="1" hangingPunct="1"/>
            <a:r>
              <a:rPr lang="en-GB" smtClean="0"/>
              <a:t>Use assignment return sheets;</a:t>
            </a:r>
          </a:p>
          <a:p>
            <a:pPr eaLnBrk="1" hangingPunct="1"/>
            <a:r>
              <a:rPr lang="en-GB" smtClean="0"/>
              <a:t>Write an assignment report;</a:t>
            </a:r>
          </a:p>
          <a:p>
            <a:pPr eaLnBrk="1" hangingPunct="1"/>
            <a:r>
              <a:rPr lang="en-GB" smtClean="0"/>
              <a:t>Feedback to groups of students;</a:t>
            </a:r>
          </a:p>
          <a:p>
            <a:pPr eaLnBrk="1" hangingPunct="1"/>
            <a:r>
              <a:rPr lang="en-GB" smtClean="0"/>
              <a:t>Use statement banks;</a:t>
            </a:r>
          </a:p>
          <a:p>
            <a:pPr eaLnBrk="1" hangingPunct="1"/>
            <a:r>
              <a:rPr lang="en-GB" smtClean="0"/>
              <a:t>Use computer-assisted assessment;</a:t>
            </a:r>
          </a:p>
          <a:p>
            <a:pPr eaLnBrk="1" hangingPunct="1"/>
            <a:r>
              <a:rPr lang="en-GB" smtClean="0"/>
              <a:t>Involve students in their own assessment.</a:t>
            </a:r>
          </a:p>
          <a:p>
            <a:pPr eaLnBrk="1" hangingPunct="1"/>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z="3200" smtClean="0"/>
              <a:t>Strategies for ensuring assessment </a:t>
            </a:r>
            <a:r>
              <a:rPr lang="en-GB" sz="3200" i="1" smtClean="0"/>
              <a:t>is </a:t>
            </a:r>
            <a:r>
              <a:rPr lang="en-GB" sz="3200" smtClean="0"/>
              <a:t>for rather than </a:t>
            </a:r>
            <a:r>
              <a:rPr lang="en-GB" sz="3200" i="1" smtClean="0"/>
              <a:t>of</a:t>
            </a:r>
            <a:r>
              <a:rPr lang="en-GB" sz="3200" smtClean="0"/>
              <a:t> learning</a:t>
            </a:r>
          </a:p>
        </p:txBody>
      </p:sp>
      <p:sp>
        <p:nvSpPr>
          <p:cNvPr id="39939" name="Rectangle 3"/>
          <p:cNvSpPr>
            <a:spLocks noGrp="1" noChangeArrowheads="1"/>
          </p:cNvSpPr>
          <p:nvPr>
            <p:ph type="body" idx="1"/>
          </p:nvPr>
        </p:nvSpPr>
        <p:spPr>
          <a:xfrm>
            <a:off x="457200" y="1371600"/>
            <a:ext cx="8229600" cy="4754563"/>
          </a:xfrm>
        </p:spPr>
        <p:txBody>
          <a:bodyPr/>
          <a:lstStyle/>
          <a:p>
            <a:pPr eaLnBrk="1" hangingPunct="1"/>
            <a:r>
              <a:rPr lang="en-GB" smtClean="0"/>
              <a:t>It needs to be built-in rather than bolt-on;</a:t>
            </a:r>
          </a:p>
          <a:p>
            <a:pPr eaLnBrk="1" hangingPunct="1"/>
            <a:r>
              <a:rPr lang="en-GB" smtClean="0"/>
              <a:t>Assignments need to be authentic, that is, assessing learning that is identified in the learning outcomes;</a:t>
            </a:r>
          </a:p>
          <a:p>
            <a:pPr eaLnBrk="1" hangingPunct="1"/>
            <a:r>
              <a:rPr lang="en-GB" smtClean="0"/>
              <a:t>Learning outcomes need to be designed to be specific, measurable, achievable, realistic and time-constrained (SMART);</a:t>
            </a:r>
          </a:p>
          <a:p>
            <a:pPr eaLnBrk="1" hangingPunct="1"/>
            <a:r>
              <a:rPr lang="en-GB" smtClean="0"/>
              <a:t>The assessment strategy should make sure that assignments are fit-for-purpose.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3200" smtClean="0"/>
              <a:t>To integrate assessment we need to realign it with the curriculum by:</a:t>
            </a:r>
          </a:p>
        </p:txBody>
      </p:sp>
      <p:sp>
        <p:nvSpPr>
          <p:cNvPr id="40963" name="Rectangle 3"/>
          <p:cNvSpPr>
            <a:spLocks noGrp="1" noChangeArrowheads="1"/>
          </p:cNvSpPr>
          <p:nvPr>
            <p:ph type="body" idx="1"/>
          </p:nvPr>
        </p:nvSpPr>
        <p:spPr/>
        <p:txBody>
          <a:bodyPr/>
          <a:lstStyle/>
          <a:p>
            <a:pPr eaLnBrk="1" hangingPunct="1"/>
            <a:r>
              <a:rPr lang="en-GB" smtClean="0"/>
              <a:t>Exploring ways in which assessment can be made integral to learning. </a:t>
            </a:r>
          </a:p>
          <a:p>
            <a:pPr eaLnBrk="1" hangingPunct="1"/>
            <a:r>
              <a:rPr lang="en-GB" smtClean="0"/>
              <a:t>Constructively aligning (Biggs 2003) assignments with planned learning outcomes and the curriculum taught;</a:t>
            </a:r>
          </a:p>
          <a:p>
            <a:pPr eaLnBrk="1" hangingPunct="1"/>
            <a:r>
              <a:rPr lang="en-GB" smtClean="0"/>
              <a:t>Providing realistic tasks: students are likely to put more energy into and play fairer with assignments they see as authentic and worth bothering with.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smtClean="0"/>
              <a:t>Encouraging students to take assessment more seriously</a:t>
            </a:r>
          </a:p>
        </p:txBody>
      </p:sp>
      <p:sp>
        <p:nvSpPr>
          <p:cNvPr id="41987" name="Rectangle 3"/>
          <p:cNvSpPr>
            <a:spLocks noGrp="1" noChangeArrowheads="1"/>
          </p:cNvSpPr>
          <p:nvPr>
            <p:ph type="body" idx="1"/>
          </p:nvPr>
        </p:nvSpPr>
        <p:spPr/>
        <p:txBody>
          <a:bodyPr/>
          <a:lstStyle/>
          <a:p>
            <a:pPr eaLnBrk="1" hangingPunct="1">
              <a:lnSpc>
                <a:spcPct val="80000"/>
              </a:lnSpc>
            </a:pPr>
            <a:r>
              <a:rPr lang="en-GB" smtClean="0"/>
              <a:t>All assessment needs to be seen to be fair, consistent, reliable, valid and manageable;</a:t>
            </a:r>
          </a:p>
          <a:p>
            <a:pPr eaLnBrk="1" hangingPunct="1">
              <a:lnSpc>
                <a:spcPct val="80000"/>
              </a:lnSpc>
            </a:pPr>
            <a:r>
              <a:rPr lang="en-GB" smtClean="0"/>
              <a:t>Many assessment systems fail to clarify for students the purposes of different kinds of assessment activity;</a:t>
            </a:r>
          </a:p>
          <a:p>
            <a:pPr eaLnBrk="1" hangingPunct="1">
              <a:lnSpc>
                <a:spcPct val="80000"/>
              </a:lnSpc>
            </a:pPr>
            <a:r>
              <a:rPr lang="en-GB" smtClean="0"/>
              <a:t>Low-stakes early formative assessment helps students, especially those from disadvantaged backgrounds, understand the rules of the game.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smtClean="0"/>
              <a:t>Intra-tutor and Inter-tutor reliability need to be assured;</a:t>
            </a:r>
          </a:p>
          <a:p>
            <a:pPr eaLnBrk="1" hangingPunct="1"/>
            <a:r>
              <a:rPr lang="en-GB" sz="2800" smtClean="0"/>
              <a:t>Practices and processes need to be transparently fair to all students;</a:t>
            </a:r>
          </a:p>
          <a:p>
            <a:pPr eaLnBrk="1" hangingPunct="1"/>
            <a:r>
              <a:rPr lang="en-GB" sz="2800" smtClean="0"/>
              <a:t>Cheat and plagiarisers need to be deterred/punished;</a:t>
            </a:r>
          </a:p>
          <a:p>
            <a:pPr eaLnBrk="1" hangingPunct="1"/>
            <a:r>
              <a:rPr lang="en-GB" sz="2800" smtClean="0"/>
              <a:t>Assessment needs to be manageable for both staff and students;</a:t>
            </a:r>
          </a:p>
          <a:p>
            <a:pPr eaLnBrk="1" hangingPunct="1"/>
            <a:r>
              <a:rPr lang="en-GB" sz="2800" smtClean="0"/>
              <a:t>Assignments should assess what has been taught/learned not what it is easy to assess.</a:t>
            </a:r>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mtClean="0"/>
              <a:t>Students benefit if we can make feedback timely</a:t>
            </a:r>
          </a:p>
        </p:txBody>
      </p:sp>
      <p:sp>
        <p:nvSpPr>
          <p:cNvPr id="44035" name="Rectangle 3"/>
          <p:cNvSpPr>
            <a:spLocks noGrp="1" noChangeArrowheads="1"/>
          </p:cNvSpPr>
          <p:nvPr>
            <p:ph type="body" idx="1"/>
          </p:nvPr>
        </p:nvSpPr>
        <p:spPr/>
        <p:txBody>
          <a:bodyPr/>
          <a:lstStyle/>
          <a:p>
            <a:pPr eaLnBrk="1" hangingPunct="1">
              <a:lnSpc>
                <a:spcPct val="80000"/>
              </a:lnSpc>
            </a:pPr>
            <a:r>
              <a:rPr lang="en-GB" sz="2800" smtClean="0"/>
              <a:t>Aim to get feedback on work back to students very quickly, while they still care and while there is till time for them to do something with it. </a:t>
            </a:r>
          </a:p>
          <a:p>
            <a:pPr eaLnBrk="1" hangingPunct="1">
              <a:lnSpc>
                <a:spcPct val="80000"/>
              </a:lnSpc>
            </a:pPr>
            <a:r>
              <a:rPr lang="en-GB" sz="2800" smtClean="0"/>
              <a:t>The longer students have to wait to get work back, especially if they have moved into another semester by the time they receive their returned scripts, the less likely it is that they will do something constructive with lecturer’s hard-written comments.</a:t>
            </a:r>
          </a:p>
          <a:p>
            <a:pPr eaLnBrk="1" hangingPunct="1"/>
            <a:endParaRPr lang="en-GB"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2203</Words>
  <Application>Microsoft Office PowerPoint</Application>
  <PresentationFormat>On-screen Show (4:3)</PresentationFormat>
  <Paragraphs>138</Paragraphs>
  <Slides>24</Slides>
  <Notes>17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LeedsMet template</vt:lpstr>
      <vt:lpstr>Liverpool John Moores University Assessment matters 20 November 2013 </vt:lpstr>
      <vt:lpstr>Why is assessment such a big issue?</vt:lpstr>
      <vt:lpstr>Good feedback practice: </vt:lpstr>
      <vt:lpstr>To give feedback more effectively  &amp; efficiently, we can:</vt:lpstr>
      <vt:lpstr>Strategies for ensuring assessment is for rather than of learning</vt:lpstr>
      <vt:lpstr>To integrate assessment we need to realign it with the curriculum by:</vt:lpstr>
      <vt:lpstr>Encouraging students to take assessment more seriously</vt:lpstr>
      <vt:lpstr>Making assessment work well</vt:lpstr>
      <vt:lpstr>Students benefit if we can make feedback timely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Twelve questions on assessment. You can:</vt:lpstr>
      <vt:lpstr>Slide 15</vt:lpstr>
      <vt:lpstr>Slide 16</vt:lpstr>
      <vt:lpstr>Slide 17</vt:lpstr>
      <vt:lpstr>Slide 18</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2013-11-19T07:17:05Z</dcterms:modified>
</cp:coreProperties>
</file>