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699" r:id="rId2"/>
  </p:sldMasterIdLst>
  <p:notesMasterIdLst>
    <p:notesMasterId r:id="rId43"/>
  </p:notesMasterIdLst>
  <p:handoutMasterIdLst>
    <p:handoutMasterId r:id="rId44"/>
  </p:handoutMasterIdLst>
  <p:sldIdLst>
    <p:sldId id="360" r:id="rId3"/>
    <p:sldId id="312" r:id="rId4"/>
    <p:sldId id="313" r:id="rId5"/>
    <p:sldId id="351" r:id="rId6"/>
    <p:sldId id="352"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 id="338" r:id="rId24"/>
    <p:sldId id="339" r:id="rId25"/>
    <p:sldId id="340" r:id="rId26"/>
    <p:sldId id="341" r:id="rId27"/>
    <p:sldId id="342" r:id="rId28"/>
    <p:sldId id="343" r:id="rId29"/>
    <p:sldId id="344" r:id="rId30"/>
    <p:sldId id="345" r:id="rId31"/>
    <p:sldId id="346" r:id="rId32"/>
    <p:sldId id="347" r:id="rId33"/>
    <p:sldId id="348" r:id="rId34"/>
    <p:sldId id="349" r:id="rId35"/>
    <p:sldId id="353" r:id="rId36"/>
    <p:sldId id="354" r:id="rId37"/>
    <p:sldId id="355" r:id="rId38"/>
    <p:sldId id="356" r:id="rId39"/>
    <p:sldId id="357" r:id="rId40"/>
    <p:sldId id="358" r:id="rId41"/>
    <p:sldId id="359" r:id="rId42"/>
  </p:sldIdLst>
  <p:sldSz cx="9144000" cy="6858000" type="screen4x3"/>
  <p:notesSz cx="6854825" cy="96647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8075" autoAdjust="0"/>
    <p:restoredTop sz="86391" autoAdjust="0"/>
  </p:normalViewPr>
  <p:slideViewPr>
    <p:cSldViewPr>
      <p:cViewPr>
        <p:scale>
          <a:sx n="70" d="100"/>
          <a:sy n="70" d="100"/>
        </p:scale>
        <p:origin x="-912"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8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0424" cy="4832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2815" y="0"/>
            <a:ext cx="2970424" cy="4832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179788"/>
            <a:ext cx="2970424" cy="4832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2815" y="9179788"/>
            <a:ext cx="2970424" cy="4832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3E0F5BA-3FC4-4840-BDE4-EEC073A0557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0424" cy="4832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2815" y="0"/>
            <a:ext cx="2970424" cy="4832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0180" name="Rectangle 4"/>
          <p:cNvSpPr>
            <a:spLocks noGrp="1" noRot="1" noChangeAspect="1" noChangeArrowheads="1" noTextEdit="1"/>
          </p:cNvSpPr>
          <p:nvPr>
            <p:ph type="sldImg" idx="2"/>
          </p:nvPr>
        </p:nvSpPr>
        <p:spPr bwMode="auto">
          <a:xfrm>
            <a:off x="1011238" y="725488"/>
            <a:ext cx="4832350" cy="3624262"/>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483" y="4590733"/>
            <a:ext cx="5483860" cy="434911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179788"/>
            <a:ext cx="2970424" cy="4832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2815" y="9179788"/>
            <a:ext cx="2970424" cy="4832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A894E91-FA25-413C-BDA9-55E00B6A63A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50213FB2-6A21-4E61-96DC-644DCECA5BE4}"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642A418D-3CC7-4570-91C8-B9D1A83EAC83}"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C12F2EC9-B8F9-4340-931B-9A2DACE71BF1}"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31D0464A-362D-4BE2-BBC0-2BD2277FFF05}"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2A877FB1-36F4-4F1B-BFB3-6F5D3BF732E7}"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2A269D84-42E1-4367-8697-BDBB08784A71}"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644452DC-6A51-4EE3-91C8-42A7E44B9BD6}"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42AA92C1-5C80-4739-AA27-1DC6625C7092}"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EB7EC277-5F4B-4C4F-B570-57EC5F0DBA8A}"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623D0715-C256-4813-8C63-1DCCE2DA4A1B}"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0799E394-E102-46A1-96FF-CC1AE3E99C8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5C5C3E5F-5A14-43E5-95A2-7B28A2C6E9A8}"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204805DA-A58C-4A0F-ACD6-D699F5F3EACE}"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2237CCFB-3CE4-4A8D-A971-7A3DE11CF314}"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20F32961-A29B-457D-A010-81A3BA38DED8}"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042AC142-622E-457C-88EB-08CC649B0CFF}"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6ACEEADC-DE9A-4522-8354-CE2305BC7925}"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91255B1C-B5FE-4330-93AB-A75066E7C2CE}"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AC4AA0BC-7941-4E11-BC8F-AF2C057A8525}"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7268D27A-61E8-4707-905E-CD20666CF321}"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C10DF5E4-ECC8-47DC-AA60-506CD2C79F94}"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1C9270CF-1003-41ED-A7F0-0DCB036FD4FD}"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5A5E659D-6288-4341-9ECE-B4C89F6C5AF5}"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6C8AC73F-1357-45DD-A879-57C4BC4895F9}"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A3828F1B-E0BA-4743-8948-2AD22C7AAF85}"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D8E014D3-E161-4E09-8C02-754A3E76ABE3}"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EAC3A134-737A-4263-A3B0-5E2E815ACAD3}"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C08A5577-ADF3-4D9B-BEA8-939C31ED1AF5}"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BF9920F4-235C-4474-A5AB-C28C56852B61}"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EBB0325C-EE29-46F9-8122-4CF574D9D732}"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39F291A5-5574-4C3F-98FF-40F4C45F1808}"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fld id="{29BCFA0C-28AB-44D5-94DF-EB2398566F8B}" type="datetime1">
              <a:rPr lang="en-GB"/>
              <a:pPr>
                <a:defRPr/>
              </a:pPr>
              <a:t>25/10/2013</a:t>
            </a:fld>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79E229-9F96-4B0C-80EA-EF641DA604C4}"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AC3AC973-AFD8-48D5-862B-A58D6E3A4FA8}"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09A89C7-5ED2-4D7B-A121-9B9EC1FDD3C5}"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85022CDD-8A8D-4F82-8BB0-46D029B101EB}"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AF0BA05D-E561-4A76-8FE2-6DE90372815C}"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B2C38092-A3E3-47A8-87D9-B0AA815F15F1}"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9F6CDC5-0B06-42E6-8A96-7C464460FF7D}"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E5C029A9-1B81-44EA-BE05-6E0456099772}"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36B06C04-10DE-4D29-8289-9AF68B712A2E}"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F3F206CB-B93B-42C1-BD35-79A681030212}"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864BE33C-D2ED-45A5-8EDE-4610E2EE3D76}"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B5B72041-85DE-4C56-ADB0-07C89D8CE704}"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192775A5-3C54-44C8-918B-1E29135AD0CC}" type="slidenum">
              <a:rPr lang="en-GB" altLang="en-US"/>
              <a:pPr>
                <a:defRPr/>
              </a:pPr>
              <a:t>‹#›</a:t>
            </a:fld>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26"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2051"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2052"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0000"/>
                </a:solidFill>
              </a:defRPr>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000000"/>
                </a:solidFill>
              </a:defRPr>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pPr>
              <a:defRPr/>
            </a:pPr>
            <a:fld id="{3290D0CC-16F4-4791-9331-3489487BB461}" type="slidenum">
              <a:rPr lang="en-GB" altLang="en-US"/>
              <a:pPr>
                <a:defRPr/>
              </a:pPr>
              <a:t>‹#›</a:t>
            </a:fld>
            <a:endParaRPr lang="en-GB" altLang="en-US"/>
          </a:p>
        </p:txBody>
      </p:sp>
      <p:grpSp>
        <p:nvGrpSpPr>
          <p:cNvPr id="2056"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725" r:id="rId1"/>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lly@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phil@Phil-race.co.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plymouth.ac.uk/pages/view.asp?page=10494"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qaa.ac.uk/academicinfrastructure/codeOfPractice/section3/default.asp"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qaa.ac.uk/academicinfrastructure/codeOfPractice/section6/default.asp"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fernuni-hagen.de/ZIFF/ommsch4.doc"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www.techdis.ac.uk/" TargetMode="External"/><Relationship Id="rId5" Type="http://schemas.openxmlformats.org/officeDocument/2006/relationships/hyperlink" Target="http://www.plymouth.ac.uk/pages/view.asp?page=10494" TargetMode="External"/><Relationship Id="rId4" Type="http://schemas.openxmlformats.org/officeDocument/2006/relationships/hyperlink" Target="http://www.skill.org.uk/"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00063" y="765175"/>
            <a:ext cx="7572375" cy="3959969"/>
          </a:xfrm>
        </p:spPr>
        <p:txBody>
          <a:bodyPr/>
          <a:lstStyle/>
          <a:p>
            <a:pPr algn="ctr" eaLnBrk="1" hangingPunct="1">
              <a:spcBef>
                <a:spcPts val="600"/>
              </a:spcBef>
            </a:pPr>
            <a:r>
              <a:rPr lang="en-GB" sz="3600" dirty="0" smtClean="0"/>
              <a:t/>
            </a:r>
            <a:br>
              <a:rPr lang="en-GB" sz="3600" dirty="0" smtClean="0"/>
            </a:br>
            <a:r>
              <a:rPr lang="en-GB" sz="3600" dirty="0" smtClean="0"/>
              <a:t/>
            </a:r>
            <a:br>
              <a:rPr lang="en-GB" sz="3600" dirty="0" smtClean="0"/>
            </a:br>
            <a:r>
              <a:rPr lang="en-GB" dirty="0" smtClean="0"/>
              <a:t>Inclusive teaching: </a:t>
            </a:r>
            <a:br>
              <a:rPr lang="en-GB" dirty="0" smtClean="0"/>
            </a:br>
            <a:r>
              <a:rPr lang="en-GB" dirty="0" smtClean="0"/>
              <a:t>the big issues</a:t>
            </a:r>
            <a:br>
              <a:rPr lang="en-GB" dirty="0" smtClean="0"/>
            </a:br>
            <a:r>
              <a:rPr lang="en-GB" sz="3600" dirty="0" smtClean="0"/>
              <a:t/>
            </a:r>
            <a:br>
              <a:rPr lang="en-GB" sz="3600" dirty="0" smtClean="0"/>
            </a:br>
            <a:r>
              <a:rPr lang="en-GB" sz="3600" dirty="0" smtClean="0"/>
              <a:t>Dundalk IT</a:t>
            </a:r>
            <a:br>
              <a:rPr lang="en-GB" sz="3600" dirty="0" smtClean="0"/>
            </a:br>
            <a:r>
              <a:rPr lang="en-GB" sz="3600" dirty="0" smtClean="0"/>
              <a:t>25</a:t>
            </a:r>
            <a:r>
              <a:rPr lang="en-GB" sz="3600" baseline="30000" dirty="0" smtClean="0"/>
              <a:t>th</a:t>
            </a:r>
            <a:r>
              <a:rPr lang="en-GB" sz="3600" dirty="0" smtClean="0"/>
              <a:t> October 2013 </a:t>
            </a:r>
            <a:r>
              <a:rPr lang="en-GB" sz="3400" dirty="0" smtClean="0"/>
              <a:t/>
            </a:r>
            <a:br>
              <a:rPr lang="en-GB" sz="3400" dirty="0" smtClean="0"/>
            </a:br>
            <a:endParaRPr lang="en-GB" sz="3400" dirty="0" smtClean="0"/>
          </a:p>
        </p:txBody>
      </p:sp>
      <p:sp>
        <p:nvSpPr>
          <p:cNvPr id="4099" name="Rectangle 3"/>
          <p:cNvSpPr>
            <a:spLocks noGrp="1" noChangeArrowheads="1"/>
          </p:cNvSpPr>
          <p:nvPr>
            <p:ph type="subTitle" idx="1"/>
          </p:nvPr>
        </p:nvSpPr>
        <p:spPr>
          <a:xfrm>
            <a:off x="539750" y="4005064"/>
            <a:ext cx="6696075" cy="1995686"/>
          </a:xfrm>
        </p:spPr>
        <p:txBody>
          <a:bodyPr/>
          <a:lstStyle/>
          <a:p>
            <a:pPr algn="ctr" eaLnBrk="1" hangingPunct="1"/>
            <a:endParaRPr lang="en-GB" sz="2400" dirty="0" smtClean="0"/>
          </a:p>
          <a:p>
            <a:pPr algn="ctr" eaLnBrk="1" hangingPunct="1"/>
            <a:r>
              <a:rPr lang="en-GB" sz="3200" dirty="0" smtClean="0"/>
              <a:t>Sally Brown &amp; Phil Race</a:t>
            </a:r>
          </a:p>
          <a:p>
            <a:pPr algn="ctr" eaLnBrk="1" hangingPunct="1"/>
            <a:r>
              <a:rPr lang="en-GB" sz="2400" dirty="0" err="1" smtClean="0">
                <a:hlinkClick r:id="rId3"/>
              </a:rPr>
              <a:t>sally@sally-brown.net</a:t>
            </a:r>
            <a:endParaRPr lang="en-GB" sz="2400" dirty="0" smtClean="0"/>
          </a:p>
          <a:p>
            <a:pPr algn="ctr" eaLnBrk="1" hangingPunct="1"/>
            <a:r>
              <a:rPr lang="en-GB" sz="2400" dirty="0" smtClean="0">
                <a:hlinkClick r:id="rId4"/>
              </a:rPr>
              <a:t>phil@phil-race.co.uk</a:t>
            </a:r>
            <a:endParaRPr lang="en-GB" sz="2400" dirty="0" smtClean="0"/>
          </a:p>
          <a:p>
            <a:pPr algn="ctr" eaLnBrk="1" hangingPunct="1"/>
            <a:endParaRPr lang="en-GB" sz="2400" dirty="0" smtClean="0"/>
          </a:p>
          <a:p>
            <a:pPr algn="ctr" eaLnBrk="1" hangingPunct="1"/>
            <a:endParaRPr lang="en-GB" sz="1800" dirty="0" smtClean="0"/>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5288" y="260350"/>
            <a:ext cx="7605712" cy="7143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The UK QAA codes of practice on disability and assessment focus on</a:t>
            </a:r>
          </a:p>
        </p:txBody>
      </p:sp>
      <p:sp>
        <p:nvSpPr>
          <p:cNvPr id="16387" name="Rectangle 3"/>
          <p:cNvSpPr>
            <a:spLocks noGrp="1" noChangeArrowheads="1"/>
          </p:cNvSpPr>
          <p:nvPr>
            <p:ph type="body" idx="1"/>
          </p:nvPr>
        </p:nvSpPr>
        <p:spPr>
          <a:xfrm>
            <a:off x="468313" y="1412875"/>
            <a:ext cx="8229600" cy="5111750"/>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Addressing the full range of disabilities;</a:t>
            </a:r>
          </a:p>
          <a:p>
            <a:pPr marL="360000">
              <a:lnSpc>
                <a:spcPct val="100000"/>
              </a:lnSpc>
              <a:spcBef>
                <a:spcPts val="600"/>
              </a:spcBef>
            </a:pPr>
            <a:r>
              <a:rPr lang="en-GB" sz="2600" dirty="0" smtClean="0"/>
              <a:t>Providing alternative assessment arrangements that are appropriate, flexible, widely publicised, easy to follow, rigorous, consistently applied, and not dependent on students’ individual funding arrangements;</a:t>
            </a:r>
          </a:p>
          <a:p>
            <a:pPr marL="360000">
              <a:lnSpc>
                <a:spcPct val="100000"/>
              </a:lnSpc>
              <a:spcBef>
                <a:spcPts val="600"/>
              </a:spcBef>
            </a:pPr>
            <a:r>
              <a:rPr lang="en-GB" sz="2600" dirty="0" smtClean="0"/>
              <a:t>Providing equivalent opportunities to demonstrate the achievement of learning outcomes;</a:t>
            </a:r>
          </a:p>
          <a:p>
            <a:pPr marL="360000">
              <a:lnSpc>
                <a:spcPct val="100000"/>
              </a:lnSpc>
              <a:spcBef>
                <a:spcPts val="600"/>
              </a:spcBef>
            </a:pPr>
            <a:r>
              <a:rPr lang="en-GB" sz="2600" dirty="0" smtClean="0"/>
              <a:t>Enabling students’ strengths and weaknesses to be demonstrated.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0"/>
            <a:ext cx="7543800" cy="112474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Institutions are expected to offer appropriate adjustments for example:</a:t>
            </a:r>
          </a:p>
        </p:txBody>
      </p:sp>
      <p:sp>
        <p:nvSpPr>
          <p:cNvPr id="184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flexibility in the balance between assessed course work and examinations;</a:t>
            </a:r>
          </a:p>
          <a:p>
            <a:pPr marL="360000">
              <a:lnSpc>
                <a:spcPct val="100000"/>
              </a:lnSpc>
              <a:spcBef>
                <a:spcPts val="600"/>
              </a:spcBef>
            </a:pPr>
            <a:r>
              <a:rPr lang="en-GB" sz="2600" dirty="0" smtClean="0"/>
              <a:t>demonstration of achievement in alternative ways, such as through signed presentations or viva voce examinations;</a:t>
            </a:r>
          </a:p>
          <a:p>
            <a:pPr marL="360000">
              <a:lnSpc>
                <a:spcPct val="100000"/>
              </a:lnSpc>
              <a:spcBef>
                <a:spcPts val="600"/>
              </a:spcBef>
            </a:pPr>
            <a:r>
              <a:rPr lang="en-GB" sz="2600" dirty="0" smtClean="0"/>
              <a:t>additional time allowances, rest breaks and re-scheduling of examinations; </a:t>
            </a:r>
          </a:p>
          <a:p>
            <a:pPr marL="360000">
              <a:lnSpc>
                <a:spcPct val="100000"/>
              </a:lnSpc>
              <a:spcBef>
                <a:spcPts val="600"/>
              </a:spcBef>
            </a:pPr>
            <a:r>
              <a:rPr lang="en-GB" sz="2600" dirty="0" smtClean="0"/>
              <a:t>the use of computers, amanuenses, readers and other support in examinations.</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design an assessment strategy that involves a diverse range of methods of assessment (as all forms of assessment disadvantage some students);</a:t>
            </a:r>
          </a:p>
          <a:p>
            <a:pPr marL="360000">
              <a:lnSpc>
                <a:spcPct val="100000"/>
              </a:lnSpc>
              <a:spcBef>
                <a:spcPts val="600"/>
              </a:spcBef>
            </a:pPr>
            <a:r>
              <a:rPr lang="en-GB" sz="2600" dirty="0" smtClean="0"/>
              <a:t>consider when designing assessment tasks how any students might be disadvantaged;</a:t>
            </a:r>
          </a:p>
          <a:p>
            <a:pPr marL="360000">
              <a:lnSpc>
                <a:spcPct val="100000"/>
              </a:lnSpc>
              <a:spcBef>
                <a:spcPts val="600"/>
              </a:spcBef>
            </a:pPr>
            <a:r>
              <a:rPr lang="en-GB" sz="2600" dirty="0" smtClean="0"/>
              <a:t>maximise the opportunities for each student to achieve at the highest possible level;</a:t>
            </a:r>
          </a:p>
          <a:p>
            <a:pPr marL="360000">
              <a:lnSpc>
                <a:spcPct val="100000"/>
              </a:lnSpc>
              <a:spcBef>
                <a:spcPts val="600"/>
              </a:spcBef>
            </a:pPr>
            <a:r>
              <a:rPr lang="en-GB" sz="2600" dirty="0" smtClean="0"/>
              <a:t>ensure the assurance of appropriate standards for all students.</a:t>
            </a:r>
            <a:br>
              <a:rPr lang="en-GB" sz="2600" dirty="0" smtClean="0"/>
            </a:br>
            <a:endParaRPr lang="en-GB" sz="2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288" y="332656"/>
            <a:ext cx="7543800" cy="10081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Some further tips on making assessment inclusive: we should:</a:t>
            </a:r>
          </a:p>
        </p:txBody>
      </p:sp>
      <p:sp>
        <p:nvSpPr>
          <p:cNvPr id="2048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Undertake a needs analysis for assessment requirements as soon as students are involved. This will maximise time available for additional idiosyncratic adjustments to be made for students whose needs had not been foreseen</a:t>
            </a:r>
          </a:p>
          <a:p>
            <a:pPr marL="360000">
              <a:lnSpc>
                <a:spcPct val="100000"/>
              </a:lnSpc>
              <a:spcBef>
                <a:spcPts val="600"/>
              </a:spcBef>
            </a:pPr>
            <a:r>
              <a:rPr lang="en-GB" sz="2600" dirty="0" smtClean="0"/>
              <a:t>Consider the health and safety requirements of disabled students who are to be engaged in practicals and field trips from the outset. Considerable work has been done in this area by the University of Gloucestershire.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171450"/>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You could even be really radical!</a:t>
            </a:r>
          </a:p>
        </p:txBody>
      </p:sp>
      <p:sp>
        <p:nvSpPr>
          <p:cNvPr id="21507" name="Rectangle 3"/>
          <p:cNvSpPr>
            <a:spLocks noGrp="1" noChangeArrowheads="1"/>
          </p:cNvSpPr>
          <p:nvPr>
            <p:ph type="body" idx="1"/>
          </p:nvPr>
        </p:nvSpPr>
        <p:spPr>
          <a:xfrm>
            <a:off x="468313" y="1124744"/>
            <a:ext cx="8229600" cy="5077619"/>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Consider abolishing formal unseen time-constrained exams altogether! You probably already use critiques, vivas, take-away papers, portfolios and other forms of assessment anyway but sometimes course teams feel compelled to include some traditional exams to satisfy institutional requirements and external assessors. </a:t>
            </a:r>
          </a:p>
          <a:p>
            <a:pPr marL="360000">
              <a:lnSpc>
                <a:spcPct val="100000"/>
              </a:lnSpc>
              <a:spcBef>
                <a:spcPts val="600"/>
              </a:spcBef>
            </a:pPr>
            <a:r>
              <a:rPr lang="en-GB" sz="2600" dirty="0" smtClean="0"/>
              <a:t>Your course design process should be seeking fit-for-purpose assessment methods that constructively align with your learning outcomes. These do not necessarily include traditional exams.</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22238"/>
            <a:ext cx="7543800" cy="5699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Mini case</a:t>
            </a:r>
          </a:p>
        </p:txBody>
      </p:sp>
      <p:sp>
        <p:nvSpPr>
          <p:cNvPr id="22531" name="Rectangle 3"/>
          <p:cNvSpPr>
            <a:spLocks noGrp="1" noChangeArrowheads="1"/>
          </p:cNvSpPr>
          <p:nvPr>
            <p:ph type="body" idx="1"/>
          </p:nvPr>
        </p:nvSpPr>
        <p:spPr>
          <a:xfrm>
            <a:off x="250825" y="1169988"/>
            <a:ext cx="8713788" cy="5688012"/>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buNone/>
            </a:pPr>
            <a:r>
              <a:rPr lang="en-US" sz="2600" dirty="0" smtClean="0"/>
              <a:t>	SPACE (Staff-Student Partnership for Assessment Change and Evaluation) is a three-year HEFCE funded Project, based at the University of Plymouth, developing and promoting alternative forms of assessment as a way of facilitating a more inclusive approach to assessment. They have found that </a:t>
            </a:r>
            <a:r>
              <a:rPr lang="en-GB" sz="2600" dirty="0" smtClean="0"/>
              <a:t>71% of the 100 disabled students they surveyed were in receipt of special examination arrangements. Of these, 67% of the disabled students surveyed received extra time to complete work.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5288" y="-242888"/>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Mini case part 2</a:t>
            </a:r>
          </a:p>
        </p:txBody>
      </p:sp>
      <p:sp>
        <p:nvSpPr>
          <p:cNvPr id="2355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The SPACE team argue that this may not necessarily be the best way of supporting disabled students undertaking assessment and are developing an Inclusive Assessment toolkit. Guidelines developed by SPACE suggest for example, involving students themselves in designing special examination arrangements and offering alternatives to traditional dissertations including video and oral assessments. Details of the SPACE project can be accessed at:</a:t>
            </a:r>
          </a:p>
          <a:p>
            <a:pPr marL="360000">
              <a:lnSpc>
                <a:spcPct val="100000"/>
              </a:lnSpc>
              <a:spcBef>
                <a:spcPts val="600"/>
              </a:spcBef>
            </a:pPr>
            <a:r>
              <a:rPr lang="en-GB" sz="2600" dirty="0" smtClean="0">
                <a:hlinkClick r:id="rId3"/>
              </a:rPr>
              <a:t>http://www.plymouth.ac.uk/pages/view.asp?page=10494</a:t>
            </a:r>
            <a:r>
              <a:rPr lang="en-GB" sz="2600" dirty="0" smtClean="0"/>
              <a:t> </a:t>
            </a:r>
          </a:p>
          <a:p>
            <a:pPr marL="360000">
              <a:lnSpc>
                <a:spcPct val="100000"/>
              </a:lnSpc>
              <a:spcBef>
                <a:spcPts val="600"/>
              </a:spcBef>
            </a:pPr>
            <a:endParaRPr lang="en-GB" sz="2600" dirty="0" smtClean="0"/>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95288" y="332656"/>
            <a:ext cx="7605712" cy="115212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Dyslexia is a huge issue in HE assessment: some tips for inclusive assessment:</a:t>
            </a:r>
          </a:p>
        </p:txBody>
      </p:sp>
      <p:sp>
        <p:nvSpPr>
          <p:cNvPr id="2457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Try to separate the assessment of the content from the assessment of the expression of language. </a:t>
            </a:r>
          </a:p>
          <a:p>
            <a:pPr marL="360000">
              <a:lnSpc>
                <a:spcPct val="100000"/>
              </a:lnSpc>
              <a:spcBef>
                <a:spcPts val="600"/>
              </a:spcBef>
            </a:pPr>
            <a:r>
              <a:rPr lang="en-GB" sz="2600" dirty="0" smtClean="0"/>
              <a:t>When marking students with dyslexia, decide the extent to which spelling / grammar/ logical ordering should impact on the marks given. </a:t>
            </a:r>
          </a:p>
          <a:p>
            <a:pPr marL="360000">
              <a:lnSpc>
                <a:spcPct val="100000"/>
              </a:lnSpc>
              <a:spcBef>
                <a:spcPts val="600"/>
              </a:spcBef>
            </a:pPr>
            <a:r>
              <a:rPr lang="en-GB" sz="2600" dirty="0" smtClean="0"/>
              <a:t>Decide the extent to which these aspects of work should be the subject of formative feedback and how it will impact on summative grades. </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179388" y="765175"/>
            <a:ext cx="8713787" cy="5543550"/>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Provide printed instructions for all assignments in advance. Check with individual students which print fonts, sizes and paper colours are easiest for them to handle.</a:t>
            </a:r>
          </a:p>
          <a:p>
            <a:pPr marL="360000">
              <a:lnSpc>
                <a:spcPct val="100000"/>
              </a:lnSpc>
              <a:spcBef>
                <a:spcPts val="600"/>
              </a:spcBef>
            </a:pPr>
            <a:r>
              <a:rPr lang="en-GB" sz="2600" dirty="0" smtClean="0"/>
              <a:t>Find out whether affected students may work best on-screen rather than on paper. </a:t>
            </a:r>
          </a:p>
          <a:p>
            <a:pPr marL="360000">
              <a:lnSpc>
                <a:spcPct val="100000"/>
              </a:lnSpc>
              <a:spcBef>
                <a:spcPts val="600"/>
              </a:spcBef>
            </a:pPr>
            <a:r>
              <a:rPr lang="en-GB" sz="2600" dirty="0" smtClean="0"/>
              <a:t>Consider the suitability of mind maps and other alternatives to written communication when students are being assessed on how well they can organise ideas.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8313" y="-258763"/>
            <a:ext cx="7543800" cy="258763"/>
          </a:xfrm>
        </p:spPr>
        <p:txBody>
          <a:bodyPr/>
          <a:lstStyle/>
          <a:p>
            <a:endParaRPr lang="en-US" sz="3500" smtClean="0"/>
          </a:p>
        </p:txBody>
      </p:sp>
      <p:sp>
        <p:nvSpPr>
          <p:cNvPr id="26627" name="Rectangle 3"/>
          <p:cNvSpPr>
            <a:spLocks noGrp="1" noChangeArrowheads="1"/>
          </p:cNvSpPr>
          <p:nvPr>
            <p:ph type="body" idx="1"/>
          </p:nvPr>
        </p:nvSpPr>
        <p:spPr>
          <a:xfrm>
            <a:off x="179388" y="692150"/>
            <a:ext cx="8713787" cy="56165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In making tutor comments on students’ work, pay particular attention to the legibility of your own writing. </a:t>
            </a:r>
          </a:p>
          <a:p>
            <a:pPr marL="360000">
              <a:lnSpc>
                <a:spcPct val="100000"/>
              </a:lnSpc>
              <a:spcBef>
                <a:spcPts val="600"/>
              </a:spcBef>
            </a:pPr>
            <a:r>
              <a:rPr lang="en-GB" sz="2600" dirty="0" smtClean="0"/>
              <a:t>Remember that different dyslexic students will be helped by different adjustments. </a:t>
            </a:r>
          </a:p>
          <a:p>
            <a:pPr marL="360000">
              <a:lnSpc>
                <a:spcPct val="100000"/>
              </a:lnSpc>
              <a:spcBef>
                <a:spcPts val="600"/>
              </a:spcBef>
              <a:buNone/>
            </a:pPr>
            <a:r>
              <a:rPr lang="en-GB" sz="2600" dirty="0" smtClean="0"/>
              <a:t>	</a:t>
            </a:r>
            <a:r>
              <a:rPr lang="en-GB" sz="2000" dirty="0" smtClean="0"/>
              <a:t>Extracted from Pickford, R. and Brown, S. (2006) </a:t>
            </a:r>
            <a:r>
              <a:rPr lang="en-GB" sz="2000" i="1" dirty="0" smtClean="0"/>
              <a:t>Assessing skills and practice</a:t>
            </a:r>
            <a:r>
              <a:rPr lang="en-GB" sz="2000" dirty="0" smtClean="0"/>
              <a:t>, London: </a:t>
            </a:r>
            <a:r>
              <a:rPr lang="en-GB" sz="2000" dirty="0" err="1" smtClean="0"/>
              <a:t>Routledge</a:t>
            </a:r>
            <a:endParaRPr lang="en-GB" sz="2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NZ" sz="3200" dirty="0" smtClean="0"/>
              <a:t>Contextual issues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AU" sz="2600" dirty="0" smtClean="0"/>
              <a:t>Universities around the world are recruiting more diverse students;</a:t>
            </a:r>
          </a:p>
          <a:p>
            <a:pPr marL="360000">
              <a:lnSpc>
                <a:spcPct val="100000"/>
              </a:lnSpc>
              <a:spcBef>
                <a:spcPts val="600"/>
              </a:spcBef>
            </a:pPr>
            <a:r>
              <a:rPr lang="en-AU" sz="2600" dirty="0" smtClean="0"/>
              <a:t>Engaging them fully in learning can provide real benefits;</a:t>
            </a:r>
          </a:p>
          <a:p>
            <a:pPr marL="360000">
              <a:lnSpc>
                <a:spcPct val="100000"/>
              </a:lnSpc>
              <a:spcBef>
                <a:spcPts val="600"/>
              </a:spcBef>
            </a:pPr>
            <a:r>
              <a:rPr lang="en-AU" sz="2600" dirty="0" smtClean="0"/>
              <a:t>Too often we over-focus on the problems and the challenges;</a:t>
            </a:r>
          </a:p>
          <a:p>
            <a:pPr marL="360000">
              <a:lnSpc>
                <a:spcPct val="100000"/>
              </a:lnSpc>
              <a:spcBef>
                <a:spcPts val="600"/>
              </a:spcBef>
            </a:pPr>
            <a:r>
              <a:rPr lang="en-AU" sz="2600" dirty="0" smtClean="0"/>
              <a:t>Diversity in the classroom enriches learning.</a:t>
            </a:r>
          </a:p>
          <a:p>
            <a:pPr marL="360000">
              <a:lnSpc>
                <a:spcPct val="100000"/>
              </a:lnSpc>
              <a:spcBef>
                <a:spcPts val="600"/>
              </a:spcBef>
            </a:pPr>
            <a:endParaRPr lang="en-NZ" sz="2600" dirty="0" smtClean="0"/>
          </a:p>
        </p:txBody>
      </p:sp>
      <p:sp>
        <p:nvSpPr>
          <p:cNvPr id="6148" name="Slide Number Placeholder 3"/>
          <p:cNvSpPr>
            <a:spLocks noGrp="1"/>
          </p:cNvSpPr>
          <p:nvPr>
            <p:ph type="sldNum" sz="quarter" idx="12"/>
          </p:nvPr>
        </p:nvSpPr>
        <p:spPr>
          <a:noFill/>
        </p:spPr>
        <p:txBody>
          <a:bodyPr/>
          <a:lstStyle/>
          <a:p>
            <a:fld id="{4D845934-CDE3-471C-8159-B02C4E4FD2B2}" type="slidenum">
              <a:rPr lang="en-GB" altLang="en-US" smtClean="0"/>
              <a:pPr/>
              <a:t>2</a:t>
            </a:fld>
            <a:endParaRPr lang="en-GB" alt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Designing an inclusive curriculum</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Inclusivity must start at the first stage of curriculum design (with checks at each subsequent stage and at revalidation);</a:t>
            </a:r>
          </a:p>
          <a:p>
            <a:pPr marL="360000">
              <a:lnSpc>
                <a:spcPct val="100000"/>
              </a:lnSpc>
              <a:spcBef>
                <a:spcPts val="600"/>
              </a:spcBef>
            </a:pPr>
            <a:r>
              <a:rPr lang="en-GB" sz="2600" dirty="0" smtClean="0"/>
              <a:t>Practical activities will need needs-analyses and advance planning for inclusivity;</a:t>
            </a:r>
          </a:p>
          <a:p>
            <a:pPr marL="360000">
              <a:lnSpc>
                <a:spcPct val="100000"/>
              </a:lnSpc>
              <a:spcBef>
                <a:spcPts val="600"/>
              </a:spcBef>
            </a:pPr>
            <a:r>
              <a:rPr lang="en-GB" sz="2600" dirty="0" smtClean="0"/>
              <a:t>Don’t forget about the postgraduate experience (Farrar in Adams and Brown 2006);</a:t>
            </a:r>
          </a:p>
          <a:p>
            <a:pPr marL="360000">
              <a:lnSpc>
                <a:spcPct val="100000"/>
              </a:lnSpc>
              <a:spcBef>
                <a:spcPts val="600"/>
              </a:spcBef>
            </a:pPr>
            <a:r>
              <a:rPr lang="en-GB" sz="2600" dirty="0" smtClean="0"/>
              <a:t>Professional and subject bodies may need explicit ‘guidance’ (Tynan in Adams and Brown 2006).</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8313" y="122238"/>
            <a:ext cx="7532687" cy="107451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Fostering inclusive classroom practice</a:t>
            </a:r>
          </a:p>
        </p:txBody>
      </p:sp>
      <p:sp>
        <p:nvSpPr>
          <p:cNvPr id="2867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Arguably the commonest locus of discrimination against disabled students can be fellow students e.g. in group work;</a:t>
            </a:r>
          </a:p>
          <a:p>
            <a:pPr marL="360000">
              <a:lnSpc>
                <a:spcPct val="100000"/>
              </a:lnSpc>
              <a:spcBef>
                <a:spcPts val="600"/>
              </a:spcBef>
            </a:pPr>
            <a:r>
              <a:rPr lang="en-GB" sz="2600" dirty="0" smtClean="0"/>
              <a:t>Student induction and modelling of good practice are crucial;</a:t>
            </a:r>
          </a:p>
          <a:p>
            <a:pPr marL="360000">
              <a:lnSpc>
                <a:spcPct val="100000"/>
              </a:lnSpc>
              <a:spcBef>
                <a:spcPts val="600"/>
              </a:spcBef>
            </a:pPr>
            <a:r>
              <a:rPr lang="en-GB" sz="2600" dirty="0" smtClean="0"/>
              <a:t>Use all available sources of information and advice: disability officers, national agencies, specialist groups and charities and disabled students themselves.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Designing inclusive learning spaces</a:t>
            </a:r>
          </a:p>
        </p:txBody>
      </p:sp>
      <p:sp>
        <p:nvSpPr>
          <p:cNvPr id="30723" name="Rectangle 3"/>
          <p:cNvSpPr>
            <a:spLocks noGrp="1" noChangeArrowheads="1"/>
          </p:cNvSpPr>
          <p:nvPr>
            <p:ph type="body" idx="1"/>
          </p:nvPr>
        </p:nvSpPr>
        <p:spPr>
          <a:xfrm>
            <a:off x="468313" y="1124744"/>
            <a:ext cx="8229600" cy="5077619"/>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Disability provision isn’t all just about wheelchair spaces;</a:t>
            </a:r>
          </a:p>
          <a:p>
            <a:pPr marL="360000">
              <a:lnSpc>
                <a:spcPct val="100000"/>
              </a:lnSpc>
              <a:spcBef>
                <a:spcPts val="600"/>
              </a:spcBef>
            </a:pPr>
            <a:r>
              <a:rPr lang="en-GB" sz="2600" dirty="0" smtClean="0"/>
              <a:t>Audio loops only work when the kit is used properly;</a:t>
            </a:r>
          </a:p>
          <a:p>
            <a:pPr marL="360000">
              <a:lnSpc>
                <a:spcPct val="100000"/>
              </a:lnSpc>
              <a:spcBef>
                <a:spcPts val="600"/>
              </a:spcBef>
            </a:pPr>
            <a:r>
              <a:rPr lang="en-GB" sz="2600" dirty="0" smtClean="0"/>
              <a:t>Classroom furniture should be selected by people with training in disability issues;</a:t>
            </a:r>
          </a:p>
          <a:p>
            <a:pPr marL="360000">
              <a:lnSpc>
                <a:spcPct val="100000"/>
              </a:lnSpc>
              <a:spcBef>
                <a:spcPts val="600"/>
              </a:spcBef>
            </a:pPr>
            <a:r>
              <a:rPr lang="en-GB" sz="2600" dirty="0" smtClean="0"/>
              <a:t>Rules on food and drink in lecture theatres may need to be reconsidered;</a:t>
            </a:r>
          </a:p>
          <a:p>
            <a:pPr marL="360000">
              <a:lnSpc>
                <a:spcPct val="100000"/>
              </a:lnSpc>
              <a:spcBef>
                <a:spcPts val="600"/>
              </a:spcBef>
            </a:pPr>
            <a:r>
              <a:rPr lang="en-GB" sz="2600" dirty="0" smtClean="0"/>
              <a:t>Take advice locally on acceptable cultural practices;</a:t>
            </a:r>
          </a:p>
          <a:p>
            <a:pPr marL="360000">
              <a:lnSpc>
                <a:spcPct val="100000"/>
              </a:lnSpc>
              <a:spcBef>
                <a:spcPts val="600"/>
              </a:spcBef>
            </a:pPr>
            <a:r>
              <a:rPr lang="en-GB" sz="2600" dirty="0" smtClean="0"/>
              <a:t>Involve all categories of staff in thinking about inclusivity, including future planning.</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8313" y="-387350"/>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Inclusive curriculum delivery</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Staff may need weaning off excessively flashy presentations with split screens, lots of moving pictures, tiny text and masses of colour (however much they love it!);</a:t>
            </a:r>
          </a:p>
          <a:p>
            <a:pPr marL="360000">
              <a:lnSpc>
                <a:spcPct val="100000"/>
              </a:lnSpc>
              <a:spcBef>
                <a:spcPts val="600"/>
              </a:spcBef>
            </a:pPr>
            <a:r>
              <a:rPr lang="en-GB" sz="2600" dirty="0" smtClean="0"/>
              <a:t>Staff must review their own practices in relation to audibility and visibility;</a:t>
            </a:r>
          </a:p>
          <a:p>
            <a:pPr marL="360000">
              <a:lnSpc>
                <a:spcPct val="100000"/>
              </a:lnSpc>
              <a:spcBef>
                <a:spcPts val="600"/>
              </a:spcBef>
            </a:pPr>
            <a:r>
              <a:rPr lang="en-GB" sz="2600" dirty="0" smtClean="0"/>
              <a:t>Inclusive curriculum materials recognise social and cultural differences; </a:t>
            </a:r>
          </a:p>
          <a:p>
            <a:pPr marL="360000">
              <a:lnSpc>
                <a:spcPct val="100000"/>
              </a:lnSpc>
              <a:spcBef>
                <a:spcPts val="600"/>
              </a:spcBef>
            </a:pPr>
            <a:r>
              <a:rPr lang="en-GB" sz="2600" dirty="0" smtClean="0"/>
              <a:t>Course teams should scrutinise all course materials with a specific eye for inclusivity.</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0"/>
            <a:ext cx="7543800" cy="134076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Designing inclusive e-learning experiences</a:t>
            </a:r>
          </a:p>
        </p:txBody>
      </p:sp>
      <p:sp>
        <p:nvSpPr>
          <p:cNvPr id="3277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Make use of the experts! (This includes organisations like TechDis as well as disabled users);</a:t>
            </a:r>
          </a:p>
          <a:p>
            <a:pPr marL="360000">
              <a:lnSpc>
                <a:spcPct val="100000"/>
              </a:lnSpc>
              <a:spcBef>
                <a:spcPts val="600"/>
              </a:spcBef>
            </a:pPr>
            <a:r>
              <a:rPr lang="en-GB" sz="2600" dirty="0" smtClean="0"/>
              <a:t>Professional web designers may need reining in (trendy look and feel is often disabling)!</a:t>
            </a:r>
          </a:p>
          <a:p>
            <a:pPr marL="360000">
              <a:lnSpc>
                <a:spcPct val="100000"/>
              </a:lnSpc>
              <a:spcBef>
                <a:spcPts val="600"/>
              </a:spcBef>
            </a:pPr>
            <a:r>
              <a:rPr lang="en-GB" sz="2600" dirty="0" smtClean="0"/>
              <a:t>Individual maverick curriculum designers should be discouraged from going it alone!</a:t>
            </a:r>
          </a:p>
          <a:p>
            <a:pPr marL="360000">
              <a:lnSpc>
                <a:spcPct val="100000"/>
              </a:lnSpc>
              <a:spcBef>
                <a:spcPts val="600"/>
              </a:spcBef>
            </a:pPr>
            <a:r>
              <a:rPr lang="en-GB" sz="2600" dirty="0" smtClean="0"/>
              <a:t>Good design for disability is good design for all.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95288" y="0"/>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For inclusive practice we should:</a:t>
            </a:r>
          </a:p>
        </p:txBody>
      </p:sp>
      <p:sp>
        <p:nvSpPr>
          <p:cNvPr id="3379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Build in awareness of inclusivity issues in induction for staff and students;</a:t>
            </a:r>
          </a:p>
          <a:p>
            <a:pPr marL="360000">
              <a:lnSpc>
                <a:spcPct val="100000"/>
              </a:lnSpc>
              <a:spcBef>
                <a:spcPts val="600"/>
              </a:spcBef>
            </a:pPr>
            <a:r>
              <a:rPr lang="en-GB" sz="2600" dirty="0" smtClean="0"/>
              <a:t>Include relevant elements in Post Graduate courses in HE learning and teaching;</a:t>
            </a:r>
          </a:p>
          <a:p>
            <a:pPr marL="360000">
              <a:lnSpc>
                <a:spcPct val="100000"/>
              </a:lnSpc>
              <a:spcBef>
                <a:spcPts val="600"/>
              </a:spcBef>
            </a:pPr>
            <a:r>
              <a:rPr lang="en-GB" sz="2600" dirty="0" smtClean="0"/>
              <a:t>Include robust requirements </a:t>
            </a:r>
            <a:r>
              <a:rPr lang="en-GB" sz="2600" i="1" dirty="0" smtClean="0"/>
              <a:t>re</a:t>
            </a:r>
            <a:r>
              <a:rPr lang="en-GB" sz="2600" dirty="0" smtClean="0"/>
              <a:t> inclusive practice in institutional assessment, learning and teaching strategies;</a:t>
            </a:r>
          </a:p>
          <a:p>
            <a:pPr marL="360000">
              <a:lnSpc>
                <a:spcPct val="100000"/>
              </a:lnSpc>
              <a:spcBef>
                <a:spcPts val="600"/>
              </a:spcBef>
            </a:pPr>
            <a:r>
              <a:rPr lang="en-GB" sz="2600" dirty="0" smtClean="0"/>
              <a:t>Make questions </a:t>
            </a:r>
            <a:r>
              <a:rPr lang="en-GB" sz="2600" i="1" dirty="0" smtClean="0"/>
              <a:t>re</a:t>
            </a:r>
            <a:r>
              <a:rPr lang="en-GB" sz="2600" dirty="0" smtClean="0"/>
              <a:t> inclusivity part of validation and review of all programmes.</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We must also:</a:t>
            </a:r>
          </a:p>
        </p:txBody>
      </p:sp>
      <p:sp>
        <p:nvSpPr>
          <p:cNvPr id="34819" name="Rectangle 3"/>
          <p:cNvSpPr>
            <a:spLocks noGrp="1" noChangeArrowheads="1"/>
          </p:cNvSpPr>
          <p:nvPr>
            <p:ph type="body" idx="1"/>
          </p:nvPr>
        </p:nvSpPr>
        <p:spPr>
          <a:xfrm>
            <a:off x="250825" y="1052513"/>
            <a:ext cx="8713788" cy="4824412"/>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Consult and involve diverse students and staff in our programmes of activity;</a:t>
            </a:r>
          </a:p>
          <a:p>
            <a:pPr marL="360000">
              <a:lnSpc>
                <a:spcPct val="100000"/>
              </a:lnSpc>
              <a:spcBef>
                <a:spcPts val="600"/>
              </a:spcBef>
            </a:pPr>
            <a:r>
              <a:rPr lang="en-GB" sz="2600" dirty="0" smtClean="0"/>
              <a:t>Build in alternative assessments for disabled students at the design stage, rather than making them </a:t>
            </a:r>
            <a:r>
              <a:rPr lang="en-GB" sz="2600" i="1" dirty="0" smtClean="0"/>
              <a:t>ad hoc </a:t>
            </a:r>
            <a:r>
              <a:rPr lang="en-GB" sz="2600" dirty="0" smtClean="0"/>
              <a:t>arrangements at the last minute;</a:t>
            </a:r>
          </a:p>
          <a:p>
            <a:pPr marL="360000">
              <a:lnSpc>
                <a:spcPct val="100000"/>
              </a:lnSpc>
              <a:spcBef>
                <a:spcPts val="600"/>
              </a:spcBef>
            </a:pPr>
            <a:r>
              <a:rPr lang="en-GB" sz="2600" dirty="0" smtClean="0"/>
              <a:t>Make best use of University colleagues with specialist knowledge to promote inclusivity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95288" y="-242888"/>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We can also:</a:t>
            </a:r>
          </a:p>
        </p:txBody>
      </p:sp>
      <p:sp>
        <p:nvSpPr>
          <p:cNvPr id="35843" name="Rectangle 3"/>
          <p:cNvSpPr>
            <a:spLocks noGrp="1" noChangeArrowheads="1"/>
          </p:cNvSpPr>
          <p:nvPr>
            <p:ph type="body" idx="1"/>
          </p:nvPr>
        </p:nvSpPr>
        <p:spPr>
          <a:xfrm>
            <a:off x="179388" y="1196975"/>
            <a:ext cx="8713787" cy="5111750"/>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Make sure that EO/inclusivity/disability committees/working parties are fully integrated into HEI’s systems;</a:t>
            </a:r>
          </a:p>
          <a:p>
            <a:pPr marL="360000">
              <a:lnSpc>
                <a:spcPct val="100000"/>
              </a:lnSpc>
              <a:spcBef>
                <a:spcPts val="600"/>
              </a:spcBef>
            </a:pPr>
            <a:r>
              <a:rPr lang="en-GB" sz="2600" dirty="0" smtClean="0"/>
              <a:t>Use staff development workshops to foster awareness of specific issues;</a:t>
            </a:r>
          </a:p>
          <a:p>
            <a:pPr marL="360000">
              <a:lnSpc>
                <a:spcPct val="100000"/>
              </a:lnSpc>
              <a:spcBef>
                <a:spcPts val="600"/>
              </a:spcBef>
            </a:pPr>
            <a:r>
              <a:rPr lang="en-GB" sz="2600" dirty="0" smtClean="0"/>
              <a:t>Encourage discussion of the language used when describing inclusivity issues.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And</a:t>
            </a:r>
          </a:p>
        </p:txBody>
      </p:sp>
      <p:sp>
        <p:nvSpPr>
          <p:cNvPr id="3686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Lobby national agencies and Professional and Subject Bodies (PSBs) to keep inclusivity issues foregrounded;</a:t>
            </a:r>
          </a:p>
          <a:p>
            <a:pPr marL="360000">
              <a:lnSpc>
                <a:spcPct val="100000"/>
              </a:lnSpc>
              <a:spcBef>
                <a:spcPts val="600"/>
              </a:spcBef>
            </a:pPr>
            <a:r>
              <a:rPr lang="en-GB" sz="2600" dirty="0" smtClean="0"/>
              <a:t>Write, publish and read extensively about inclusivity.</a:t>
            </a:r>
          </a:p>
          <a:p>
            <a:pPr marL="360000">
              <a:lnSpc>
                <a:spcPct val="100000"/>
              </a:lnSpc>
              <a:spcBef>
                <a:spcPts val="600"/>
              </a:spcBef>
            </a:pPr>
            <a:endParaRPr lang="en-GB" sz="2600" dirty="0" smtClean="0"/>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95288" y="333375"/>
            <a:ext cx="7605712" cy="5032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Conclusions</a:t>
            </a:r>
          </a:p>
        </p:txBody>
      </p:sp>
      <p:sp>
        <p:nvSpPr>
          <p:cNvPr id="3789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Good practice for disadvantaged students often represents good practice for all students; </a:t>
            </a:r>
          </a:p>
          <a:p>
            <a:pPr marL="360000">
              <a:lnSpc>
                <a:spcPct val="100000"/>
              </a:lnSpc>
              <a:spcBef>
                <a:spcPts val="600"/>
              </a:spcBef>
            </a:pPr>
            <a:r>
              <a:rPr lang="en-GB" sz="2600" dirty="0" smtClean="0"/>
              <a:t>It is important to involve disabled students and staff in planning at all stages;</a:t>
            </a:r>
          </a:p>
          <a:p>
            <a:pPr marL="360000">
              <a:lnSpc>
                <a:spcPct val="100000"/>
              </a:lnSpc>
              <a:spcBef>
                <a:spcPts val="600"/>
              </a:spcBef>
            </a:pPr>
            <a:r>
              <a:rPr lang="en-GB" sz="2600" dirty="0" smtClean="0"/>
              <a:t>Technological solutions can be helpful but are not the complete answer;</a:t>
            </a:r>
          </a:p>
          <a:p>
            <a:pPr marL="360000">
              <a:lnSpc>
                <a:spcPct val="100000"/>
              </a:lnSpc>
              <a:spcBef>
                <a:spcPts val="600"/>
              </a:spcBef>
            </a:pPr>
            <a:r>
              <a:rPr lang="en-GB" sz="2600" dirty="0" smtClean="0"/>
              <a:t>Designing in inclusive practice is easier than coping with issues on an </a:t>
            </a:r>
            <a:r>
              <a:rPr lang="en-GB" sz="2600" i="1" dirty="0" smtClean="0"/>
              <a:t>ad hoc </a:t>
            </a:r>
            <a:r>
              <a:rPr lang="en-GB" sz="2600" dirty="0" smtClean="0"/>
              <a:t>basis;</a:t>
            </a:r>
          </a:p>
          <a:p>
            <a:pPr marL="360000">
              <a:lnSpc>
                <a:spcPct val="100000"/>
              </a:lnSpc>
              <a:spcBef>
                <a:spcPts val="600"/>
              </a:spcBef>
            </a:pPr>
            <a:r>
              <a:rPr lang="en-GB" sz="2600" dirty="0" smtClean="0"/>
              <a:t>Of all the curriculum issues, developing inclusive assessment is paramount (and the toughest issue to crack).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NZ" sz="3200" dirty="0" smtClean="0"/>
              <a:t>What kinds of diversity?</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NZ" sz="2600" dirty="0" smtClean="0"/>
              <a:t>Diverse cultural, faith and social backgrounds;</a:t>
            </a:r>
          </a:p>
          <a:p>
            <a:pPr marL="360000">
              <a:lnSpc>
                <a:spcPct val="100000"/>
              </a:lnSpc>
              <a:spcBef>
                <a:spcPts val="600"/>
              </a:spcBef>
            </a:pPr>
            <a:r>
              <a:rPr lang="en-NZ" sz="2600" dirty="0" smtClean="0"/>
              <a:t>Diverse capabilities, for example, with understandings of learning, information </a:t>
            </a:r>
            <a:r>
              <a:rPr lang="en-NZ" sz="2600" dirty="0" err="1" smtClean="0"/>
              <a:t>literacies</a:t>
            </a:r>
            <a:r>
              <a:rPr lang="en-NZ" sz="2600" dirty="0" smtClean="0"/>
              <a:t> and language;</a:t>
            </a:r>
          </a:p>
          <a:p>
            <a:pPr marL="360000">
              <a:lnSpc>
                <a:spcPct val="100000"/>
              </a:lnSpc>
              <a:spcBef>
                <a:spcPts val="600"/>
              </a:spcBef>
            </a:pPr>
            <a:r>
              <a:rPr lang="en-NZ" sz="2600" dirty="0" smtClean="0"/>
              <a:t>Diversity of experience and backgrounds: mature students often bring a wealth of life experiences with them;</a:t>
            </a:r>
          </a:p>
          <a:p>
            <a:pPr marL="360000">
              <a:lnSpc>
                <a:spcPct val="100000"/>
              </a:lnSpc>
              <a:spcBef>
                <a:spcPts val="600"/>
              </a:spcBef>
            </a:pPr>
            <a:r>
              <a:rPr lang="en-NZ" sz="2600" dirty="0" smtClean="0"/>
              <a:t>Diversities of expectations: social and cultural capital: understandings of higher education gained from films?</a:t>
            </a:r>
          </a:p>
          <a:p>
            <a:pPr marL="360000">
              <a:lnSpc>
                <a:spcPct val="100000"/>
              </a:lnSpc>
              <a:spcBef>
                <a:spcPts val="600"/>
              </a:spcBef>
            </a:pPr>
            <a:r>
              <a:rPr lang="en-NZ" sz="2600" dirty="0" smtClean="0"/>
              <a:t>Diversities of experiences of assessment.</a:t>
            </a:r>
          </a:p>
        </p:txBody>
      </p:sp>
      <p:sp>
        <p:nvSpPr>
          <p:cNvPr id="7172" name="Slide Number Placeholder 3"/>
          <p:cNvSpPr>
            <a:spLocks noGrp="1"/>
          </p:cNvSpPr>
          <p:nvPr>
            <p:ph type="sldNum" sz="quarter" idx="12"/>
          </p:nvPr>
        </p:nvSpPr>
        <p:spPr>
          <a:noFill/>
        </p:spPr>
        <p:txBody>
          <a:bodyPr/>
          <a:lstStyle/>
          <a:p>
            <a:fld id="{41F71D34-D8A1-44FF-B634-55DD3F4806DD}" type="slidenum">
              <a:rPr lang="en-GB" altLang="en-US" smtClean="0"/>
              <a:pPr/>
              <a:t>3</a:t>
            </a:fld>
            <a:endParaRPr lang="en-GB" alt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95288"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a:t>
            </a:r>
          </a:p>
        </p:txBody>
      </p:sp>
      <p:sp>
        <p:nvSpPr>
          <p:cNvPr id="38915" name="Rectangle 3"/>
          <p:cNvSpPr>
            <a:spLocks noGrp="1" noChangeArrowheads="1"/>
          </p:cNvSpPr>
          <p:nvPr>
            <p:ph type="body" idx="1"/>
          </p:nvPr>
        </p:nvSpPr>
        <p:spPr>
          <a:xfrm>
            <a:off x="179388" y="1125538"/>
            <a:ext cx="8713787" cy="5183187"/>
          </a:xfrm>
        </p:spPr>
        <p:txBody>
          <a:bodyPr/>
          <a:lstStyle/>
          <a:p>
            <a:pPr marL="360000">
              <a:lnSpc>
                <a:spcPct val="100000"/>
              </a:lnSpc>
              <a:spcBef>
                <a:spcPts val="600"/>
              </a:spcBef>
            </a:pPr>
            <a:r>
              <a:rPr lang="en-GB" sz="2200" dirty="0" smtClean="0"/>
              <a:t>Adams, M. and Brown, S. (</a:t>
            </a:r>
            <a:r>
              <a:rPr lang="en-GB" sz="2200" dirty="0" err="1" smtClean="0"/>
              <a:t>eds</a:t>
            </a:r>
            <a:r>
              <a:rPr lang="en-GB" sz="2200" dirty="0" smtClean="0"/>
              <a:t>) (2006) </a:t>
            </a:r>
            <a:r>
              <a:rPr lang="en-GB" sz="2200" i="1" dirty="0" smtClean="0"/>
              <a:t>Disabled students in Higher Education: working towards inclusive learning</a:t>
            </a:r>
            <a:r>
              <a:rPr lang="en-GB" sz="2200" dirty="0" smtClean="0"/>
              <a:t>, London: </a:t>
            </a:r>
            <a:r>
              <a:rPr lang="en-GB" sz="2200" dirty="0" err="1" smtClean="0"/>
              <a:t>Routledge</a:t>
            </a:r>
            <a:r>
              <a:rPr lang="en-GB" sz="2200" dirty="0" smtClean="0"/>
              <a:t>.</a:t>
            </a:r>
          </a:p>
          <a:p>
            <a:pPr marL="360000">
              <a:lnSpc>
                <a:spcPct val="100000"/>
              </a:lnSpc>
              <a:spcBef>
                <a:spcPts val="600"/>
              </a:spcBef>
            </a:pPr>
            <a:r>
              <a:rPr lang="en-GB" sz="2200" dirty="0" smtClean="0"/>
              <a:t>Doyle, C. and Robson, K. (2002) in Ball, S. and Campy, D (eds.) </a:t>
            </a:r>
            <a:r>
              <a:rPr lang="en-GB" sz="2200" i="1" dirty="0" smtClean="0"/>
              <a:t>Accessible curricula: good practice for all</a:t>
            </a:r>
            <a:r>
              <a:rPr lang="en-GB" sz="2200" dirty="0" smtClean="0"/>
              <a:t>. Cardiff: UWIC Press.</a:t>
            </a:r>
          </a:p>
          <a:p>
            <a:pPr marL="360000">
              <a:lnSpc>
                <a:spcPct val="100000"/>
              </a:lnSpc>
              <a:spcBef>
                <a:spcPts val="600"/>
              </a:spcBef>
            </a:pPr>
            <a:r>
              <a:rPr lang="en-GB" sz="2200" dirty="0" err="1" smtClean="0"/>
              <a:t>Grimaldi</a:t>
            </a:r>
            <a:r>
              <a:rPr lang="en-GB" sz="2200" dirty="0" smtClean="0"/>
              <a:t>, C. and </a:t>
            </a:r>
            <a:r>
              <a:rPr lang="en-GB" sz="2200" dirty="0" err="1" smtClean="0"/>
              <a:t>Goette</a:t>
            </a:r>
            <a:r>
              <a:rPr lang="en-GB" sz="2200" dirty="0" smtClean="0"/>
              <a:t>, T. (1999) The internet and the independence of individuals with disabilities. </a:t>
            </a:r>
            <a:r>
              <a:rPr lang="en-GB" sz="2200" i="1" dirty="0" smtClean="0"/>
              <a:t>Internet research: Electronic networking applications and policy</a:t>
            </a:r>
            <a:r>
              <a:rPr lang="en-GB" sz="2200" dirty="0" smtClean="0"/>
              <a:t>. 9(4) </a:t>
            </a:r>
          </a:p>
          <a:p>
            <a:pPr marL="360000">
              <a:lnSpc>
                <a:spcPct val="100000"/>
              </a:lnSpc>
              <a:spcBef>
                <a:spcPts val="600"/>
              </a:spcBef>
            </a:pPr>
            <a:r>
              <a:rPr lang="en-GB" sz="2200" dirty="0" err="1" smtClean="0"/>
              <a:t>Koppi</a:t>
            </a:r>
            <a:r>
              <a:rPr lang="en-GB" sz="2200" dirty="0" smtClean="0"/>
              <a:t>, A. J, and Pearson, E. J, (2002) </a:t>
            </a:r>
            <a:r>
              <a:rPr lang="en-GB" sz="2200" i="1" dirty="0" smtClean="0"/>
              <a:t>Design and development of a flexible online course for making accessible online courses</a:t>
            </a:r>
            <a:r>
              <a:rPr lang="en-GB" sz="2200" dirty="0" smtClean="0"/>
              <a:t>, AACE World Conference on Educational Multimedia (EDMEDIA2002), Denver, USA.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387350"/>
            <a:ext cx="82296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Further references</a:t>
            </a:r>
          </a:p>
        </p:txBody>
      </p:sp>
      <p:sp>
        <p:nvSpPr>
          <p:cNvPr id="39939" name="Rectangle 3"/>
          <p:cNvSpPr>
            <a:spLocks noGrp="1" noChangeArrowheads="1"/>
          </p:cNvSpPr>
          <p:nvPr>
            <p:ph type="body" idx="1"/>
          </p:nvPr>
        </p:nvSpPr>
        <p:spPr>
          <a:xfrm>
            <a:off x="179388" y="981075"/>
            <a:ext cx="8713787" cy="5616575"/>
          </a:xfrm>
        </p:spPr>
        <p:txBody>
          <a:bodyPr/>
          <a:lstStyle/>
          <a:p>
            <a:pPr>
              <a:lnSpc>
                <a:spcPct val="100000"/>
              </a:lnSpc>
            </a:pPr>
            <a:r>
              <a:rPr lang="en-US" sz="2000" dirty="0" smtClean="0"/>
              <a:t>Newland, B., </a:t>
            </a:r>
            <a:r>
              <a:rPr lang="en-US" sz="2000" dirty="0" err="1" smtClean="0"/>
              <a:t>Pavey</a:t>
            </a:r>
            <a:r>
              <a:rPr lang="en-US" sz="2000" dirty="0" smtClean="0"/>
              <a:t>, J. and Boyd, V. (2005) Influencing inclusive practice: The role of VLEs. </a:t>
            </a:r>
            <a:r>
              <a:rPr lang="en-US" sz="2000" i="1" dirty="0" smtClean="0"/>
              <a:t>Improving Student Learning: Diversity and Inclusivity, 12th Improving Student Learning Symposium proceedings.</a:t>
            </a:r>
            <a:r>
              <a:rPr lang="en-GB" sz="2000" dirty="0" smtClean="0"/>
              <a:t> </a:t>
            </a:r>
          </a:p>
          <a:p>
            <a:pPr>
              <a:lnSpc>
                <a:spcPct val="100000"/>
              </a:lnSpc>
            </a:pPr>
            <a:r>
              <a:rPr lang="en-US" sz="2000" dirty="0" err="1" smtClean="0"/>
              <a:t>Northedge</a:t>
            </a:r>
            <a:r>
              <a:rPr lang="en-US" sz="2000" dirty="0" smtClean="0"/>
              <a:t>, A. (2003) </a:t>
            </a:r>
            <a:r>
              <a:rPr lang="en-US" sz="2000" i="1" dirty="0" smtClean="0"/>
              <a:t>Teaching in Higher Education, Vol. 8, No. 2, 2003, pp. 169–180</a:t>
            </a:r>
          </a:p>
          <a:p>
            <a:pPr>
              <a:lnSpc>
                <a:spcPct val="100000"/>
              </a:lnSpc>
              <a:buFont typeface="Wingdings" pitchFamily="2" charset="2"/>
              <a:buNone/>
            </a:pPr>
            <a:r>
              <a:rPr lang="en-GB" sz="2000" dirty="0" smtClean="0"/>
              <a:t>	Pickford, R. and Brown, S. (2006) </a:t>
            </a:r>
            <a:r>
              <a:rPr lang="en-GB" sz="2000" i="1" dirty="0" smtClean="0"/>
              <a:t>Assessing skills and practice</a:t>
            </a:r>
            <a:r>
              <a:rPr lang="en-GB" sz="2000" dirty="0" smtClean="0"/>
              <a:t>, London: </a:t>
            </a:r>
            <a:r>
              <a:rPr lang="en-GB" sz="2000" dirty="0" err="1" smtClean="0"/>
              <a:t>Routledge</a:t>
            </a:r>
            <a:r>
              <a:rPr lang="en-GB" sz="2000" dirty="0" smtClean="0"/>
              <a:t>.</a:t>
            </a:r>
          </a:p>
          <a:p>
            <a:pPr>
              <a:lnSpc>
                <a:spcPct val="100000"/>
              </a:lnSpc>
            </a:pPr>
            <a:r>
              <a:rPr lang="en-GB" sz="2000" dirty="0" smtClean="0"/>
              <a:t>Pearson, E. and </a:t>
            </a:r>
            <a:r>
              <a:rPr lang="en-GB" sz="2000" dirty="0" err="1" smtClean="0"/>
              <a:t>Koppi</a:t>
            </a:r>
            <a:r>
              <a:rPr lang="en-GB" sz="2000" dirty="0" smtClean="0"/>
              <a:t>, T, (2003) Developing inclusive practices: Evaluation of a staff development course in accessibility, </a:t>
            </a:r>
            <a:r>
              <a:rPr lang="en-GB" sz="2000" i="1" dirty="0" smtClean="0"/>
              <a:t>Australian Journal of Educational Technology, 19,3.</a:t>
            </a:r>
          </a:p>
          <a:p>
            <a:pPr>
              <a:lnSpc>
                <a:spcPct val="100000"/>
              </a:lnSpc>
            </a:pPr>
            <a:r>
              <a:rPr lang="en-US" sz="2000" dirty="0" smtClean="0"/>
              <a:t>SENDA (2001) </a:t>
            </a:r>
            <a:r>
              <a:rPr lang="en-US" sz="2000" i="1" dirty="0" smtClean="0"/>
              <a:t>The Special Educational Needs and Disability Act, </a:t>
            </a:r>
            <a:r>
              <a:rPr lang="en-US" sz="2000" dirty="0" smtClean="0"/>
              <a:t>The Stationery Office.</a:t>
            </a:r>
          </a:p>
          <a:p>
            <a:pPr>
              <a:lnSpc>
                <a:spcPct val="100000"/>
              </a:lnSpc>
            </a:pPr>
            <a:r>
              <a:rPr lang="en-GB" sz="2000" dirty="0" smtClean="0"/>
              <a:t>Wiles, K. (2002 ) </a:t>
            </a:r>
            <a:r>
              <a:rPr lang="en-GB" sz="2000" i="1" dirty="0" smtClean="0"/>
              <a:t>Accessibility and computer-based assessment: a whole new set of issues?, </a:t>
            </a:r>
            <a:r>
              <a:rPr lang="en-GB" sz="2000" dirty="0" smtClean="0"/>
              <a:t>in Phipps, L., Sutherland, A. and Seale, J. (ed.) </a:t>
            </a:r>
            <a:r>
              <a:rPr lang="en-GB" sz="2000" i="1" dirty="0" smtClean="0"/>
              <a:t>Access all areas: disability, technology and learning.</a:t>
            </a:r>
            <a:r>
              <a:rPr lang="en-GB" sz="2000" dirty="0" smtClean="0"/>
              <a:t> JISC </a:t>
            </a:r>
            <a:r>
              <a:rPr lang="en-GB" sz="2000" dirty="0" err="1" smtClean="0"/>
              <a:t>TechDis</a:t>
            </a:r>
            <a:r>
              <a:rPr lang="en-GB" sz="2000" dirty="0" smtClean="0"/>
              <a:t> Service and ALT.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
            </a:r>
            <a:br>
              <a:rPr lang="en-GB" sz="3200" dirty="0" smtClean="0"/>
            </a:br>
            <a:r>
              <a:rPr lang="en-GB" sz="3200" dirty="0" smtClean="0"/>
              <a:t/>
            </a:r>
            <a:br>
              <a:rPr lang="en-GB" sz="3200" dirty="0" smtClean="0"/>
            </a:br>
            <a:r>
              <a:rPr lang="en-GB" sz="3200" dirty="0" smtClean="0"/>
              <a:t>Useful websites</a:t>
            </a:r>
            <a:br>
              <a:rPr lang="en-GB" sz="3200" dirty="0" smtClean="0"/>
            </a:br>
            <a:endParaRPr lang="en-GB" sz="3200" dirty="0" smtClean="0"/>
          </a:p>
        </p:txBody>
      </p:sp>
      <p:sp>
        <p:nvSpPr>
          <p:cNvPr id="40963" name="Rectangle 3"/>
          <p:cNvSpPr>
            <a:spLocks noGrp="1" noChangeArrowheads="1"/>
          </p:cNvSpPr>
          <p:nvPr>
            <p:ph type="body" idx="1"/>
          </p:nvPr>
        </p:nvSpPr>
        <p:spPr>
          <a:xfrm>
            <a:off x="179388" y="908050"/>
            <a:ext cx="8713787" cy="5400675"/>
          </a:xfrm>
        </p:spPr>
        <p:txBody>
          <a:bodyPr/>
          <a:lstStyle/>
          <a:p>
            <a:pPr>
              <a:lnSpc>
                <a:spcPct val="100000"/>
              </a:lnSpc>
            </a:pPr>
            <a:r>
              <a:rPr lang="en-GB" sz="2200" smtClean="0"/>
              <a:t>QAA codes of practice on students with disabilities and assessment:</a:t>
            </a:r>
          </a:p>
          <a:p>
            <a:pPr>
              <a:lnSpc>
                <a:spcPct val="100000"/>
              </a:lnSpc>
              <a:buFont typeface="Wingdings" pitchFamily="2" charset="2"/>
              <a:buNone/>
            </a:pPr>
            <a:r>
              <a:rPr lang="en-GB" sz="2200" smtClean="0"/>
              <a:t>	</a:t>
            </a:r>
            <a:r>
              <a:rPr lang="en-GB" sz="2200" smtClean="0">
                <a:hlinkClick r:id="rId3"/>
              </a:rPr>
              <a:t>http://www.qaa.ac.uk/academicinfrastructure/codeOfPractice/section3/default.asp</a:t>
            </a:r>
            <a:endParaRPr lang="en-GB" sz="2200" smtClean="0"/>
          </a:p>
          <a:p>
            <a:pPr>
              <a:lnSpc>
                <a:spcPct val="100000"/>
              </a:lnSpc>
              <a:buFont typeface="Wingdings" pitchFamily="2" charset="2"/>
              <a:buNone/>
            </a:pPr>
            <a:r>
              <a:rPr lang="en-GB" sz="2200" smtClean="0">
                <a:hlinkClick r:id="rId4"/>
              </a:rPr>
              <a:t>http://www.qaa.ac.uk/academicinfrastructure/codeOfPractice/section6/default.asp</a:t>
            </a:r>
            <a:endParaRPr lang="en-GB" sz="2400" smtClean="0"/>
          </a:p>
          <a:p>
            <a:pPr>
              <a:lnSpc>
                <a:spcPct val="100000"/>
              </a:lnSpc>
              <a:buFont typeface="Wingdings" pitchFamily="2" charset="2"/>
              <a:buNone/>
            </a:pPr>
            <a:endParaRPr lang="en-GB" sz="2400" smtClean="0"/>
          </a:p>
          <a:p>
            <a:pPr>
              <a:lnSpc>
                <a:spcPct val="100000"/>
              </a:lnSpc>
              <a:buFont typeface="Wingdings" pitchFamily="2" charset="2"/>
              <a:buNone/>
            </a:pPr>
            <a:endParaRPr lang="en-GB" sz="2400" smtClean="0"/>
          </a:p>
          <a:p>
            <a:pPr>
              <a:lnSpc>
                <a:spcPct val="100000"/>
              </a:lnSpc>
              <a:buFont typeface="Wingdings" pitchFamily="2" charset="2"/>
              <a:buNone/>
            </a:pPr>
            <a:endParaRPr lang="en-GB" sz="24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More websites</a:t>
            </a:r>
          </a:p>
        </p:txBody>
      </p:sp>
      <p:sp>
        <p:nvSpPr>
          <p:cNvPr id="41987" name="Rectangle 3"/>
          <p:cNvSpPr>
            <a:spLocks noGrp="1" noChangeArrowheads="1"/>
          </p:cNvSpPr>
          <p:nvPr>
            <p:ph type="body" idx="1"/>
          </p:nvPr>
        </p:nvSpPr>
        <p:spPr>
          <a:xfrm>
            <a:off x="179388" y="1052513"/>
            <a:ext cx="8713787" cy="5472112"/>
          </a:xfrm>
        </p:spPr>
        <p:txBody>
          <a:bodyPr/>
          <a:lstStyle/>
          <a:p>
            <a:pPr>
              <a:lnSpc>
                <a:spcPct val="100000"/>
              </a:lnSpc>
            </a:pPr>
            <a:r>
              <a:rPr lang="en-GB" sz="2200" dirty="0" err="1" smtClean="0"/>
              <a:t>Ommerborn</a:t>
            </a:r>
            <a:r>
              <a:rPr lang="en-GB" sz="2200" dirty="0" smtClean="0"/>
              <a:t> R &amp; </a:t>
            </a:r>
            <a:r>
              <a:rPr lang="en-GB" sz="2200" dirty="0" err="1" smtClean="0"/>
              <a:t>Schuemer</a:t>
            </a:r>
            <a:r>
              <a:rPr lang="en-GB" sz="2200" dirty="0" smtClean="0"/>
              <a:t> R, (2001) “Using Computers in Distance Study: Results of a Survey amongst Disabled Distance Students”. </a:t>
            </a:r>
            <a:r>
              <a:rPr lang="en-GB" sz="2200" dirty="0" err="1" smtClean="0"/>
              <a:t>FernUniversität</a:t>
            </a:r>
            <a:r>
              <a:rPr lang="en-GB" sz="2200" dirty="0" smtClean="0"/>
              <a:t> – </a:t>
            </a:r>
            <a:r>
              <a:rPr lang="en-GB" sz="2200" dirty="0" err="1" smtClean="0"/>
              <a:t>Gesamthochschule</a:t>
            </a:r>
            <a:r>
              <a:rPr lang="en-GB" sz="2200" dirty="0" smtClean="0"/>
              <a:t> in Hagen, </a:t>
            </a:r>
            <a:r>
              <a:rPr lang="en-GB" sz="2200" dirty="0" err="1" smtClean="0"/>
              <a:t>Zentrales</a:t>
            </a:r>
            <a:r>
              <a:rPr lang="en-GB" sz="2200" dirty="0" smtClean="0"/>
              <a:t> </a:t>
            </a:r>
            <a:r>
              <a:rPr lang="en-GB" sz="2200" dirty="0" err="1" smtClean="0"/>
              <a:t>Institut</a:t>
            </a:r>
            <a:r>
              <a:rPr lang="en-GB" sz="2200" dirty="0" smtClean="0"/>
              <a:t> </a:t>
            </a:r>
            <a:r>
              <a:rPr lang="en-GB" sz="2200" dirty="0" err="1" smtClean="0"/>
              <a:t>für</a:t>
            </a:r>
            <a:r>
              <a:rPr lang="en-GB" sz="2200" dirty="0" smtClean="0"/>
              <a:t> </a:t>
            </a:r>
            <a:r>
              <a:rPr lang="en-GB" sz="2200" dirty="0" err="1" smtClean="0"/>
              <a:t>Fernstudienforschung</a:t>
            </a:r>
            <a:r>
              <a:rPr lang="en-GB" sz="2200" dirty="0" smtClean="0"/>
              <a:t> (ZIFF), Hagen, July 2001 </a:t>
            </a:r>
            <a:r>
              <a:rPr lang="en-GB" sz="2200" dirty="0" smtClean="0">
                <a:hlinkClick r:id="rId3"/>
              </a:rPr>
              <a:t>http://www.fernuni-hagen.de/ZIFF/ommsch4.doc</a:t>
            </a:r>
            <a:r>
              <a:rPr lang="en-GB" sz="2200" dirty="0" smtClean="0"/>
              <a:t> (accessed 8.8.10);</a:t>
            </a:r>
            <a:endParaRPr lang="en-US" sz="2200" dirty="0" smtClean="0"/>
          </a:p>
          <a:p>
            <a:pPr>
              <a:lnSpc>
                <a:spcPct val="100000"/>
              </a:lnSpc>
            </a:pPr>
            <a:r>
              <a:rPr lang="en-GB" sz="2200" dirty="0" smtClean="0"/>
              <a:t>Skill: (the National Bureau for Students with Disabilities) </a:t>
            </a:r>
            <a:r>
              <a:rPr lang="en-GB" sz="2200" dirty="0" smtClean="0">
                <a:hlinkClick r:id="rId4"/>
              </a:rPr>
              <a:t>http://www.skill.org.uk</a:t>
            </a:r>
            <a:endParaRPr lang="en-GB" sz="2200" dirty="0" smtClean="0"/>
          </a:p>
          <a:p>
            <a:pPr>
              <a:lnSpc>
                <a:spcPct val="100000"/>
              </a:lnSpc>
            </a:pPr>
            <a:r>
              <a:rPr lang="en-GB" sz="2200" dirty="0" smtClean="0"/>
              <a:t>SPACE project </a:t>
            </a:r>
            <a:r>
              <a:rPr lang="en-GB" sz="2200" dirty="0" smtClean="0">
                <a:hlinkClick r:id="rId5"/>
              </a:rPr>
              <a:t>http://www.plymouth.ac.uk/pages/view.asp?page=10494</a:t>
            </a:r>
            <a:endParaRPr lang="en-GB" sz="2200" dirty="0" smtClean="0"/>
          </a:p>
          <a:p>
            <a:pPr>
              <a:lnSpc>
                <a:spcPct val="100000"/>
              </a:lnSpc>
            </a:pPr>
            <a:r>
              <a:rPr lang="en-US" sz="2200" dirty="0" err="1" smtClean="0"/>
              <a:t>TechDis</a:t>
            </a:r>
            <a:r>
              <a:rPr lang="en-US" sz="2200" dirty="0" smtClean="0"/>
              <a:t> </a:t>
            </a:r>
            <a:r>
              <a:rPr lang="en-US" sz="2200" dirty="0" smtClean="0">
                <a:hlinkClick r:id="rId6"/>
              </a:rPr>
              <a:t>http://www.techdis.ac.uk</a:t>
            </a:r>
            <a:endParaRPr lang="en-US" sz="2200" dirty="0" smtClean="0"/>
          </a:p>
          <a:p>
            <a:pPr>
              <a:lnSpc>
                <a:spcPct val="100000"/>
              </a:lnSpc>
            </a:pPr>
            <a:endParaRPr lang="en-US" sz="22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sz="3200" dirty="0" smtClean="0"/>
              <a:t>Appendix: issues &amp; interventions 1 </a:t>
            </a:r>
            <a:endParaRPr lang="en-US" sz="3200" dirty="0" smtClean="0"/>
          </a:p>
        </p:txBody>
      </p:sp>
      <p:sp>
        <p:nvSpPr>
          <p:cNvPr id="43011" name="Rectangle 3"/>
          <p:cNvSpPr>
            <a:spLocks noGrp="1" noChangeArrowheads="1"/>
          </p:cNvSpPr>
          <p:nvPr>
            <p:ph type="body" idx="1"/>
          </p:nvPr>
        </p:nvSpPr>
        <p:spPr/>
        <p:txBody>
          <a:bodyPr/>
          <a:lstStyle/>
          <a:p>
            <a:pPr marL="0" indent="-533400">
              <a:lnSpc>
                <a:spcPct val="100000"/>
              </a:lnSpc>
              <a:spcBef>
                <a:spcPts val="600"/>
              </a:spcBef>
              <a:buNone/>
            </a:pPr>
            <a:r>
              <a:rPr lang="en-GB" sz="2600" dirty="0" smtClean="0"/>
              <a:t>Steve grew up in foster care, after an abusive early childhood. Never much motivated at school, he just managed to qualify to attend university. In his second year he started falling behind with his studies and losing momentum. Tutors identified him as being at real risk of failure.</a:t>
            </a:r>
          </a:p>
          <a:p>
            <a:pPr marL="0" indent="-533400">
              <a:lnSpc>
                <a:spcPct val="100000"/>
              </a:lnSpc>
              <a:spcBef>
                <a:spcPts val="600"/>
              </a:spcBef>
              <a:buFont typeface="Wingdings" pitchFamily="2" charset="2"/>
              <a:buNone/>
            </a:pPr>
            <a:endParaRPr lang="en-GB" sz="2600" dirty="0" smtClean="0"/>
          </a:p>
          <a:p>
            <a:pPr marL="0" indent="-533400">
              <a:lnSpc>
                <a:spcPct val="100000"/>
              </a:lnSpc>
              <a:spcBef>
                <a:spcPts val="600"/>
              </a:spcBef>
              <a:buFont typeface="Wingdings" pitchFamily="2" charset="2"/>
              <a:buNone/>
            </a:pPr>
            <a:r>
              <a:rPr lang="en-GB" sz="2600" dirty="0" smtClean="0"/>
              <a:t>What do you see as the key issues? What would you suggest is an appropriate intervention?</a:t>
            </a:r>
            <a:endParaRPr lang="en-US" sz="26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2</a:t>
            </a:r>
            <a:endParaRPr lang="en-US" sz="3200" dirty="0" smtClean="0"/>
          </a:p>
        </p:txBody>
      </p:sp>
      <p:sp>
        <p:nvSpPr>
          <p:cNvPr id="440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smtClean="0"/>
              <a:t> Janet is studying Computing with Mathematics and has real difficulties working in groups with other students. She has told the university she has Aspergers syndrome. The other students get annoyed with her because she is intolerant of their ideas and always thinks hers are best.</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a:p>
            <a:pPr marL="0" indent="-533400">
              <a:lnSpc>
                <a:spcPct val="100000"/>
              </a:lnSpc>
              <a:spcBef>
                <a:spcPts val="600"/>
              </a:spcBef>
              <a:buNone/>
            </a:pPr>
            <a:endParaRPr lang="en-US" sz="26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3</a:t>
            </a:r>
            <a:endParaRPr lang="en-US" sz="3200" dirty="0" smtClean="0"/>
          </a:p>
        </p:txBody>
      </p:sp>
      <p:sp>
        <p:nvSpPr>
          <p:cNvPr id="450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err="1" smtClean="0"/>
              <a:t>Nasreen</a:t>
            </a:r>
            <a:r>
              <a:rPr lang="en-GB" sz="2600" dirty="0" smtClean="0"/>
              <a:t> is a student on a one-year work placement which is a compulsory element of her Events Management degree. Her employer is finding her very difficult to manage as she is very unwilling to do menial tasks like photocopying and checking out venues. When challenged she says these tasks are secretarial jobs, not ones an undergraduate should do.</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a:p>
            <a:pPr marL="0" indent="-533400">
              <a:lnSpc>
                <a:spcPct val="100000"/>
              </a:lnSpc>
              <a:spcBef>
                <a:spcPts val="600"/>
              </a:spcBef>
              <a:buNone/>
            </a:pPr>
            <a:endParaRPr lang="en-US" sz="26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4</a:t>
            </a:r>
            <a:endParaRPr lang="en-US" sz="3200" dirty="0" smtClean="0"/>
          </a:p>
        </p:txBody>
      </p:sp>
      <p:sp>
        <p:nvSpPr>
          <p:cNvPr id="4608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smtClean="0"/>
              <a:t>Bekky is a very shy student living away from home for the first time. Her student accommodation is in a rough part of town and she is becoming progressively less willing to come to college as she hates going back there once it starts getting dark.</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a:p>
            <a:pPr marL="0" indent="-533400">
              <a:lnSpc>
                <a:spcPct val="100000"/>
              </a:lnSpc>
              <a:spcBef>
                <a:spcPts val="600"/>
              </a:spcBef>
              <a:buNone/>
            </a:pPr>
            <a:endParaRPr lang="en-US" sz="26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5</a:t>
            </a:r>
            <a:endParaRPr lang="en-US" sz="3200" dirty="0" smtClean="0"/>
          </a:p>
        </p:txBody>
      </p:sp>
      <p:sp>
        <p:nvSpPr>
          <p:cNvPr id="4710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smtClean="0"/>
              <a:t>Pat is a mature student having real troubles juggling her study and home commitments. Her husband is a high powered judge and she can’t rely on him for childcare or transport support. As a result her studies are suffering and she is missing deadlines.</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a:p>
            <a:pPr marL="0" indent="-533400">
              <a:lnSpc>
                <a:spcPct val="100000"/>
              </a:lnSpc>
              <a:spcBef>
                <a:spcPts val="600"/>
              </a:spcBef>
              <a:buNone/>
            </a:pPr>
            <a:endParaRPr lang="en-US" sz="26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6</a:t>
            </a:r>
            <a:endParaRPr lang="en-US" sz="3200" dirty="0" smtClean="0"/>
          </a:p>
        </p:txBody>
      </p:sp>
      <p:sp>
        <p:nvSpPr>
          <p:cNvPr id="481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smtClean="0"/>
              <a:t>Kim had good IELTs grades prior to admission but on arrival really doesn’t seem to have the functional English language skills to be able to get the most from her studies. She rejects suggestions that she might like to get some help with her written and oral English.</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a:p>
            <a:pPr marL="0" indent="-533400">
              <a:lnSpc>
                <a:spcPct val="100000"/>
              </a:lnSpc>
              <a:spcBef>
                <a:spcPts val="600"/>
              </a:spcBef>
              <a:buNone/>
            </a:pPr>
            <a:endParaRPr lang="en-US" sz="2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NZ" sz="3200" dirty="0" smtClean="0"/>
              <a:t>What are the implications of diversity in HE classrooms?</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NZ" sz="2600" dirty="0" smtClean="0"/>
              <a:t>The importance of the First Year Experience, particularly the first six weeks of the first year;</a:t>
            </a:r>
          </a:p>
          <a:p>
            <a:pPr marL="360000">
              <a:lnSpc>
                <a:spcPct val="100000"/>
              </a:lnSpc>
              <a:spcBef>
                <a:spcPts val="600"/>
              </a:spcBef>
            </a:pPr>
            <a:r>
              <a:rPr lang="en-NZ" sz="2600" dirty="0" smtClean="0"/>
              <a:t>As the context changes, we need to be flexible and adaptable to maintain an inclusive approach;</a:t>
            </a:r>
          </a:p>
          <a:p>
            <a:pPr marL="360000">
              <a:lnSpc>
                <a:spcPct val="100000"/>
              </a:lnSpc>
              <a:spcBef>
                <a:spcPts val="600"/>
              </a:spcBef>
            </a:pPr>
            <a:r>
              <a:rPr lang="en-NZ" sz="2600" dirty="0" smtClean="0"/>
              <a:t>Induction into academic practices and language is crucial (e.g. Andy Northedge).</a:t>
            </a:r>
          </a:p>
          <a:p>
            <a:pPr marL="360000">
              <a:lnSpc>
                <a:spcPct val="100000"/>
              </a:lnSpc>
              <a:spcBef>
                <a:spcPts val="600"/>
              </a:spcBef>
            </a:pPr>
            <a:endParaRPr lang="en-NZ" sz="2600" dirty="0" smtClean="0"/>
          </a:p>
        </p:txBody>
      </p:sp>
      <p:sp>
        <p:nvSpPr>
          <p:cNvPr id="8196" name="Slide Number Placeholder 3"/>
          <p:cNvSpPr>
            <a:spLocks noGrp="1"/>
          </p:cNvSpPr>
          <p:nvPr>
            <p:ph type="sldNum" sz="quarter" idx="12"/>
          </p:nvPr>
        </p:nvSpPr>
        <p:spPr>
          <a:noFill/>
        </p:spPr>
        <p:txBody>
          <a:bodyPr/>
          <a:lstStyle/>
          <a:p>
            <a:fld id="{618F922A-0BBA-4980-AE81-8FED8E579983}" type="slidenum">
              <a:rPr lang="en-GB" altLang="en-US" smtClean="0"/>
              <a:pPr/>
              <a:t>4</a:t>
            </a:fld>
            <a:endParaRPr lang="en-GB" altLang="en-U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7</a:t>
            </a:r>
            <a:endParaRPr lang="en-US" sz="3200" dirty="0" smtClean="0"/>
          </a:p>
        </p:txBody>
      </p:sp>
      <p:sp>
        <p:nvSpPr>
          <p:cNvPr id="4915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smtClean="0"/>
              <a:t>Max is something of a perfectionist and wants to do really well on his Creative Arts course. He gets disheartened when he doesn’t get top marks and loses enthusiasm quickly if his performance doesn’t live up to his ideals. He gets very stressed out, seems really low from time to time, and his attendance starts dropping off worryingly.</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200" dirty="0" smtClean="0"/>
              <a:t>The Medical/Social Boundary</a:t>
            </a:r>
            <a:br>
              <a:rPr lang="en-US" sz="3200" dirty="0" smtClean="0"/>
            </a:br>
            <a:endParaRPr lang="en-US" sz="3200" dirty="0" smtClean="0"/>
          </a:p>
        </p:txBody>
      </p:sp>
      <p:sp>
        <p:nvSpPr>
          <p:cNvPr id="10243" name="Rectangle 3"/>
          <p:cNvSpPr>
            <a:spLocks noGrp="1" noChangeArrowheads="1"/>
          </p:cNvSpPr>
          <p:nvPr>
            <p:ph type="body" idx="1"/>
          </p:nvPr>
        </p:nvSpPr>
        <p:spPr>
          <a:xfrm>
            <a:off x="468313" y="1125538"/>
            <a:ext cx="8351837" cy="5183187"/>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buNone/>
            </a:pPr>
            <a:r>
              <a:rPr lang="en-US" sz="2600" dirty="0" smtClean="0"/>
              <a:t>The boundary between the medical and the social is a shifting one, constructed in complex ways that reflect both institutional and ideological factors. (</a:t>
            </a:r>
            <a:r>
              <a:rPr lang="en-US" sz="2600" dirty="0" err="1" smtClean="0"/>
              <a:t>Twigg</a:t>
            </a:r>
            <a:r>
              <a:rPr lang="en-US" sz="2600" dirty="0" smtClean="0"/>
              <a:t>, 1998, p.227)</a:t>
            </a:r>
          </a:p>
          <a:p>
            <a:pPr marL="360000">
              <a:lnSpc>
                <a:spcPct val="100000"/>
              </a:lnSpc>
              <a:spcBef>
                <a:spcPts val="600"/>
              </a:spcBef>
              <a:buNone/>
            </a:pPr>
            <a:r>
              <a:rPr lang="en-US" sz="2600" dirty="0" smtClean="0"/>
              <a:t>What does this sentence mean to a newcomer to care discourse? In everyday life a ‘medical’ is a physical examination and a ‘social’ is a gathering. Why would a boundary need to be constructed between them – let alone a complex and shifting one? What is an institutional factor, let alone an ideological one? To most beginning students this sentence is impenetrable. Yet it makes immediate sense to experienced members of the care community. (</a:t>
            </a:r>
            <a:r>
              <a:rPr lang="en-US" sz="2600" dirty="0" err="1" smtClean="0"/>
              <a:t>Northedge</a:t>
            </a:r>
            <a:r>
              <a:rPr lang="en-US" sz="2600" dirty="0" smtClean="0"/>
              <a:t>, 2003)</a:t>
            </a:r>
          </a:p>
          <a:p>
            <a:pPr marL="360000">
              <a:lnSpc>
                <a:spcPct val="100000"/>
              </a:lnSpc>
              <a:spcBef>
                <a:spcPts val="600"/>
              </a:spcBef>
            </a:pPr>
            <a:endParaRPr lang="en-US" sz="2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750" y="333375"/>
            <a:ext cx="7532688" cy="8636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Inclusive practices</a:t>
            </a:r>
          </a:p>
        </p:txBody>
      </p:sp>
      <p:sp>
        <p:nvSpPr>
          <p:cNvPr id="1126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For at least ten years in the UK and elsewhere, legislative drivers, moral imperatives and pressures from disabled staff and students have driven universities to improve inclusive provision;</a:t>
            </a:r>
          </a:p>
          <a:p>
            <a:pPr marL="360000">
              <a:lnSpc>
                <a:spcPct val="100000"/>
              </a:lnSpc>
              <a:spcBef>
                <a:spcPts val="600"/>
              </a:spcBef>
            </a:pPr>
            <a:r>
              <a:rPr lang="en-GB" sz="2600" dirty="0" smtClean="0"/>
              <a:t>Recent advances in technologies have improved the accessibility of curriculum materials;</a:t>
            </a:r>
          </a:p>
          <a:p>
            <a:pPr marL="360000">
              <a:lnSpc>
                <a:spcPct val="100000"/>
              </a:lnSpc>
              <a:spcBef>
                <a:spcPts val="600"/>
              </a:spcBef>
            </a:pPr>
            <a:r>
              <a:rPr lang="en-GB" sz="2600" dirty="0" smtClean="0"/>
              <a:t>There is still a substantial way to go in changing teaching and assessment practices.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288" y="-171450"/>
            <a:ext cx="7543800" cy="129619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
            </a:r>
            <a:br>
              <a:rPr lang="en-GB" sz="3200" dirty="0" smtClean="0"/>
            </a:br>
            <a:r>
              <a:rPr lang="en-GB" sz="3200" dirty="0" smtClean="0"/>
              <a:t/>
            </a:r>
            <a:br>
              <a:rPr lang="en-GB" sz="3200" dirty="0" smtClean="0"/>
            </a:br>
            <a:r>
              <a:rPr lang="en-GB" sz="3200" dirty="0" smtClean="0"/>
              <a:t/>
            </a:r>
            <a:br>
              <a:rPr lang="en-GB" sz="3200" dirty="0" smtClean="0"/>
            </a:br>
            <a:r>
              <a:rPr lang="en-GB" sz="3200" dirty="0" smtClean="0"/>
              <a:t/>
            </a:r>
            <a:br>
              <a:rPr lang="en-GB" sz="3200" dirty="0" smtClean="0"/>
            </a:br>
            <a:r>
              <a:rPr lang="en-GB" sz="3200" dirty="0" smtClean="0"/>
              <a:t>Research and staff development towards inclusive practice in UK HEIs</a:t>
            </a:r>
          </a:p>
        </p:txBody>
      </p:sp>
      <p:sp>
        <p:nvSpPr>
          <p:cNvPr id="12291" name="Rectangle 3"/>
          <p:cNvSpPr>
            <a:spLocks noGrp="1" noChangeArrowheads="1"/>
          </p:cNvSpPr>
          <p:nvPr>
            <p:ph type="body" idx="1"/>
          </p:nvPr>
        </p:nvSpPr>
        <p:spPr>
          <a:xfrm>
            <a:off x="179388" y="1341438"/>
            <a:ext cx="8713787" cy="5256212"/>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Quality assurance and quality enhancement drivers have both been important;</a:t>
            </a:r>
          </a:p>
          <a:p>
            <a:pPr marL="360000">
              <a:lnSpc>
                <a:spcPct val="100000"/>
              </a:lnSpc>
              <a:spcBef>
                <a:spcPts val="600"/>
              </a:spcBef>
            </a:pPr>
            <a:r>
              <a:rPr lang="en-GB" sz="2600" dirty="0" smtClean="0"/>
              <a:t>The English and Scottish funding Councils inter alia have funded a number of projects on improving inclusive HE practice;</a:t>
            </a:r>
          </a:p>
          <a:p>
            <a:pPr marL="360000">
              <a:lnSpc>
                <a:spcPct val="100000"/>
              </a:lnSpc>
              <a:spcBef>
                <a:spcPts val="600"/>
              </a:spcBef>
            </a:pPr>
            <a:r>
              <a:rPr lang="en-GB" sz="2600" dirty="0" smtClean="0"/>
              <a:t>These include work on inclusive field work at Gloucester and Plymouth Universities, work on disabled postgraduates at Newcastle University and programmes of Curriculum change at the University of Central Lancashire;</a:t>
            </a:r>
          </a:p>
          <a:p>
            <a:pPr marL="360000">
              <a:lnSpc>
                <a:spcPct val="100000"/>
              </a:lnSpc>
              <a:spcBef>
                <a:spcPts val="600"/>
              </a:spcBef>
            </a:pPr>
            <a:r>
              <a:rPr lang="en-GB" sz="2600" dirty="0" smtClean="0"/>
              <a:t>Extensive sharing and dissemination is supported by organisations including the UK Higher Education Academy and TechDis.</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242888"/>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The big issue: assessment</a:t>
            </a:r>
          </a:p>
        </p:txBody>
      </p:sp>
      <p:sp>
        <p:nvSpPr>
          <p:cNvPr id="1331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This is often the area where good inclusive practice breaks down;</a:t>
            </a:r>
          </a:p>
          <a:p>
            <a:pPr marL="360000">
              <a:lnSpc>
                <a:spcPct val="100000"/>
              </a:lnSpc>
              <a:spcBef>
                <a:spcPts val="600"/>
              </a:spcBef>
            </a:pPr>
            <a:r>
              <a:rPr lang="en-GB" sz="2600" dirty="0" smtClean="0"/>
              <a:t>HEIs do not tend to be good at advanced planning when arranging alternative assessments for disabled students;</a:t>
            </a:r>
          </a:p>
          <a:p>
            <a:pPr marL="360000">
              <a:lnSpc>
                <a:spcPct val="100000"/>
              </a:lnSpc>
              <a:spcBef>
                <a:spcPts val="600"/>
              </a:spcBef>
            </a:pPr>
            <a:r>
              <a:rPr lang="en-GB" sz="2600" dirty="0" smtClean="0"/>
              <a:t>Disabled students want an equivalent experience, fair assessment and the maintenance of standards of achievement.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95288" y="122238"/>
            <a:ext cx="7605712" cy="7143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Assessment practices</a:t>
            </a:r>
          </a:p>
        </p:txBody>
      </p:sp>
      <p:sp>
        <p:nvSpPr>
          <p:cNvPr id="15363" name="Rectangle 3"/>
          <p:cNvSpPr>
            <a:spLocks noGrp="1" noChangeArrowheads="1"/>
          </p:cNvSpPr>
          <p:nvPr>
            <p:ph type="body" idx="1"/>
          </p:nvPr>
        </p:nvSpPr>
        <p:spPr>
          <a:xfrm>
            <a:off x="179388" y="1052513"/>
            <a:ext cx="8713787" cy="5472112"/>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400" dirty="0" smtClean="0"/>
              <a:t>The majority of UK, NZ and Australian assessment comprises written assignments (course work or exams) with much less emphasis on oral assessment than in Scandinavia for example;</a:t>
            </a:r>
          </a:p>
          <a:p>
            <a:pPr marL="360000">
              <a:lnSpc>
                <a:spcPct val="100000"/>
              </a:lnSpc>
              <a:spcBef>
                <a:spcPts val="600"/>
              </a:spcBef>
            </a:pPr>
            <a:r>
              <a:rPr lang="en-GB" sz="2400" dirty="0" smtClean="0"/>
              <a:t>Written assessment is likely to disadvantage students with dyslexia and visual impairments; </a:t>
            </a:r>
          </a:p>
          <a:p>
            <a:pPr marL="360000">
              <a:lnSpc>
                <a:spcPct val="100000"/>
              </a:lnSpc>
              <a:spcBef>
                <a:spcPts val="600"/>
              </a:spcBef>
            </a:pPr>
            <a:r>
              <a:rPr lang="en-GB" sz="2400" dirty="0" smtClean="0"/>
              <a:t>Oral tests and vivas present problems for students with hearing impairments;</a:t>
            </a:r>
          </a:p>
          <a:p>
            <a:pPr marL="360000">
              <a:lnSpc>
                <a:spcPct val="100000"/>
              </a:lnSpc>
              <a:spcBef>
                <a:spcPts val="600"/>
              </a:spcBef>
            </a:pPr>
            <a:r>
              <a:rPr lang="en-GB" sz="2400" dirty="0" smtClean="0"/>
              <a:t>Traditional exams are stressful for students with mental health impairments as well as being difficult for students who have problems sitting for long periods;</a:t>
            </a:r>
          </a:p>
          <a:p>
            <a:pPr marL="360000">
              <a:lnSpc>
                <a:spcPct val="100000"/>
              </a:lnSpc>
              <a:spcBef>
                <a:spcPts val="600"/>
              </a:spcBef>
            </a:pPr>
            <a:r>
              <a:rPr lang="en-GB" sz="2400" dirty="0" smtClean="0"/>
              <a:t>Practical tests and field work can be problematic for students with mobility impairments.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2660</Words>
  <Application>Microsoft Office PowerPoint</Application>
  <PresentationFormat>On-screen Show (4:3)</PresentationFormat>
  <Paragraphs>227</Paragraphs>
  <Slides>40</Slides>
  <Notes>40</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LeedsMet template</vt:lpstr>
      <vt:lpstr>2_LeedsMet template</vt:lpstr>
      <vt:lpstr>  Inclusive teaching:  the big issues  Dundalk IT 25th October 2013  </vt:lpstr>
      <vt:lpstr>Contextual issues</vt:lpstr>
      <vt:lpstr>What kinds of diversity?</vt:lpstr>
      <vt:lpstr>What are the implications of diversity in HE classrooms?</vt:lpstr>
      <vt:lpstr>The Medical/Social Boundary </vt:lpstr>
      <vt:lpstr>Inclusive practices</vt:lpstr>
      <vt:lpstr>    Research and staff development towards inclusive practice in UK HEIs</vt:lpstr>
      <vt:lpstr>The big issue: assessment</vt:lpstr>
      <vt:lpstr>Assessment practices</vt:lpstr>
      <vt:lpstr>The UK QAA codes of practice on disability and assessment focus on</vt:lpstr>
      <vt:lpstr>Institutions are expected to offer appropriate adjustments for example:</vt:lpstr>
      <vt:lpstr>Putting this in to practice. We need to:</vt:lpstr>
      <vt:lpstr>Some further tips on making assessment inclusive: we should:</vt:lpstr>
      <vt:lpstr>You could even be really radical!</vt:lpstr>
      <vt:lpstr>Mini case</vt:lpstr>
      <vt:lpstr>Mini case part 2</vt:lpstr>
      <vt:lpstr>Dyslexia is a huge issue in HE assessment: some tips for inclusive assessment:</vt:lpstr>
      <vt:lpstr>Slide 18</vt:lpstr>
      <vt:lpstr>Slide 19</vt:lpstr>
      <vt:lpstr>Designing an inclusive curriculum</vt:lpstr>
      <vt:lpstr>Fostering inclusive classroom practice</vt:lpstr>
      <vt:lpstr>Designing inclusive learning spaces</vt:lpstr>
      <vt:lpstr>Inclusive curriculum delivery</vt:lpstr>
      <vt:lpstr>Designing inclusive e-learning experiences</vt:lpstr>
      <vt:lpstr>For inclusive practice we should:</vt:lpstr>
      <vt:lpstr>We must also:</vt:lpstr>
      <vt:lpstr>We can also:</vt:lpstr>
      <vt:lpstr>And</vt:lpstr>
      <vt:lpstr>Conclusions</vt:lpstr>
      <vt:lpstr>References</vt:lpstr>
      <vt:lpstr>Further references</vt:lpstr>
      <vt:lpstr>  Useful websites </vt:lpstr>
      <vt:lpstr>More websites</vt:lpstr>
      <vt:lpstr>Appendix: issues &amp; interventions 1 </vt:lpstr>
      <vt:lpstr>Issues &amp; Interventions 2</vt:lpstr>
      <vt:lpstr>Issues &amp; Interventions 3</vt:lpstr>
      <vt:lpstr>Issues &amp; Interventions 4</vt:lpstr>
      <vt:lpstr>Issues &amp; Interventions 5</vt:lpstr>
      <vt:lpstr>Issues &amp; Interventions 6</vt:lpstr>
      <vt:lpstr>Issues &amp; Interventions 7</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70</cp:revision>
  <dcterms:created xsi:type="dcterms:W3CDTF">2007-03-06T12:05:28Z</dcterms:created>
  <dcterms:modified xsi:type="dcterms:W3CDTF">2013-10-25T12:53:37Z</dcterms:modified>
</cp:coreProperties>
</file>