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Masters/slideMaster13.xml" ContentType="application/vnd.openxmlformats-officedocument.presentationml.slideMaster+xml"/>
  <Override PartName="/ppt/theme/theme14.xml" ContentType="application/vnd.openxmlformats-officedocument.them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slideMasters/slideMaster6.xml" ContentType="application/vnd.openxmlformats-officedocument.presentationml.slideMaster+xml"/>
  <Override PartName="/ppt/theme/theme8.xml" ContentType="application/vnd.openxmlformats-officedocument.theme+xml"/>
  <Override PartName="/ppt/theme/theme12.xml" ContentType="application/vnd.openxmlformats-officedocument.them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10.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slideLayouts/slideLayout10.xml" ContentType="application/vnd.openxmlformats-officedocument.presentationml.slideLayout+xml"/>
  <Override PartName="/ppt/theme/theme15.xml" ContentType="application/vnd.openxmlformats-officedocument.them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4" r:id="rId2"/>
    <p:sldMasterId id="2147483666" r:id="rId3"/>
    <p:sldMasterId id="2147483670" r:id="rId4"/>
    <p:sldMasterId id="2147483672" r:id="rId5"/>
    <p:sldMasterId id="2147483674" r:id="rId6"/>
    <p:sldMasterId id="2147483678" r:id="rId7"/>
    <p:sldMasterId id="2147483680" r:id="rId8"/>
    <p:sldMasterId id="2147483688" r:id="rId9"/>
    <p:sldMasterId id="2147483690" r:id="rId10"/>
    <p:sldMasterId id="2147483692" r:id="rId11"/>
    <p:sldMasterId id="2147483694" r:id="rId12"/>
    <p:sldMasterId id="2147483696" r:id="rId13"/>
  </p:sldMasterIdLst>
  <p:notesMasterIdLst>
    <p:notesMasterId r:id="rId41"/>
  </p:notesMasterIdLst>
  <p:handoutMasterIdLst>
    <p:handoutMasterId r:id="rId42"/>
  </p:handoutMasterIdLst>
  <p:sldIdLst>
    <p:sldId id="261" r:id="rId14"/>
    <p:sldId id="395" r:id="rId15"/>
    <p:sldId id="359" r:id="rId16"/>
    <p:sldId id="416" r:id="rId17"/>
    <p:sldId id="417" r:id="rId18"/>
    <p:sldId id="382" r:id="rId19"/>
    <p:sldId id="406" r:id="rId20"/>
    <p:sldId id="410" r:id="rId21"/>
    <p:sldId id="409" r:id="rId22"/>
    <p:sldId id="414" r:id="rId23"/>
    <p:sldId id="407" r:id="rId24"/>
    <p:sldId id="418" r:id="rId25"/>
    <p:sldId id="415" r:id="rId26"/>
    <p:sldId id="363" r:id="rId27"/>
    <p:sldId id="385" r:id="rId28"/>
    <p:sldId id="362" r:id="rId29"/>
    <p:sldId id="389" r:id="rId30"/>
    <p:sldId id="373" r:id="rId31"/>
    <p:sldId id="367" r:id="rId32"/>
    <p:sldId id="393" r:id="rId33"/>
    <p:sldId id="391" r:id="rId34"/>
    <p:sldId id="370" r:id="rId35"/>
    <p:sldId id="374" r:id="rId36"/>
    <p:sldId id="380" r:id="rId37"/>
    <p:sldId id="402" r:id="rId38"/>
    <p:sldId id="403" r:id="rId39"/>
    <p:sldId id="405" r:id="rId40"/>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50" d="100"/>
          <a:sy n="50" d="100"/>
        </p:scale>
        <p:origin x="-798" y="-72"/>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936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5.xml"/><Relationship Id="rId26" Type="http://schemas.openxmlformats.org/officeDocument/2006/relationships/slide" Target="slides/slide13.xml"/><Relationship Id="rId39" Type="http://schemas.openxmlformats.org/officeDocument/2006/relationships/slide" Target="slides/slide26.xml"/><Relationship Id="rId3" Type="http://schemas.openxmlformats.org/officeDocument/2006/relationships/slideMaster" Target="slideMasters/slideMaster3.xml"/><Relationship Id="rId21" Type="http://schemas.openxmlformats.org/officeDocument/2006/relationships/slide" Target="slides/slide8.xml"/><Relationship Id="rId34" Type="http://schemas.openxmlformats.org/officeDocument/2006/relationships/slide" Target="slides/slide21.xml"/><Relationship Id="rId42"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4.xml"/><Relationship Id="rId25" Type="http://schemas.openxmlformats.org/officeDocument/2006/relationships/slide" Target="slides/slide12.xml"/><Relationship Id="rId33" Type="http://schemas.openxmlformats.org/officeDocument/2006/relationships/slide" Target="slides/slide20.xml"/><Relationship Id="rId38" Type="http://schemas.openxmlformats.org/officeDocument/2006/relationships/slide" Target="slides/slide25.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3.xml"/><Relationship Id="rId20" Type="http://schemas.openxmlformats.org/officeDocument/2006/relationships/slide" Target="slides/slide7.xml"/><Relationship Id="rId29" Type="http://schemas.openxmlformats.org/officeDocument/2006/relationships/slide" Target="slides/slide16.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1.xml"/><Relationship Id="rId32" Type="http://schemas.openxmlformats.org/officeDocument/2006/relationships/slide" Target="slides/slide19.xml"/><Relationship Id="rId37" Type="http://schemas.openxmlformats.org/officeDocument/2006/relationships/slide" Target="slides/slide24.xml"/><Relationship Id="rId40" Type="http://schemas.openxmlformats.org/officeDocument/2006/relationships/slide" Target="slides/slide27.xml"/><Relationship Id="rId45"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2.xml"/><Relationship Id="rId23" Type="http://schemas.openxmlformats.org/officeDocument/2006/relationships/slide" Target="slides/slide10.xml"/><Relationship Id="rId28" Type="http://schemas.openxmlformats.org/officeDocument/2006/relationships/slide" Target="slides/slide15.xml"/><Relationship Id="rId36" Type="http://schemas.openxmlformats.org/officeDocument/2006/relationships/slide" Target="slides/slide23.xml"/><Relationship Id="rId10" Type="http://schemas.openxmlformats.org/officeDocument/2006/relationships/slideMaster" Target="slideMasters/slideMaster10.xml"/><Relationship Id="rId19" Type="http://schemas.openxmlformats.org/officeDocument/2006/relationships/slide" Target="slides/slide6.xml"/><Relationship Id="rId31" Type="http://schemas.openxmlformats.org/officeDocument/2006/relationships/slide" Target="slides/slide18.xml"/><Relationship Id="rId4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1.xml"/><Relationship Id="rId22" Type="http://schemas.openxmlformats.org/officeDocument/2006/relationships/slide" Target="slides/slide9.xml"/><Relationship Id="rId27" Type="http://schemas.openxmlformats.org/officeDocument/2006/relationships/slide" Target="slides/slide14.xml"/><Relationship Id="rId30" Type="http://schemas.openxmlformats.org/officeDocument/2006/relationships/slide" Target="slides/slide17.xml"/><Relationship Id="rId35" Type="http://schemas.openxmlformats.org/officeDocument/2006/relationships/slide" Target="slides/slide22.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12</a:t>
            </a:fld>
            <a:endParaRPr lang="en-US"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67B8A57F-9FBD-4C2A-87A0-1708C64EF946}" type="slidenum">
              <a:rPr lang="en-US" smtClean="0">
                <a:solidFill>
                  <a:srgbClr val="000000"/>
                </a:solidFill>
              </a:rPr>
              <a:pPr/>
              <a:t>13</a:t>
            </a:fld>
            <a:endParaRPr lang="en-US" smtClean="0">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048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F722F81-143B-4456-AF37-A3861C563B17}" type="slidenum">
              <a:rPr lang="en-US" sz="1200" smtClean="0"/>
              <a:pPr/>
              <a:t>14</a:t>
            </a:fld>
            <a:endParaRPr lang="en-US" sz="12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a:ln/>
        </p:spPr>
      </p:sp>
      <p:sp>
        <p:nvSpPr>
          <p:cNvPr id="2560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560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601460A9-CBE3-40D0-B847-D8596DD99EBA}" type="slidenum">
              <a:rPr lang="en-US" sz="1200" smtClean="0"/>
              <a:pPr/>
              <a:t>16</a:t>
            </a:fld>
            <a:endParaRPr lang="en-US" sz="12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18</a:t>
            </a:fld>
            <a:endParaRPr 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9699"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FA6E5436-A5B5-495E-A692-E1FBB73A092C}" type="slidenum">
              <a:rPr lang="en-US" sz="1200" smtClean="0"/>
              <a:pPr/>
              <a:t>19</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22</a:t>
            </a:fld>
            <a:endParaRPr lang="en-US" sz="120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23</a:t>
            </a:fld>
            <a:endParaRPr lang="en-US" sz="120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24</a:t>
            </a:fld>
            <a:endParaRPr lang="en-US" sz="120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25</a:t>
            </a:fld>
            <a:endParaRPr lang="en-US">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26</a:t>
            </a:fld>
            <a:endParaRPr lang="en-US" smtClean="0">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27</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3</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67ADCB8-16BB-4638-8903-33EF27277087}" type="slidenum">
              <a:rPr lang="en-US" smtClean="0">
                <a:solidFill>
                  <a:srgbClr val="000000"/>
                </a:solidFill>
              </a:rPr>
              <a:pPr/>
              <a:t>4</a:t>
            </a:fld>
            <a:endParaRPr 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5</a:t>
            </a:fld>
            <a:endParaRPr lang="en-US"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7</a:t>
            </a:fld>
            <a:endParaRPr lang="en-US" smtClean="0">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8</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9</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solidFill>
                <a:srgbClr val="000000"/>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solidFill>
                <a:srgbClr val="000000"/>
              </a:solidFill>
            </a:endParaRPr>
          </a:p>
        </p:txBody>
      </p:sp>
      <p:sp>
        <p:nvSpPr>
          <p:cNvPr id="6" name="Rectangle 7"/>
          <p:cNvSpPr>
            <a:spLocks noGrp="1" noChangeArrowheads="1"/>
          </p:cNvSpPr>
          <p:nvPr>
            <p:ph type="sldNum" sz="quarter" idx="12"/>
          </p:nvPr>
        </p:nvSpPr>
        <p:spPr>
          <a:ln/>
        </p:spPr>
        <p:txBody>
          <a:bodyPr/>
          <a:lstStyle>
            <a:lvl1pPr>
              <a:defRPr/>
            </a:lvl1pPr>
          </a:lstStyle>
          <a:p>
            <a:pPr>
              <a:defRPr/>
            </a:pPr>
            <a:fld id="{CDFF3DC3-ED8E-49F0-B356-D61136D84C1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20.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1.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2.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3.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7.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8.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9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7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dirty="0"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solidFill>
                <a:srgbClr val="000000"/>
              </a:solidFill>
            </a:endParaRPr>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solidFill>
                <a:srgbClr val="000000"/>
              </a:solidFill>
            </a:endParaRPr>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25917F63-52E3-408B-A368-7EF78F84EE59}" type="slidenum">
              <a:rPr lang="en-GB" altLang="en-US">
                <a:solidFill>
                  <a:srgbClr val="000000"/>
                </a:solidFill>
              </a:rPr>
              <a:pPr>
                <a:defRPr/>
              </a:pPr>
              <a:t>‹#›</a:t>
            </a:fld>
            <a:endParaRPr lang="en-GB" altLang="en-US">
              <a:solidFill>
                <a:srgbClr val="000000"/>
              </a:solidFill>
            </a:endParaRPr>
          </a:p>
        </p:txBody>
      </p:sp>
      <p:grpSp>
        <p:nvGrpSpPr>
          <p:cNvPr id="2" name="Group 9"/>
          <p:cNvGrpSpPr>
            <a:grpSpLocks/>
          </p:cNvGrpSpPr>
          <p:nvPr userDrawn="1"/>
        </p:nvGrpSpPr>
        <p:grpSpPr bwMode="auto">
          <a:xfrm>
            <a:off x="8101013" y="315913"/>
            <a:ext cx="574675" cy="1081087"/>
            <a:chOff x="4720" y="1885"/>
            <a:chExt cx="843" cy="1379"/>
          </a:xfrm>
        </p:grpSpPr>
        <p:sp>
          <p:nvSpPr>
            <p:cNvPr id="4106" name="Oval 10"/>
            <p:cNvSpPr>
              <a:spLocks noChangeArrowheads="1"/>
            </p:cNvSpPr>
            <p:nvPr userDrawn="1"/>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userDrawn="1"/>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userDrawn="1"/>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userDrawn="1"/>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userDrawn="1"/>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userDrawn="1"/>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userDrawn="1"/>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userDrawn="1"/>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userDrawn="1"/>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userDrawn="1"/>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userDrawn="1"/>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userDrawn="1"/>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userDrawn="1"/>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userDrawn="1"/>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userDrawn="1"/>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userDrawn="1"/>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userDrawn="1"/>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userDrawn="1"/>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userDrawn="1"/>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userDrawn="1"/>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userDrawn="1"/>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userDrawn="1"/>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userDrawn="1"/>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userDrawn="1"/>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userDrawn="1"/>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userDrawn="1"/>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userDrawn="1"/>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userDrawn="1"/>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userDrawn="1"/>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userDrawn="1"/>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userDrawn="1"/>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8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26.xml"/><Relationship Id="rId1" Type="http://schemas.openxmlformats.org/officeDocument/2006/relationships/slideLayout" Target="../slideLayouts/slideLayout13.xml"/><Relationship Id="rId4" Type="http://schemas.openxmlformats.org/officeDocument/2006/relationships/hyperlink" Target="http://www.geography.org.uk/download/GA_PRGTIPBrooksMLevelCriteria.pdf"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eprints.hud.ac.uk/10892/" TargetMode="External"/><Relationship Id="rId2" Type="http://schemas.openxmlformats.org/officeDocument/2006/relationships/notesSlide" Target="../notesSlides/notesSlide27.xml"/><Relationship Id="rId1" Type="http://schemas.openxmlformats.org/officeDocument/2006/relationships/slideLayout" Target="../slideLayouts/slideLayout14.xml"/><Relationship Id="rId5" Type="http://schemas.openxmlformats.org/officeDocument/2006/relationships/hyperlink" Target="http://www.qaa.ac.uk/academicinfrastructure/benchmark/masters/MastersDegreeCharacteristics.pdf" TargetMode="External"/><Relationship Id="rId4" Type="http://schemas.openxmlformats.org/officeDocument/2006/relationships/hyperlink" Target="http://www.nzqa.govt.nz/assets/Studying-in-NZ/New-Zealand-Qualification-Framework/theregister-booklet.pdf%20%20(accessed%20March%202012"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Masters </a:t>
            </a:r>
            <a:r>
              <a:rPr lang="en-GB" sz="3600" dirty="0" smtClean="0"/>
              <a:t>Level Assessment</a:t>
            </a:r>
            <a:br>
              <a:rPr lang="en-GB" sz="3600" dirty="0" smtClean="0"/>
            </a:br>
            <a:r>
              <a:rPr lang="en-GB" sz="2800" dirty="0" smtClean="0"/>
              <a:t>The Oxford Learning Institute</a:t>
            </a:r>
            <a:br>
              <a:rPr lang="en-GB" sz="2800" dirty="0" smtClean="0"/>
            </a:br>
            <a:r>
              <a:rPr lang="en-GB" sz="2800" dirty="0" smtClean="0"/>
              <a:t>17</a:t>
            </a:r>
            <a:r>
              <a:rPr lang="en-GB" sz="2800" baseline="30000" dirty="0" smtClean="0"/>
              <a:t>th</a:t>
            </a:r>
            <a:r>
              <a:rPr lang="en-GB" sz="2800" dirty="0" smtClean="0"/>
              <a:t> October 2013</a:t>
            </a:r>
            <a:r>
              <a:rPr lang="en-GB" sz="3600" dirty="0" smtClean="0"/>
              <a:t/>
            </a:r>
            <a:br>
              <a:rPr lang="en-GB" sz="3600" dirty="0" smtClean="0"/>
            </a:br>
            <a:endParaRPr lang="en-GB" sz="2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2400" dirty="0" smtClean="0"/>
              <a:t>Twitter @</a:t>
            </a:r>
            <a:r>
              <a:rPr lang="en-GB" sz="2400" dirty="0" err="1" smtClean="0"/>
              <a:t>ProfSallyBrown</a:t>
            </a:r>
            <a:endParaRPr lang="en-GB" sz="2400" dirty="0" smtClean="0"/>
          </a:p>
          <a:p>
            <a:pPr algn="ctr" eaLnBrk="1" hangingPunct="1"/>
            <a:r>
              <a:rPr lang="en-GB" sz="1800" dirty="0" smtClean="0"/>
              <a:t>Emerita Professor, Leeds Metropolitan University,</a:t>
            </a:r>
          </a:p>
          <a:p>
            <a:pPr algn="ctr" eaLnBrk="1" hangingPunct="1"/>
            <a:r>
              <a:rPr lang="en-GB" sz="1800" dirty="0" smtClean="0"/>
              <a:t>Visiting Fellow, University of Northumbria</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a:defRPr/>
            </a:pPr>
            <a:r>
              <a:rPr lang="en-GB" dirty="0" smtClean="0"/>
              <a:t>QAA in Scotland: guidance on level 11 qualifications </a:t>
            </a:r>
            <a:r>
              <a:rPr lang="en-GB" sz="2000" dirty="0" smtClean="0">
                <a:solidFill>
                  <a:schemeClr val="tx2">
                    <a:lumMod val="60000"/>
                    <a:lumOff val="40000"/>
                  </a:schemeClr>
                </a:solidFill>
              </a:rPr>
              <a:t>(I like this)</a:t>
            </a: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dirty="0" smtClean="0"/>
              <a:t>Typically, holders of the qualification will be able to:</a:t>
            </a:r>
            <a:endParaRPr lang="en-GB" sz="2400" dirty="0" smtClean="0"/>
          </a:p>
        </p:txBody>
      </p:sp>
      <p:sp>
        <p:nvSpPr>
          <p:cNvPr id="23555" name="Content Placeholder 2"/>
          <p:cNvSpPr>
            <a:spLocks noGrp="1"/>
          </p:cNvSpPr>
          <p:nvPr>
            <p:ph idx="1"/>
          </p:nvPr>
        </p:nvSpPr>
        <p:spPr/>
        <p:txBody>
          <a:bodyPr/>
          <a:lstStyle/>
          <a:p>
            <a:pPr>
              <a:lnSpc>
                <a:spcPct val="100000"/>
              </a:lnSpc>
              <a:defRPr/>
            </a:pPr>
            <a:r>
              <a:rPr lang="en-GB" sz="2000" dirty="0" smtClean="0"/>
              <a:t>deal with </a:t>
            </a:r>
            <a:r>
              <a:rPr lang="en-GB" sz="2000" dirty="0" smtClean="0">
                <a:solidFill>
                  <a:schemeClr val="tx2">
                    <a:lumMod val="60000"/>
                    <a:lumOff val="40000"/>
                  </a:schemeClr>
                </a:solidFill>
              </a:rPr>
              <a:t>complex</a:t>
            </a:r>
            <a:r>
              <a:rPr lang="en-GB" sz="20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000" dirty="0" smtClean="0"/>
              <a:t>demonstrate </a:t>
            </a:r>
            <a:r>
              <a:rPr lang="en-GB" sz="2000" dirty="0" smtClean="0">
                <a:solidFill>
                  <a:schemeClr val="tx2">
                    <a:lumMod val="60000"/>
                    <a:lumOff val="40000"/>
                  </a:schemeClr>
                </a:solidFill>
              </a:rPr>
              <a:t>self-direction and originality </a:t>
            </a:r>
            <a:r>
              <a:rPr lang="en-GB" sz="2000" dirty="0" smtClean="0"/>
              <a:t>in tackling and solving problems, and act </a:t>
            </a:r>
            <a:r>
              <a:rPr lang="en-GB" sz="2000" dirty="0" smtClean="0">
                <a:solidFill>
                  <a:schemeClr val="tx2">
                    <a:lumMod val="60000"/>
                    <a:lumOff val="40000"/>
                  </a:schemeClr>
                </a:solidFill>
              </a:rPr>
              <a:t>autonomousl</a:t>
            </a:r>
            <a:r>
              <a:rPr lang="en-GB" sz="2000" dirty="0" smtClean="0"/>
              <a:t>y in planning and implementing tasks at a professional or equivalent level; </a:t>
            </a:r>
          </a:p>
          <a:p>
            <a:pPr>
              <a:lnSpc>
                <a:spcPct val="100000"/>
              </a:lnSpc>
              <a:defRPr/>
            </a:pPr>
            <a:r>
              <a:rPr lang="en-GB" sz="2000" dirty="0" smtClean="0"/>
              <a:t>continue to </a:t>
            </a:r>
            <a:r>
              <a:rPr lang="en-GB" sz="2000" dirty="0" smtClean="0">
                <a:solidFill>
                  <a:schemeClr val="tx2">
                    <a:lumMod val="60000"/>
                    <a:lumOff val="40000"/>
                  </a:schemeClr>
                </a:solidFill>
              </a:rPr>
              <a:t>advance</a:t>
            </a:r>
            <a:r>
              <a:rPr lang="en-GB" sz="2000" dirty="0" smtClean="0"/>
              <a:t> their knowledge and understanding, and develop </a:t>
            </a:r>
            <a:r>
              <a:rPr lang="en-GB" sz="2000" dirty="0" smtClean="0">
                <a:solidFill>
                  <a:schemeClr val="tx2">
                    <a:lumMod val="60000"/>
                    <a:lumOff val="40000"/>
                  </a:schemeClr>
                </a:solidFill>
              </a:rPr>
              <a:t>new </a:t>
            </a:r>
            <a:r>
              <a:rPr lang="en-GB" sz="2000" dirty="0" smtClean="0"/>
              <a:t>skills to a high level; and will have: </a:t>
            </a:r>
          </a:p>
          <a:p>
            <a:pPr>
              <a:lnSpc>
                <a:spcPct val="100000"/>
              </a:lnSpc>
              <a:defRPr/>
            </a:pPr>
            <a:r>
              <a:rPr lang="en-GB" sz="2000" dirty="0" smtClean="0"/>
              <a:t>the qualities and </a:t>
            </a:r>
            <a:r>
              <a:rPr lang="en-GB" sz="2000" dirty="0" smtClean="0">
                <a:solidFill>
                  <a:schemeClr val="tx2">
                    <a:lumMod val="60000"/>
                    <a:lumOff val="40000"/>
                  </a:schemeClr>
                </a:solidFill>
              </a:rPr>
              <a:t>transferable skills </a:t>
            </a:r>
            <a:r>
              <a:rPr lang="en-GB" sz="2000" dirty="0" smtClean="0"/>
              <a:t>necessary for employment requiring: (</a:t>
            </a:r>
            <a:r>
              <a:rPr lang="en-GB" sz="2000" dirty="0" err="1" smtClean="0"/>
              <a:t>i</a:t>
            </a:r>
            <a:r>
              <a:rPr lang="en-GB" sz="20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dirty="0" smtClean="0"/>
              <a:t>QAA Assessment expectations</a:t>
            </a:r>
          </a:p>
        </p:txBody>
      </p:sp>
      <p:sp>
        <p:nvSpPr>
          <p:cNvPr id="43011" name="Content Placeholder 2"/>
          <p:cNvSpPr>
            <a:spLocks noGrp="1"/>
          </p:cNvSpPr>
          <p:nvPr>
            <p:ph idx="1"/>
          </p:nvPr>
        </p:nvSpPr>
        <p:spPr>
          <a:xfrm>
            <a:off x="468313" y="1357313"/>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sz="3200" dirty="0" smtClean="0"/>
              <a:t>My questions: mapping the student experience at Master’s Level </a:t>
            </a:r>
          </a:p>
        </p:txBody>
      </p:sp>
      <p:sp>
        <p:nvSpPr>
          <p:cNvPr id="17411" name="Content Placeholder 2"/>
          <p:cNvSpPr>
            <a:spLocks noGrp="1"/>
          </p:cNvSpPr>
          <p:nvPr>
            <p:ph idx="1"/>
          </p:nvPr>
        </p:nvSpPr>
        <p:spPr/>
        <p:txBody>
          <a:bodyPr/>
          <a:lstStyle/>
          <a:p>
            <a:pPr eaLnBrk="1" hangingPunct="1">
              <a:lnSpc>
                <a:spcPct val="100000"/>
              </a:lnSpc>
            </a:pPr>
            <a:r>
              <a:rPr lang="en-GB" sz="2400" dirty="0" smtClean="0"/>
              <a:t>Will students feel from the outset that they are on a Master’s programme?</a:t>
            </a:r>
          </a:p>
          <a:p>
            <a:pPr eaLnBrk="1" hangingPunct="1">
              <a:lnSpc>
                <a:spcPct val="100000"/>
              </a:lnSpc>
            </a:pPr>
            <a:r>
              <a:rPr lang="en-GB" sz="2400" dirty="0" smtClean="0"/>
              <a:t>Are you ensuring that students are immersed in the subject they have come to study from the outset?</a:t>
            </a:r>
          </a:p>
          <a:p>
            <a:pPr eaLnBrk="1" hangingPunct="1">
              <a:lnSpc>
                <a:spcPct val="100000"/>
              </a:lnSpc>
            </a:pPr>
            <a:r>
              <a:rPr lang="en-GB" sz="2400" dirty="0" smtClean="0"/>
              <a:t>Is induction a valuable and productive introduction to the course (or just the distribution of bags and bags of paper)?</a:t>
            </a:r>
          </a:p>
          <a:p>
            <a:pPr eaLnBrk="1" hangingPunct="1">
              <a:lnSpc>
                <a:spcPct val="100000"/>
              </a:lnSpc>
            </a:pPr>
            <a:r>
              <a:rPr lang="en-GB" sz="2400" dirty="0" smtClean="0"/>
              <a:t>Do students have a positive and balanced experience across the programme?</a:t>
            </a:r>
          </a:p>
          <a:p>
            <a:pPr eaLnBrk="1" hangingPunct="1">
              <a:lnSpc>
                <a:spcPct val="100000"/>
              </a:lnSpc>
            </a:pPr>
            <a:r>
              <a:rPr lang="en-GB" sz="2400" dirty="0" smtClean="0"/>
              <a:t>Are there points in the academic year when there doesn’t seem to be much going on?</a:t>
            </a:r>
          </a:p>
          <a:p>
            <a:pPr>
              <a:lnSpc>
                <a:spcPct val="100000"/>
              </a:lnSpc>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GB" smtClean="0"/>
              <a:t>Emergent outcomes</a:t>
            </a:r>
          </a:p>
        </p:txBody>
      </p:sp>
      <p:sp>
        <p:nvSpPr>
          <p:cNvPr id="19458" name="Content Placeholder 2"/>
          <p:cNvSpPr>
            <a:spLocks noGrp="1"/>
          </p:cNvSpPr>
          <p:nvPr>
            <p:ph idx="1"/>
          </p:nvPr>
        </p:nvSpPr>
        <p:spPr>
          <a:xfrm>
            <a:off x="285750" y="1357313"/>
            <a:ext cx="8501063" cy="4972050"/>
          </a:xfrm>
        </p:spPr>
        <p:txBody>
          <a:bodyPr/>
          <a:lstStyle/>
          <a:p>
            <a:r>
              <a:rPr lang="en-GB" dirty="0" smtClean="0"/>
              <a:t>Using data from 45 interviews undertaken by the project team, and from conversations with other people we’ve encountered who have an interest in the area, we’ve produced 44 case studies illustrating diverse M-level assessment together with seven vignettes and three national overviews as included in the Compendium;</a:t>
            </a:r>
          </a:p>
          <a:p>
            <a:r>
              <a:rPr lang="en-GB" dirty="0" smtClean="0"/>
              <a:t>We have been impressed by the diversity and creativity of many of the approaches adopted;</a:t>
            </a:r>
          </a:p>
          <a:p>
            <a:r>
              <a:rPr lang="en-GB" dirty="0" smtClean="0"/>
              <a:t>We’ve also encountered much traditional written assessment, especially dissertations, unseen time-constrained exams, essays and project reports.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pPr>
              <a:buFont typeface="Wingdings" pitchFamily="2" charset="2"/>
              <a:buNone/>
            </a:pPr>
            <a:r>
              <a:rPr lang="en-GB" dirty="0" smtClean="0"/>
              <a:t> </a:t>
            </a:r>
          </a:p>
          <a:p>
            <a:endParaRPr lang="en-GB"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GB" smtClean="0"/>
              <a:t>Other learning points</a:t>
            </a:r>
          </a:p>
        </p:txBody>
      </p:sp>
      <p:sp>
        <p:nvSpPr>
          <p:cNvPr id="22530" name="Content Placeholder 2"/>
          <p:cNvSpPr>
            <a:spLocks noGrp="1"/>
          </p:cNvSpPr>
          <p:nvPr>
            <p:ph idx="1"/>
          </p:nvPr>
        </p:nvSpPr>
        <p:spPr/>
        <p:txBody>
          <a:bodyPr/>
          <a:lstStyle/>
          <a:p>
            <a:r>
              <a:rPr lang="en-GB" smtClean="0"/>
              <a:t>It’s been interesting to observe how fuzzy are common understandings of the differences between M-level and undergraduate level assessment;</a:t>
            </a:r>
          </a:p>
          <a:p>
            <a:r>
              <a:rPr lang="en-GB" smtClean="0"/>
              <a:t>The importance of authentic assessment to professionally-orientated Masters programmes has been highlighted;</a:t>
            </a:r>
          </a:p>
          <a:p>
            <a:r>
              <a:rPr lang="en-GB" smtClean="0"/>
              <a:t>We’ve learned about variations in practice at M-level between different national systems, especially in terms of duration of programmes and funding arrangements;</a:t>
            </a:r>
          </a:p>
          <a:p>
            <a:r>
              <a:rPr lang="en-GB" smtClean="0"/>
              <a:t>We’ve also developed as individuals and as members of the project team, learning particularly about project management.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GB" smtClean="0"/>
              <a:t>Analysing our data</a:t>
            </a:r>
          </a:p>
        </p:txBody>
      </p:sp>
      <p:sp>
        <p:nvSpPr>
          <p:cNvPr id="24578" name="Content Placeholder 2"/>
          <p:cNvSpPr>
            <a:spLocks noGrp="1"/>
          </p:cNvSpPr>
          <p:nvPr>
            <p:ph idx="1"/>
          </p:nvPr>
        </p:nvSpPr>
        <p:spPr/>
        <p:txBody>
          <a:bodyPr/>
          <a:lstStyle/>
          <a:p>
            <a:r>
              <a:rPr lang="en-GB" smtClean="0"/>
              <a:t>We have used Activity Theory and Q Methodology to help us make sense of the case study data and to conduct a follow-up study on educator viewpoints. </a:t>
            </a:r>
          </a:p>
          <a:p>
            <a:r>
              <a:rPr lang="en-GB" smtClean="0"/>
              <a:t>The initial research study used Activity Theory to investigate practitioners’ experiences of introducing innovative assessment methods at Masters level. </a:t>
            </a:r>
          </a:p>
          <a:p>
            <a:r>
              <a:rPr lang="en-GB" smtClean="0"/>
              <a:t>We then designed a Q-study using 48 statements which were rank-ordered by 39 participants. </a:t>
            </a:r>
          </a:p>
          <a:p>
            <a:r>
              <a:rPr lang="en-GB" smtClean="0"/>
              <a:t>Using statistical analysis of these data we have interpreted five distinct factors, or viewpoints, relating to Masters level assessment issues.</a:t>
            </a:r>
          </a:p>
          <a:p>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idx="4294967295"/>
          </p:nvPr>
        </p:nvSpPr>
        <p:spPr/>
        <p:txBody>
          <a:bodyPr/>
          <a:lstStyle/>
          <a:p>
            <a:r>
              <a:rPr lang="en-GB" smtClean="0"/>
              <a:t>Q Methodology</a:t>
            </a:r>
          </a:p>
        </p:txBody>
      </p:sp>
      <p:sp>
        <p:nvSpPr>
          <p:cNvPr id="41987" name="Content Placeholder 2"/>
          <p:cNvSpPr>
            <a:spLocks noGrp="1"/>
          </p:cNvSpPr>
          <p:nvPr>
            <p:ph idx="4294967295"/>
          </p:nvPr>
        </p:nvSpPr>
        <p:spPr>
          <a:xfrm>
            <a:off x="468313" y="1773238"/>
            <a:ext cx="8229600" cy="4464050"/>
          </a:xfrm>
        </p:spPr>
        <p:txBody>
          <a:bodyPr/>
          <a:lstStyle/>
          <a:p>
            <a:pPr>
              <a:spcBef>
                <a:spcPct val="50000"/>
              </a:spcBef>
              <a:buClrTx/>
              <a:buSzTx/>
              <a:buFontTx/>
              <a:buNone/>
            </a:pPr>
            <a:r>
              <a:rPr lang="en-GB" smtClean="0"/>
              <a:t>William Stephenson (1902-1989)</a:t>
            </a:r>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000" smtClean="0"/>
          </a:p>
          <a:p>
            <a:pPr>
              <a:buFont typeface="Wingdings" pitchFamily="2" charset="2"/>
              <a:buNone/>
            </a:pPr>
            <a:endParaRPr lang="en-GB" smtClean="0"/>
          </a:p>
        </p:txBody>
      </p:sp>
      <p:grpSp>
        <p:nvGrpSpPr>
          <p:cNvPr id="2" name="Group 4"/>
          <p:cNvGrpSpPr>
            <a:grpSpLocks/>
          </p:cNvGrpSpPr>
          <p:nvPr/>
        </p:nvGrpSpPr>
        <p:grpSpPr bwMode="auto">
          <a:xfrm>
            <a:off x="468313" y="3429000"/>
            <a:ext cx="2663825" cy="3022600"/>
            <a:chOff x="336" y="1104"/>
            <a:chExt cx="1920" cy="1824"/>
          </a:xfrm>
        </p:grpSpPr>
        <p:pic>
          <p:nvPicPr>
            <p:cNvPr id="41989" name="Picture 5" descr="stephenson"/>
            <p:cNvPicPr>
              <a:picLocks noChangeAspect="1" noChangeArrowheads="1"/>
            </p:cNvPicPr>
            <p:nvPr/>
          </p:nvPicPr>
          <p:blipFill>
            <a:blip r:embed="rId3" cstate="email">
              <a:extLst>
                <a:ext uri="{28A0092B-C50C-407E-A947-70E740481C1C}">
                  <a14:useLocalDpi xmlns="" xmlns:a14="http://schemas.microsoft.com/office/drawing/2010/main" val="0"/>
                </a:ext>
              </a:extLst>
            </a:blip>
            <a:srcRect/>
            <a:stretch>
              <a:fillRect/>
            </a:stretch>
          </p:blipFill>
          <p:spPr bwMode="auto">
            <a:xfrm>
              <a:off x="336" y="1104"/>
              <a:ext cx="1800" cy="16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1990" name="Text Box 6"/>
            <p:cNvSpPr txBox="1">
              <a:spLocks noChangeArrowheads="1"/>
            </p:cNvSpPr>
            <p:nvPr/>
          </p:nvSpPr>
          <p:spPr bwMode="auto">
            <a:xfrm>
              <a:off x="336" y="2688"/>
              <a:ext cx="1920" cy="24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cap="sq">
                  <a:solidFill>
                    <a:srgbClr val="000000"/>
                  </a:solidFill>
                  <a:miter lim="800000"/>
                  <a:headEnd type="none" w="sm" len="sm"/>
                  <a:tailEnd type="none" w="sm" len="sm"/>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lgn="ctr" eaLnBrk="0" hangingPunct="0">
                <a:spcBef>
                  <a:spcPct val="50000"/>
                </a:spcBef>
              </a:pPr>
              <a:endParaRPr lang="en-US" sz="2000">
                <a:solidFill>
                  <a:schemeClr val="tx2"/>
                </a:solidFill>
                <a:latin typeface="Times New Roman" pitchFamily="18" charset="0"/>
              </a:endParaRPr>
            </a:p>
          </p:txBody>
        </p:sp>
      </p:grpSp>
      <p:sp>
        <p:nvSpPr>
          <p:cNvPr id="41991" name="Text Box 9"/>
          <p:cNvSpPr txBox="1">
            <a:spLocks noChangeArrowheads="1"/>
          </p:cNvSpPr>
          <p:nvPr/>
        </p:nvSpPr>
        <p:spPr bwMode="auto">
          <a:xfrm>
            <a:off x="3635375" y="3213100"/>
            <a:ext cx="4681538" cy="2854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2800"/>
              <a:t>Q is used for establishing patterns within and across individuals, rather than across individual traits.</a:t>
            </a:r>
          </a:p>
          <a:p>
            <a:pPr>
              <a:spcBef>
                <a:spcPct val="50000"/>
              </a:spcBef>
            </a:pPr>
            <a:r>
              <a:rPr lang="en-GB" sz="2800"/>
              <a:t>(Barry &amp; Proops, 1999)</a:t>
            </a:r>
          </a:p>
          <a:p>
            <a:pPr>
              <a:spcBef>
                <a:spcPct val="50000"/>
              </a:spcBef>
            </a:pPr>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GB" sz="3600" smtClean="0"/>
              <a:t>User-friendly: a Q-sort underway</a:t>
            </a:r>
          </a:p>
        </p:txBody>
      </p:sp>
      <p:sp>
        <p:nvSpPr>
          <p:cNvPr id="26627" name="Text Box 9"/>
          <p:cNvSpPr txBox="1">
            <a:spLocks noChangeArrowheads="1"/>
          </p:cNvSpPr>
          <p:nvPr/>
        </p:nvSpPr>
        <p:spPr bwMode="auto">
          <a:xfrm>
            <a:off x="755576" y="5445224"/>
            <a:ext cx="8135938" cy="430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100" dirty="0"/>
              <a:t>Acknowledgement: </a:t>
            </a:r>
            <a:r>
              <a:rPr lang="en-GB" sz="1100" dirty="0" smtClean="0"/>
              <a:t>Thanks to Wendy </a:t>
            </a:r>
            <a:r>
              <a:rPr lang="en-GB" sz="1100" dirty="0" err="1" smtClean="0"/>
              <a:t>Stainton</a:t>
            </a:r>
            <a:r>
              <a:rPr lang="en-GB" sz="1100" dirty="0" smtClean="0"/>
              <a:t> Rogers </a:t>
            </a:r>
            <a:r>
              <a:rPr lang="en-GB" sz="1100" dirty="0"/>
              <a:t>for sharing this </a:t>
            </a:r>
            <a:r>
              <a:rPr lang="en-GB" sz="1100" dirty="0" smtClean="0"/>
              <a:t>graphic, which was adapted from an original paper by </a:t>
            </a:r>
            <a:r>
              <a:rPr lang="en-GB" sz="1100" dirty="0" err="1" smtClean="0"/>
              <a:t>Stainton</a:t>
            </a:r>
            <a:r>
              <a:rPr lang="en-GB" sz="1100" dirty="0" smtClean="0"/>
              <a:t> </a:t>
            </a:r>
            <a:r>
              <a:rPr lang="en-GB" sz="1100" dirty="0"/>
              <a:t>Rogers, W. (2011) </a:t>
            </a:r>
            <a:r>
              <a:rPr lang="en-GB" sz="1100" u="sng" dirty="0"/>
              <a:t>Social Psychology</a:t>
            </a:r>
            <a:r>
              <a:rPr lang="en-GB" sz="1100" dirty="0"/>
              <a:t>. OUP</a:t>
            </a:r>
            <a:r>
              <a:rPr lang="en-GB" sz="1100" dirty="0" smtClean="0"/>
              <a:t>.</a:t>
            </a:r>
            <a:endParaRPr lang="en-GB" sz="1100" dirty="0"/>
          </a:p>
        </p:txBody>
      </p:sp>
      <p:pic>
        <p:nvPicPr>
          <p:cNvPr id="4" name="Picture 3"/>
          <p:cNvPicPr>
            <a:picLocks noChangeAspect="1"/>
          </p:cNvPicPr>
          <p:nvPr/>
        </p:nvPicPr>
        <p:blipFill rotWithShape="1">
          <a:blip r:embed="rId3" cstate="email">
            <a:extLst>
              <a:ext uri="{28A0092B-C50C-407E-A947-70E740481C1C}">
                <a14:useLocalDpi xmlns="" xmlns:a14="http://schemas.microsoft.com/office/drawing/2010/main" val="0"/>
              </a:ext>
            </a:extLst>
          </a:blip>
          <a:srcRect/>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GB" smtClean="0"/>
              <a:t>Stages in a Q-study</a:t>
            </a:r>
          </a:p>
        </p:txBody>
      </p:sp>
      <p:sp>
        <p:nvSpPr>
          <p:cNvPr id="28674" name="Content Placeholder 2"/>
          <p:cNvSpPr>
            <a:spLocks noGrp="1"/>
          </p:cNvSpPr>
          <p:nvPr>
            <p:ph idx="1"/>
          </p:nvPr>
        </p:nvSpPr>
        <p:spPr/>
        <p:txBody>
          <a:bodyPr/>
          <a:lstStyle/>
          <a:p>
            <a:pPr eaLnBrk="1" hangingPunct="1">
              <a:buSzPct val="100000"/>
              <a:buFont typeface="Wingdings" pitchFamily="2" charset="2"/>
              <a:buChar char="§"/>
            </a:pPr>
            <a:r>
              <a:rPr lang="en-US" dirty="0" smtClean="0"/>
              <a:t>Identifying and sampling the concourse</a:t>
            </a:r>
          </a:p>
          <a:p>
            <a:pPr eaLnBrk="1" hangingPunct="1">
              <a:buSzPct val="100000"/>
              <a:buFont typeface="Wingdings" pitchFamily="2" charset="2"/>
              <a:buChar char="§"/>
            </a:pPr>
            <a:r>
              <a:rPr lang="en-GB" dirty="0" smtClean="0"/>
              <a:t>Developing a set of statements that is representative of the concourse</a:t>
            </a:r>
            <a:endParaRPr lang="en-US" dirty="0" smtClean="0"/>
          </a:p>
          <a:p>
            <a:pPr eaLnBrk="1" hangingPunct="1">
              <a:buSzPct val="100000"/>
              <a:buFont typeface="Wingdings" pitchFamily="2" charset="2"/>
              <a:buChar char="§"/>
            </a:pPr>
            <a:r>
              <a:rPr lang="en-US" dirty="0" smtClean="0"/>
              <a:t>Selecting participants for a diversity of views on the issues</a:t>
            </a:r>
          </a:p>
          <a:p>
            <a:pPr eaLnBrk="1" hangingPunct="1">
              <a:buSzPct val="100000"/>
              <a:buFont typeface="Wingdings" pitchFamily="2" charset="2"/>
              <a:buChar char="§"/>
            </a:pPr>
            <a:r>
              <a:rPr lang="en-US" dirty="0" smtClean="0"/>
              <a:t>Q-sorting and post-sort interviews</a:t>
            </a:r>
          </a:p>
          <a:p>
            <a:pPr eaLnBrk="1" hangingPunct="1">
              <a:buSzPct val="100000"/>
              <a:buFont typeface="Wingdings" pitchFamily="2" charset="2"/>
              <a:buChar char="§"/>
            </a:pPr>
            <a:r>
              <a:rPr lang="en-US" dirty="0" smtClean="0"/>
              <a:t>Pattern analysis – data reduction and interpretation</a:t>
            </a:r>
            <a:endParaRPr lang="en-GB" dirty="0" smtClean="0"/>
          </a:p>
          <a:p>
            <a:pPr>
              <a:buSzPct val="1000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Today's workshop will enable you to:</a:t>
            </a:r>
            <a:endParaRPr lang="en-GB"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assessment;</a:t>
            </a:r>
          </a:p>
          <a:p>
            <a:r>
              <a:rPr lang="en-GB" dirty="0" smtClean="0"/>
              <a:t>Consider some innovative approaches to assessing at masters level;</a:t>
            </a:r>
          </a:p>
          <a:p>
            <a:r>
              <a:rPr lang="en-GB" dirty="0" smtClean="0"/>
              <a:t>Review options for enhancing assessment in masters programmes.</a:t>
            </a:r>
          </a:p>
          <a:p>
            <a:endParaRPr lang="en-GB" dirty="0" smtClean="0"/>
          </a:p>
          <a:p>
            <a:pPr>
              <a:buNone/>
            </a:pPr>
            <a:r>
              <a:rPr lang="en-GB" dirty="0" smtClean="0"/>
              <a:t>The workshop builds on the outcomes of a three year project reviewing masters level assessment.</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idx="4294967295"/>
          </p:nvPr>
        </p:nvSpPr>
        <p:spPr/>
        <p:txBody>
          <a:bodyPr/>
          <a:lstStyle/>
          <a:p>
            <a:r>
              <a:rPr lang="en-GB" smtClean="0"/>
              <a:t>Example statements</a:t>
            </a:r>
          </a:p>
        </p:txBody>
      </p:sp>
      <p:sp>
        <p:nvSpPr>
          <p:cNvPr id="47107" name="Content Placeholder 2"/>
          <p:cNvSpPr>
            <a:spLocks noGrp="1"/>
          </p:cNvSpPr>
          <p:nvPr>
            <p:ph idx="4294967295"/>
          </p:nvPr>
        </p:nvSpPr>
        <p:spPr/>
        <p:txBody>
          <a:bodyPr/>
          <a:lstStyle/>
          <a:p>
            <a:pPr marL="0" indent="0">
              <a:buFont typeface="Wingdings" pitchFamily="2" charset="2"/>
              <a:buNone/>
            </a:pPr>
            <a:r>
              <a:rPr lang="en-GB" dirty="0" smtClean="0"/>
              <a:t>Essays and exams should be ‘the gold standard’ in terms of Masters assessment methods. (3)</a:t>
            </a:r>
          </a:p>
          <a:p>
            <a:pPr marL="0" indent="0">
              <a:buFont typeface="Wingdings" pitchFamily="2" charset="2"/>
              <a:buNone/>
            </a:pPr>
            <a:endParaRPr lang="en-GB" sz="1000" dirty="0" smtClean="0"/>
          </a:p>
          <a:p>
            <a:pPr marL="0" indent="0">
              <a:buFont typeface="Wingdings" pitchFamily="2" charset="2"/>
              <a:buNone/>
            </a:pPr>
            <a:r>
              <a:rPr lang="en-GB" dirty="0" smtClean="0"/>
              <a:t>Improving assessment methods requires a shift in how learning is viewed. (41)</a:t>
            </a:r>
          </a:p>
          <a:p>
            <a:pPr marL="0" indent="0">
              <a:buFont typeface="Wingdings" pitchFamily="2" charset="2"/>
              <a:buNone/>
            </a:pPr>
            <a:endParaRPr lang="en-GB" sz="1000" dirty="0" smtClean="0"/>
          </a:p>
          <a:p>
            <a:pPr marL="0" indent="0">
              <a:buFont typeface="Wingdings" pitchFamily="2" charset="2"/>
              <a:buNone/>
            </a:pPr>
            <a:r>
              <a:rPr lang="en-GB" dirty="0" smtClean="0"/>
              <a:t>Writing assessment criteria is an easy job for academics. (26)</a:t>
            </a:r>
          </a:p>
        </p:txBody>
      </p:sp>
      <p:sp>
        <p:nvSpPr>
          <p:cNvPr id="47108" name="Text Box 216"/>
          <p:cNvSpPr txBox="1">
            <a:spLocks noChangeArrowheads="1"/>
          </p:cNvSpPr>
          <p:nvPr/>
        </p:nvSpPr>
        <p:spPr bwMode="auto">
          <a:xfrm>
            <a:off x="900113" y="5157788"/>
            <a:ext cx="7416800" cy="12001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r>
              <a:rPr lang="en-US" sz="1800" b="1" dirty="0">
                <a:solidFill>
                  <a:schemeClr val="tx2"/>
                </a:solidFill>
              </a:rPr>
              <a:t>       </a:t>
            </a:r>
            <a:r>
              <a:rPr lang="en-US" sz="1800" b="1" dirty="0"/>
              <a:t>-3          -2          -1             0           +1           +2           +3     </a:t>
            </a:r>
          </a:p>
          <a:p>
            <a:r>
              <a:rPr lang="en-US" sz="1800" b="1" dirty="0"/>
              <a:t> Disagree</a:t>
            </a:r>
            <a:r>
              <a:rPr lang="en-US" sz="1800" dirty="0"/>
              <a:t>                                                                          </a:t>
            </a:r>
            <a:r>
              <a:rPr lang="en-US" sz="1800" b="1" dirty="0"/>
              <a:t>Agree	</a:t>
            </a:r>
          </a:p>
          <a:p>
            <a:r>
              <a:rPr lang="en-US" sz="1800" b="1" dirty="0"/>
              <a:t> Strongly                                                                         </a:t>
            </a:r>
            <a:r>
              <a:rPr lang="en-US" sz="1800" b="1" dirty="0" err="1"/>
              <a:t>Strongly</a:t>
            </a:r>
            <a:r>
              <a:rPr lang="en-US" sz="1800" dirty="0"/>
              <a:t> </a:t>
            </a:r>
            <a:r>
              <a:rPr lang="en-US" sz="1800" b="1" dirty="0"/>
              <a:t>	</a:t>
            </a:r>
            <a:endParaRPr lang="en-GB" sz="18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dirty="0" smtClean="0"/>
              <a:t>Findings – system voices</a:t>
            </a:r>
            <a:endParaRPr lang="en-US" dirty="0" smtClean="0"/>
          </a:p>
        </p:txBody>
      </p:sp>
      <p:sp>
        <p:nvSpPr>
          <p:cNvPr id="45059" name="Rectangle 3"/>
          <p:cNvSpPr>
            <a:spLocks noGrp="1" noChangeArrowheads="1"/>
          </p:cNvSpPr>
          <p:nvPr>
            <p:ph type="body" idx="1"/>
          </p:nvPr>
        </p:nvSpPr>
        <p:spPr/>
        <p:txBody>
          <a:bodyPr/>
          <a:lstStyle/>
          <a:p>
            <a:endParaRPr lang="en-GB" dirty="0" smtClean="0"/>
          </a:p>
          <a:p>
            <a:r>
              <a:rPr lang="en-GB" dirty="0" smtClean="0"/>
              <a:t>Five different viewpoints on the issues were interpreted, relating to different aspects of M-level assessment activity </a:t>
            </a:r>
          </a:p>
          <a:p>
            <a:endParaRPr lang="en-GB" dirty="0" smtClean="0"/>
          </a:p>
          <a:p>
            <a:r>
              <a:rPr lang="en-GB" dirty="0" smtClean="0"/>
              <a:t>Areas of consensus or near-consensus among the viewpoints were also interpreted</a:t>
            </a:r>
          </a:p>
          <a:p>
            <a:endParaRPr lang="en-GB" dirty="0" smtClean="0"/>
          </a:p>
          <a:p>
            <a:pPr>
              <a:buNone/>
            </a:pP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GB" smtClean="0"/>
              <a:t>Viewpoints 1, 2 and 3</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r>
              <a:rPr lang="en-GB"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GB" dirty="0"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has yielded more variety and diversity than we expected at the outset;</a:t>
            </a:r>
          </a:p>
          <a:p>
            <a:r>
              <a:rPr lang="en-GB" smtClean="0"/>
              <a:t>It </a:t>
            </a:r>
            <a:r>
              <a:rPr lang="en-GB" dirty="0" smtClean="0"/>
              <a:t>has been fascinating to explore practice in the UK, Denmark, Ireland, Spain, the Netherlands, Singapore, Australia and New Zealand;</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lnSpc>
                <a:spcPct val="100000"/>
              </a:lnSpc>
              <a:buNone/>
            </a:pPr>
            <a:r>
              <a:rPr lang="en-GB" sz="1800" dirty="0" smtClean="0"/>
              <a:t>Brown, S. (2012) Assimilate compendium, Leeds, Leeds Met Press</a:t>
            </a:r>
          </a:p>
          <a:p>
            <a:pPr>
              <a:lnSpc>
                <a:spcPct val="100000"/>
              </a:lnSpc>
              <a:buNone/>
            </a:pPr>
            <a:r>
              <a:rPr lang="en-GB" sz="1800" dirty="0" smtClean="0"/>
              <a:t>Brown, S. (</a:t>
            </a:r>
            <a:r>
              <a:rPr lang="en-GB" sz="1800" dirty="0" smtClean="0"/>
              <a:t>2014) </a:t>
            </a:r>
            <a:r>
              <a:rPr lang="en-GB" sz="1800" dirty="0" smtClean="0"/>
              <a:t>‘What are the perceived differences between assessing at Masters level and undergraduate level assessment? Some findings from an NTFS–funded project’ Innovations in Education and Teaching International, forthcoming</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lnSpc>
                <a:spcPct val="100000"/>
              </a:lnSpc>
              <a:buFont typeface="Wingdings" pitchFamily="2" charset="2"/>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References (contd.)</a:t>
            </a:r>
          </a:p>
        </p:txBody>
      </p:sp>
      <p:sp>
        <p:nvSpPr>
          <p:cNvPr id="40963" name="Rectangle 3"/>
          <p:cNvSpPr>
            <a:spLocks noGrp="1" noChangeArrowheads="1"/>
          </p:cNvSpPr>
          <p:nvPr>
            <p:ph type="body" idx="1"/>
          </p:nvPr>
        </p:nvSpPr>
        <p:spPr>
          <a:xfrm>
            <a:off x="428596" y="1142984"/>
            <a:ext cx="8229600" cy="5400675"/>
          </a:xfrm>
        </p:spPr>
        <p:txBody>
          <a:bodyPr/>
          <a:lstStyle/>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Font typeface="Wingdings" pitchFamily="2" charset="2"/>
              <a:buNone/>
            </a:pPr>
            <a:r>
              <a:rPr lang="en-GB" sz="1800" dirty="0" smtClean="0"/>
              <a:t>Institute of Education (2006) Masters level criteria for Geography PGCE </a:t>
            </a:r>
            <a:r>
              <a:rPr lang="en-GB" sz="1800" u="sng" dirty="0" smtClean="0">
                <a:hlinkClick r:id="rId4"/>
              </a:rPr>
              <a:t>http://www.geography.org.uk/download/GA_PRGTIPBrooksMLevelCriteria.pdf</a:t>
            </a:r>
            <a:r>
              <a:rPr lang="en-GB" sz="1800" dirty="0" smtClean="0"/>
              <a:t> Accessed March 2012</a:t>
            </a:r>
          </a:p>
          <a:p>
            <a:pPr>
              <a:buFont typeface="Wingdings" pitchFamily="2" charset="2"/>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a:t>
            </a:r>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p:spPr>
        <p:txBody>
          <a:bodyPr/>
          <a:lstStyle/>
          <a:p>
            <a:r>
              <a:rPr lang="en-GB" sz="3200" dirty="0" smtClean="0"/>
              <a:t>References (contd.)</a:t>
            </a:r>
          </a:p>
        </p:txBody>
      </p:sp>
      <p:sp>
        <p:nvSpPr>
          <p:cNvPr id="41987" name="Content Placeholder 2"/>
          <p:cNvSpPr>
            <a:spLocks noGrp="1"/>
          </p:cNvSpPr>
          <p:nvPr>
            <p:ph idx="1"/>
          </p:nvPr>
        </p:nvSpPr>
        <p:spPr/>
        <p:txBody>
          <a:bodyPr/>
          <a:lstStyle/>
          <a:p>
            <a:pPr>
              <a:buNone/>
            </a:pPr>
            <a:r>
              <a:rPr lang="en-GB" sz="1800" u="sng" dirty="0" smtClean="0">
                <a:hlinkClick r:id="rId3"/>
              </a:rPr>
              <a:t>http://eprints.hud.ac.uk/10892/</a:t>
            </a:r>
            <a:r>
              <a:rPr lang="en-GB" sz="1800" dirty="0" smtClean="0"/>
              <a:t> Accessed march 2012</a:t>
            </a:r>
          </a:p>
          <a:p>
            <a:pPr>
              <a:buNone/>
            </a:pPr>
            <a:r>
              <a:rPr lang="en-GB" sz="1800" dirty="0" smtClean="0"/>
              <a:t>NZQA (2007) </a:t>
            </a:r>
            <a:r>
              <a:rPr lang="en-GB" sz="1800" u="sng" dirty="0" smtClean="0">
                <a:hlinkClick r:id="rId4"/>
              </a:rPr>
              <a:t>http://www.nzqa.govt.nz/assets/Studying-in-NZ/New-Zealand-Qualification-Framework/theregister-booklet.pdf (accessed March 2012</a:t>
            </a:r>
            <a:endParaRPr lang="en-GB" sz="1800" u="sng" dirty="0" smtClean="0"/>
          </a:p>
          <a:p>
            <a:pPr>
              <a:buNone/>
            </a:pPr>
            <a:r>
              <a:rPr lang="en-GB" sz="1800" i="1" u="sng" dirty="0" smtClean="0"/>
              <a:t>M level PGCE</a:t>
            </a:r>
            <a:r>
              <a:rPr lang="en-GB" sz="1800" dirty="0" smtClean="0"/>
              <a:t>. (2007) </a:t>
            </a:r>
            <a:r>
              <a:rPr lang="en-GB" sz="1800" dirty="0" err="1" smtClean="0"/>
              <a:t>ESCalate</a:t>
            </a:r>
            <a:r>
              <a:rPr lang="en-GB" sz="1800" dirty="0" smtClean="0"/>
              <a:t> ITEM level PGCE seminar at the University of Gloucestershire on January 9</a:t>
            </a:r>
            <a:r>
              <a:rPr lang="en-GB" sz="1800" baseline="30000" dirty="0" smtClean="0"/>
              <a:t>th</a:t>
            </a:r>
            <a:r>
              <a:rPr lang="en-GB" sz="1800" dirty="0" smtClean="0"/>
              <a:t> 2007.</a:t>
            </a:r>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5"/>
              </a:rPr>
              <a:t>http://www.qaa.ac.uk/academicinfrastructure/benchmark/masters/MastersDegreeCharacteristics.pdf</a:t>
            </a:r>
            <a:endParaRPr lang="en-GB" sz="1800" dirty="0" smtClean="0">
              <a:cs typeface="Times New Roman" pitchFamily="18" charset="0"/>
            </a:endParaRP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lnSpc>
                <a:spcPct val="100000"/>
              </a:lnSpc>
              <a:buFont typeface="Wingdings" pitchFamily="2" charset="2"/>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lnSpc>
                <a:spcPct val="100000"/>
              </a:lnSpc>
              <a:buFont typeface="Wingdings" pitchFamily="2" charset="2"/>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lnSpc>
                <a:spcPct val="100000"/>
              </a:lnSpc>
              <a:buFont typeface="Wingdings" pitchFamily="2" charset="2"/>
              <a:buNone/>
            </a:pPr>
            <a:endParaRPr lang="en-GB"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GB" smtClean="0"/>
              <a:t>Assimilate has been a 3-year NTFS funded project</a:t>
            </a:r>
          </a:p>
        </p:txBody>
      </p:sp>
      <p:sp>
        <p:nvSpPr>
          <p:cNvPr id="17410" name="Content Placeholder 2"/>
          <p:cNvSpPr>
            <a:spLocks noGrp="1"/>
          </p:cNvSpPr>
          <p:nvPr>
            <p:ph idx="1"/>
          </p:nvPr>
        </p:nvSpPr>
        <p:spPr/>
        <p:txBody>
          <a:bodyPr/>
          <a:lstStyle/>
          <a:p>
            <a:r>
              <a:rPr lang="en-GB" dirty="0" smtClean="0"/>
              <a:t>We’ve been exploring innovative assessment at Masters level using research funding from the National Teaching Fellowship scheme. </a:t>
            </a:r>
          </a:p>
          <a:p>
            <a:r>
              <a:rPr lang="en-GB" dirty="0" smtClean="0"/>
              <a:t>Recognising that limited prior research had been undertaken in this area, we’ve been reviewing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GB" sz="2800" dirty="0" smtClean="0"/>
              <a:t>The context for reviewing M-level assessment</a:t>
            </a:r>
          </a:p>
        </p:txBody>
      </p:sp>
      <p:sp>
        <p:nvSpPr>
          <p:cNvPr id="1945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Most HEIs are aiming to increase the number of post-graduate students they recruit;</a:t>
            </a:r>
          </a:p>
          <a:p>
            <a:pPr eaLnBrk="1" hangingPunct="1">
              <a:lnSpc>
                <a:spcPct val="100000"/>
              </a:lnSpc>
            </a:pPr>
            <a:r>
              <a:rPr lang="en-GB" sz="2600" dirty="0" smtClean="0"/>
              <a:t>In many nations, undergraduate recruitment is at, or close to saturation;</a:t>
            </a:r>
          </a:p>
          <a:p>
            <a:pPr eaLnBrk="1" hangingPunct="1">
              <a:lnSpc>
                <a:spcPct val="100000"/>
              </a:lnSpc>
            </a:pPr>
            <a:r>
              <a:rPr lang="en-GB" sz="2600" dirty="0" smtClean="0"/>
              <a:t>In a competitive global environment, Masters programmes need to have a competitive edge;</a:t>
            </a:r>
          </a:p>
          <a:p>
            <a:pPr eaLnBrk="1" hangingPunct="1">
              <a:lnSpc>
                <a:spcPct val="100000"/>
              </a:lnSpc>
            </a:pPr>
            <a:r>
              <a:rPr lang="en-GB" sz="2600" dirty="0" smtClean="0"/>
              <a:t>Authentic assessment can be a Unique Selling Point for Masters Programmes.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smtClean="0"/>
              <a:t>At Masters level, assessment really matters!</a:t>
            </a:r>
          </a:p>
        </p:txBody>
      </p:sp>
      <p:sp>
        <p:nvSpPr>
          <p:cNvPr id="21507" name="Rectangle 3"/>
          <p:cNvSpPr>
            <a:spLocks noGrp="1" noChangeArrowheads="1"/>
          </p:cNvSpPr>
          <p:nvPr>
            <p:ph type="body"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3200" dirty="0" smtClean="0"/>
              <a:t>Good practice M-level Assessment examples include:</a:t>
            </a:r>
          </a:p>
        </p:txBody>
      </p:sp>
      <p:sp>
        <p:nvSpPr>
          <p:cNvPr id="21506" name="Content Placeholder 2"/>
          <p:cNvSpPr>
            <a:spLocks noGrp="1"/>
          </p:cNvSpPr>
          <p:nvPr>
            <p:ph idx="1"/>
          </p:nvPr>
        </p:nvSpPr>
        <p:spPr>
          <a:xfrm>
            <a:off x="214313" y="1357313"/>
            <a:ext cx="8715375" cy="4972050"/>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fr-FR" dirty="0" smtClean="0"/>
              <a:t>Assignements </a:t>
            </a:r>
            <a:r>
              <a:rPr lang="fr-FR" dirty="0" err="1" smtClean="0"/>
              <a:t>requiring</a:t>
            </a:r>
            <a:r>
              <a:rPr lang="fr-FR" dirty="0" smtClean="0"/>
              <a:t> </a:t>
            </a:r>
            <a:r>
              <a:rPr lang="fr-FR" dirty="0" err="1" smtClean="0"/>
              <a:t>peer</a:t>
            </a:r>
            <a:r>
              <a:rPr lang="fr-FR" dirty="0" smtClean="0"/>
              <a:t> engagement / </a:t>
            </a:r>
            <a:r>
              <a:rPr lang="fr-FR" dirty="0" err="1" smtClean="0"/>
              <a:t>peer</a:t>
            </a:r>
            <a:r>
              <a:rPr lang="fr-FR" dirty="0" smtClean="0"/>
              <a:t> </a:t>
            </a:r>
            <a:r>
              <a:rPr lang="fr-FR" dirty="0" err="1" smtClean="0"/>
              <a:t>assessment</a:t>
            </a:r>
            <a:r>
              <a:rPr lang="fr-FR" dirty="0" smtClean="0"/>
              <a:t>.</a:t>
            </a:r>
            <a:endParaRPr lang="en-GB" dirty="0" smtClean="0"/>
          </a:p>
          <a:p>
            <a:endParaRPr lang="en-GB"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dirty="0" smtClean="0"/>
              <a:t>M level qualifications </a:t>
            </a:r>
          </a:p>
        </p:txBody>
      </p:sp>
      <p:sp>
        <p:nvSpPr>
          <p:cNvPr id="11267" name="Content Placeholder 2"/>
          <p:cNvSpPr>
            <a:spLocks noGrp="1"/>
          </p:cNvSpPr>
          <p:nvPr>
            <p:ph idx="1"/>
          </p:nvPr>
        </p:nvSpPr>
        <p:spPr/>
        <p:txBody>
          <a:bodyPr/>
          <a:lstStyle/>
          <a:p>
            <a:pPr>
              <a:lnSpc>
                <a:spcPct val="100000"/>
              </a:lnSpc>
              <a:buFont typeface="Wingdings" pitchFamily="2" charset="2"/>
              <a:buNone/>
            </a:pPr>
            <a:r>
              <a:rPr lang="en-GB" sz="20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0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000" i="1" dirty="0" smtClean="0"/>
              <a:t/>
            </a:r>
            <a:br>
              <a:rPr lang="en-GB" sz="2000" i="1" dirty="0" smtClean="0"/>
            </a:br>
            <a:r>
              <a:rPr lang="en-GB" sz="2000" i="1" dirty="0" smtClean="0"/>
              <a:t>(Note: the MAs granted by the Universities of Oxford and Cambridge are not academic qualifications.)</a:t>
            </a:r>
            <a:r>
              <a:rPr lang="en-GB" sz="2000" dirty="0" smtClean="0"/>
              <a:t> </a:t>
            </a:r>
          </a:p>
          <a:p>
            <a:pPr>
              <a:lnSpc>
                <a:spcPct val="100000"/>
              </a:lnSpc>
            </a:pPr>
            <a:endParaRPr lang="en-GB"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000" dirty="0" smtClean="0"/>
              <a:t>Enabling students to focus on a particular aspect of a broader subject area in which they have prior knowledge or experience through previous study or employment; and/or</a:t>
            </a:r>
          </a:p>
          <a:p>
            <a:pPr>
              <a:lnSpc>
                <a:spcPct val="100000"/>
              </a:lnSpc>
            </a:pPr>
            <a:r>
              <a:rPr lang="en-GB" sz="20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000" dirty="0" smtClean="0"/>
              <a:t>Enabling students to learn how to conduct research, often linked to a particular discipline or field of study. </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2288</Words>
  <Application>Microsoft Office PowerPoint</Application>
  <PresentationFormat>On-screen Show (4:3)</PresentationFormat>
  <Paragraphs>215</Paragraphs>
  <Slides>27</Slides>
  <Notes>27</Notes>
  <HiddenSlides>0</HiddenSlides>
  <MMClips>0</MMClips>
  <ScaleCrop>false</ScaleCrop>
  <HeadingPairs>
    <vt:vector size="4" baseType="variant">
      <vt:variant>
        <vt:lpstr>Theme</vt:lpstr>
      </vt:variant>
      <vt:variant>
        <vt:i4>13</vt:i4>
      </vt:variant>
      <vt:variant>
        <vt:lpstr>Slide Titles</vt:lpstr>
      </vt:variant>
      <vt:variant>
        <vt:i4>27</vt:i4>
      </vt:variant>
    </vt:vector>
  </HeadingPairs>
  <TitlesOfParts>
    <vt:vector size="40" baseType="lpstr">
      <vt:lpstr>LeedsMet template</vt:lpstr>
      <vt:lpstr>1_LeedsMet template</vt:lpstr>
      <vt:lpstr>3_LeedsMet template</vt:lpstr>
      <vt:lpstr>5_LeedsMet template</vt:lpstr>
      <vt:lpstr>6_LeedsMet template</vt:lpstr>
      <vt:lpstr>7_LeedsMet template</vt:lpstr>
      <vt:lpstr>9_LeedsMet template</vt:lpstr>
      <vt:lpstr>10_LeedsMet template</vt:lpstr>
      <vt:lpstr>14_LeedsMet template</vt:lpstr>
      <vt:lpstr>15_LeedsMet template</vt:lpstr>
      <vt:lpstr>16_LeedsMet template</vt:lpstr>
      <vt:lpstr>17_LeedsMet template</vt:lpstr>
      <vt:lpstr>18_LeedsMet template</vt:lpstr>
      <vt:lpstr>Masters Level Assessment The Oxford Learning Institute 17th October 2013 </vt:lpstr>
      <vt:lpstr>Today's workshop will enable you to:</vt:lpstr>
      <vt:lpstr>Assimilate has been a 3-year NTFS funded project</vt:lpstr>
      <vt:lpstr>The context for reviewing M-level assessment</vt:lpstr>
      <vt:lpstr>At Masters level, assessment really matters!</vt:lpstr>
      <vt:lpstr>Good practice M-level Assessment examples include:</vt:lpstr>
      <vt:lpstr>Masters level programmes according to QAA</vt:lpstr>
      <vt:lpstr>M level qualifications </vt:lpstr>
      <vt:lpstr>Higher education providers may offer a Master's degree with the specific intention of:</vt:lpstr>
      <vt:lpstr>QAA in Scotland: guidance on level 11 qualifications (I like this)</vt:lpstr>
      <vt:lpstr>Typically, holders of the qualification will be able to:</vt:lpstr>
      <vt:lpstr>QAA Assessment expectations</vt:lpstr>
      <vt:lpstr>My questions: mapping the student experience at Master’s Level </vt:lpstr>
      <vt:lpstr>Emergent outcomes</vt:lpstr>
      <vt:lpstr>Other learning points</vt:lpstr>
      <vt:lpstr>Analysing our data</vt:lpstr>
      <vt:lpstr>Q Methodology</vt:lpstr>
      <vt:lpstr>User-friendly: a Q-sort underway</vt:lpstr>
      <vt:lpstr>Stages in a Q-study</vt:lpstr>
      <vt:lpstr>Example statements</vt:lpstr>
      <vt:lpstr>Findings – system voices</vt:lpstr>
      <vt:lpstr>Viewpoints 1, 2 and 3</vt:lpstr>
      <vt:lpstr>Viewpoints 4 and 5 </vt:lpstr>
      <vt:lpstr>Project overview</vt:lpstr>
      <vt:lpstr>Selected references and further reading</vt:lpstr>
      <vt:lpstr>References (contd.)</vt:lpstr>
      <vt:lpstr>References (contd.)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2013-10-18T08:52:46Z</dcterms:modified>
</cp:coreProperties>
</file>