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7"/>
  </p:notesMasterIdLst>
  <p:handoutMasterIdLst>
    <p:handoutMasterId r:id="rId38"/>
  </p:handoutMasterIdLst>
  <p:sldIdLst>
    <p:sldId id="261" r:id="rId2"/>
    <p:sldId id="299" r:id="rId3"/>
    <p:sldId id="300" r:id="rId4"/>
    <p:sldId id="301" r:id="rId5"/>
    <p:sldId id="302" r:id="rId6"/>
    <p:sldId id="303" r:id="rId7"/>
    <p:sldId id="304" r:id="rId8"/>
    <p:sldId id="305" r:id="rId9"/>
    <p:sldId id="306" r:id="rId10"/>
    <p:sldId id="307" r:id="rId11"/>
    <p:sldId id="262" r:id="rId12"/>
    <p:sldId id="331" r:id="rId13"/>
    <p:sldId id="308" r:id="rId14"/>
    <p:sldId id="309" r:id="rId15"/>
    <p:sldId id="325" r:id="rId16"/>
    <p:sldId id="310" r:id="rId17"/>
    <p:sldId id="311" r:id="rId18"/>
    <p:sldId id="329" r:id="rId19"/>
    <p:sldId id="312" r:id="rId20"/>
    <p:sldId id="326" r:id="rId21"/>
    <p:sldId id="313" r:id="rId22"/>
    <p:sldId id="314" r:id="rId23"/>
    <p:sldId id="316" r:id="rId24"/>
    <p:sldId id="323" r:id="rId25"/>
    <p:sldId id="315" r:id="rId26"/>
    <p:sldId id="317" r:id="rId27"/>
    <p:sldId id="318" r:id="rId28"/>
    <p:sldId id="327" r:id="rId29"/>
    <p:sldId id="330" r:id="rId30"/>
    <p:sldId id="328" r:id="rId31"/>
    <p:sldId id="288" r:id="rId32"/>
    <p:sldId id="319" r:id="rId33"/>
    <p:sldId id="320" r:id="rId34"/>
    <p:sldId id="322" r:id="rId35"/>
    <p:sldId id="324" r:id="rId36"/>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0" autoAdjust="0"/>
    <p:restoredTop sz="85351" autoAdjust="0"/>
  </p:normalViewPr>
  <p:slideViewPr>
    <p:cSldViewPr showGuides="1">
      <p:cViewPr>
        <p:scale>
          <a:sx n="80" d="100"/>
          <a:sy n="80" d="100"/>
        </p:scale>
        <p:origin x="-72" y="-72"/>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1">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31</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Making a good start: a workshop for the Faculty of Business</a:t>
            </a:r>
            <a:br>
              <a:rPr lang="en-GB" sz="3600" dirty="0" smtClean="0"/>
            </a:br>
            <a:r>
              <a:rPr lang="en-GB" sz="2800" dirty="0" smtClean="0"/>
              <a:t>Plymouth University October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Discuss how best to design, deliver and assess block delivery modules;</a:t>
            </a:r>
          </a:p>
          <a:p>
            <a:r>
              <a:rPr lang="en-GB" dirty="0" smtClean="0"/>
              <a:t>Ensure that assessment is inclusive;</a:t>
            </a:r>
          </a:p>
          <a:p>
            <a:r>
              <a:rPr lang="en-GB" dirty="0" smtClean="0"/>
              <a:t>Plan activities that will give students a chance to undertake at least one assessment and receive feedback and results before the Christmas break:</a:t>
            </a:r>
          </a:p>
          <a:p>
            <a:r>
              <a:rPr lang="en-GB" dirty="0" smtClean="0"/>
              <a:t>Truly engage students with less </a:t>
            </a:r>
            <a:r>
              <a:rPr lang="en-GB" dirty="0" err="1" smtClean="0"/>
              <a:t>transmissive</a:t>
            </a:r>
            <a:r>
              <a:rPr lang="en-GB" dirty="0" smtClean="0"/>
              <a:t> learning and more ‘learning-by-doing’ with authentic activities.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special about block delivery? Students can:</a:t>
            </a:r>
            <a:endParaRPr lang="en-GB" dirty="0"/>
          </a:p>
        </p:txBody>
      </p:sp>
      <p:sp>
        <p:nvSpPr>
          <p:cNvPr id="3" name="Content Placeholder 2"/>
          <p:cNvSpPr>
            <a:spLocks noGrp="1"/>
          </p:cNvSpPr>
          <p:nvPr>
            <p:ph idx="1"/>
          </p:nvPr>
        </p:nvSpPr>
        <p:spPr/>
        <p:txBody>
          <a:bodyPr/>
          <a:lstStyle/>
          <a:p>
            <a:r>
              <a:rPr lang="en-GB" dirty="0" smtClean="0"/>
              <a:t>Get a real feel for a subject, without too many distractions from competing areas of study;</a:t>
            </a:r>
          </a:p>
          <a:p>
            <a:r>
              <a:rPr lang="en-GB" dirty="0" smtClean="0"/>
              <a:t>Concentrate on developing a depth of knowledge in the subject area, and on developing a range of relevant and appropriate skills;</a:t>
            </a:r>
          </a:p>
          <a:p>
            <a:r>
              <a:rPr lang="en-GB" dirty="0" smtClean="0"/>
              <a:t>Work closely with staff and fellow students on authentic activities, which can lead to deeper learning.</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Early block delivery modules  can include:</a:t>
            </a:r>
            <a:endParaRPr lang="en-GB" dirty="0"/>
          </a:p>
        </p:txBody>
      </p:sp>
      <p:sp>
        <p:nvSpPr>
          <p:cNvPr id="3" name="Content Placeholder 2"/>
          <p:cNvSpPr>
            <a:spLocks noGrp="1"/>
          </p:cNvSpPr>
          <p:nvPr>
            <p:ph idx="1"/>
          </p:nvPr>
        </p:nvSpPr>
        <p:spPr/>
        <p:txBody>
          <a:bodyPr/>
          <a:lstStyle/>
          <a:p>
            <a:r>
              <a:rPr lang="en-GB" dirty="0" smtClean="0"/>
              <a:t>An introduction to the discipline and the key knowledge that underpins it;</a:t>
            </a:r>
          </a:p>
          <a:p>
            <a:r>
              <a:rPr lang="en-GB" dirty="0" smtClean="0"/>
              <a:t> A focus on describing, using and developing a range of skills relevant for the discipline;</a:t>
            </a:r>
          </a:p>
          <a:p>
            <a:r>
              <a:rPr lang="en-GB" dirty="0" smtClean="0"/>
              <a:t>Opportunities to locate and use critically a wide range of resources;</a:t>
            </a:r>
          </a:p>
          <a:p>
            <a:r>
              <a:rPr lang="en-GB" dirty="0" smtClean="0"/>
              <a:t>Activities to build cohort coherence and to maximise individual engagement;</a:t>
            </a:r>
          </a:p>
          <a:p>
            <a:r>
              <a:rPr lang="en-GB" dirty="0" smtClean="0"/>
              <a:t>High levels of task-orientated and engaging student activities;</a:t>
            </a:r>
          </a:p>
          <a:p>
            <a:r>
              <a:rPr lang="en-GB" dirty="0" smtClean="0"/>
              <a:t>Assessment that becomes fully part of the learning process.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Introducing the discipline and underpinning  knowledge. </a:t>
            </a:r>
            <a:endParaRPr lang="en-GB" sz="3200" dirty="0"/>
          </a:p>
        </p:txBody>
      </p:sp>
      <p:sp>
        <p:nvSpPr>
          <p:cNvPr id="3" name="Content Placeholder 2"/>
          <p:cNvSpPr>
            <a:spLocks noGrp="1"/>
          </p:cNvSpPr>
          <p:nvPr>
            <p:ph idx="1"/>
          </p:nvPr>
        </p:nvSpPr>
        <p:spPr>
          <a:xfrm>
            <a:off x="214282" y="1539875"/>
            <a:ext cx="8483631" cy="4789488"/>
          </a:xfrm>
        </p:spPr>
        <p:txBody>
          <a:bodyPr/>
          <a:lstStyle/>
          <a:p>
            <a:pPr>
              <a:buNone/>
            </a:pPr>
            <a:r>
              <a:rPr lang="en-GB" dirty="0" smtClean="0"/>
              <a:t>Rather than going straight into offering a series of traditional lectures, you could:</a:t>
            </a:r>
          </a:p>
          <a:p>
            <a:r>
              <a:rPr lang="en-GB" dirty="0" smtClean="0"/>
              <a:t>Enable the students quickly to become immersed in the subject they have chosen to study with authentic tasks;</a:t>
            </a:r>
          </a:p>
          <a:p>
            <a:r>
              <a:rPr lang="en-GB" dirty="0" smtClean="0"/>
              <a:t>Help students get an overview of the ‘big picture’ with introduction to key concepts within this discipline;</a:t>
            </a:r>
          </a:p>
          <a:p>
            <a:r>
              <a:rPr lang="en-GB" dirty="0" smtClean="0"/>
              <a:t>Give them opportunities to look at a narrow area of </a:t>
            </a:r>
            <a:r>
              <a:rPr lang="en-GB" dirty="0" err="1" smtClean="0"/>
              <a:t>specialism</a:t>
            </a:r>
            <a:r>
              <a:rPr lang="en-GB" dirty="0" smtClean="0"/>
              <a:t> very deeply, with a chance to get excited about the detail;</a:t>
            </a:r>
          </a:p>
          <a:p>
            <a:r>
              <a:rPr lang="en-GB" dirty="0" smtClean="0"/>
              <a:t>Provide taster sessions with your top experts, who can aim to convey their enthusiasm for their subjects.</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are the threshold concepts in your discipline (Meyer and Land) and how can you help students ‘get’ them?</a:t>
            </a:r>
            <a:endParaRPr lang="en-GB" sz="2800" dirty="0"/>
          </a:p>
        </p:txBody>
      </p:sp>
      <p:sp>
        <p:nvSpPr>
          <p:cNvPr id="3" name="Content Placeholder 2"/>
          <p:cNvSpPr>
            <a:spLocks noGrp="1"/>
          </p:cNvSpPr>
          <p:nvPr>
            <p:ph idx="1"/>
          </p:nvPr>
        </p:nvSpPr>
        <p:spPr>
          <a:xfrm>
            <a:off x="142844" y="1357298"/>
            <a:ext cx="8786874" cy="4972065"/>
          </a:xfrm>
        </p:spPr>
        <p:txBody>
          <a:bodyPr/>
          <a:lstStyle/>
          <a:p>
            <a:pPr>
              <a:buNone/>
            </a:pPr>
            <a:r>
              <a:rPr lang="en-GB" sz="2000" dirty="0" smtClean="0"/>
              <a:t>They suggest that in certain disciplines there are ‘conceptual gateways’ or ‘portals’ that lead to a previously inaccessible, and initially perhaps ‘troublesome’, way of thinking about something. </a:t>
            </a:r>
          </a:p>
          <a:p>
            <a:pPr>
              <a:buNone/>
            </a:pPr>
            <a:r>
              <a:rPr lang="en-GB" sz="2000" dirty="0" smtClean="0"/>
              <a:t>A new way of understanding, interpreting, or viewing something may thus emerge – a transformed internal view of subject matter, subject landscape, or even world view. </a:t>
            </a:r>
          </a:p>
          <a:p>
            <a:pPr>
              <a:buNone/>
            </a:pPr>
            <a:r>
              <a:rPr lang="en-GB" sz="2000" dirty="0" smtClean="0"/>
              <a:t>In attempting to characterise such conceptual gateways they  suggested that they may be </a:t>
            </a:r>
            <a:r>
              <a:rPr lang="en-GB" sz="2000" dirty="0" smtClean="0">
                <a:solidFill>
                  <a:schemeClr val="tx2">
                    <a:lumMod val="60000"/>
                    <a:lumOff val="40000"/>
                  </a:schemeClr>
                </a:solidFill>
              </a:rPr>
              <a:t>transformative </a:t>
            </a:r>
            <a:r>
              <a:rPr lang="en-GB" sz="2000" dirty="0" smtClean="0"/>
              <a:t>(occasioning a significant shift in the perception of a subject), </a:t>
            </a:r>
            <a:r>
              <a:rPr lang="en-GB" sz="2000" dirty="0" smtClean="0">
                <a:solidFill>
                  <a:schemeClr val="tx2">
                    <a:lumMod val="60000"/>
                    <a:lumOff val="40000"/>
                  </a:schemeClr>
                </a:solidFill>
              </a:rPr>
              <a:t>irreversible</a:t>
            </a:r>
            <a:r>
              <a:rPr lang="en-GB" sz="2000" dirty="0" smtClean="0"/>
              <a:t> (unlikely to be forgotten, or unlearned only through considerable effort), and </a:t>
            </a:r>
            <a:r>
              <a:rPr lang="en-GB" sz="2000" dirty="0" smtClean="0">
                <a:solidFill>
                  <a:schemeClr val="tx2">
                    <a:lumMod val="60000"/>
                    <a:lumOff val="40000"/>
                  </a:schemeClr>
                </a:solidFill>
              </a:rPr>
              <a:t>integrative</a:t>
            </a:r>
            <a:r>
              <a:rPr lang="en-GB" sz="2000" dirty="0" smtClean="0"/>
              <a:t> (exposing the previously hidden interrelatedness of something).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Describing, using and developing discipline-relevant skills, behaviour and knowledge;</a:t>
            </a:r>
            <a:endParaRPr lang="en-GB" sz="2800" dirty="0"/>
          </a:p>
        </p:txBody>
      </p:sp>
      <p:sp>
        <p:nvSpPr>
          <p:cNvPr id="3" name="Content Placeholder 2"/>
          <p:cNvSpPr>
            <a:spLocks noGrp="1"/>
          </p:cNvSpPr>
          <p:nvPr>
            <p:ph idx="1"/>
          </p:nvPr>
        </p:nvSpPr>
        <p:spPr>
          <a:xfrm>
            <a:off x="214282" y="1539875"/>
            <a:ext cx="8483631" cy="4789488"/>
          </a:xfrm>
        </p:spPr>
        <p:txBody>
          <a:bodyPr/>
          <a:lstStyle/>
          <a:p>
            <a:r>
              <a:rPr lang="en-GB" dirty="0" smtClean="0"/>
              <a:t>What are the six to ten </a:t>
            </a:r>
            <a:r>
              <a:rPr lang="en-GB" dirty="0" smtClean="0">
                <a:solidFill>
                  <a:schemeClr val="tx2">
                    <a:lumMod val="60000"/>
                    <a:lumOff val="40000"/>
                  </a:schemeClr>
                </a:solidFill>
              </a:rPr>
              <a:t>skills</a:t>
            </a:r>
            <a:r>
              <a:rPr lang="en-GB" dirty="0" smtClean="0"/>
              <a:t> it would be really helpful for your students to master before they really get going?</a:t>
            </a:r>
          </a:p>
          <a:p>
            <a:r>
              <a:rPr lang="en-GB" dirty="0" smtClean="0"/>
              <a:t>What are for you the key </a:t>
            </a:r>
            <a:r>
              <a:rPr lang="en-GB" dirty="0" smtClean="0">
                <a:solidFill>
                  <a:schemeClr val="tx2">
                    <a:lumMod val="60000"/>
                    <a:lumOff val="40000"/>
                  </a:schemeClr>
                </a:solidFill>
              </a:rPr>
              <a:t>behaviours</a:t>
            </a:r>
            <a:r>
              <a:rPr lang="en-GB" dirty="0" smtClean="0"/>
              <a:t> that characterise effective study in your subject and how can you help to foster them?</a:t>
            </a:r>
          </a:p>
          <a:p>
            <a:r>
              <a:rPr lang="en-GB" dirty="0" smtClean="0"/>
              <a:t>Which </a:t>
            </a:r>
            <a:r>
              <a:rPr lang="en-GB" dirty="0" smtClean="0">
                <a:solidFill>
                  <a:schemeClr val="tx2">
                    <a:lumMod val="60000"/>
                    <a:lumOff val="40000"/>
                  </a:schemeClr>
                </a:solidFill>
              </a:rPr>
              <a:t>key terms/ vocabulary </a:t>
            </a:r>
            <a:r>
              <a:rPr lang="en-GB" dirty="0" smtClean="0"/>
              <a:t>would it really help students to master within your discipline and generally?</a:t>
            </a:r>
          </a:p>
          <a:p>
            <a:r>
              <a:rPr lang="en-GB" dirty="0" smtClean="0"/>
              <a:t>Which </a:t>
            </a:r>
            <a:r>
              <a:rPr lang="en-GB" dirty="0" smtClean="0">
                <a:solidFill>
                  <a:schemeClr val="tx2">
                    <a:lumMod val="60000"/>
                    <a:lumOff val="40000"/>
                  </a:schemeClr>
                </a:solidFill>
              </a:rPr>
              <a:t>academic literacies </a:t>
            </a:r>
            <a:r>
              <a:rPr lang="en-GB" dirty="0" smtClean="0"/>
              <a:t>do you need your students to demonstrate?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skills?</a:t>
            </a:r>
            <a:endParaRPr lang="en-GB" dirty="0"/>
          </a:p>
        </p:txBody>
      </p:sp>
      <p:sp>
        <p:nvSpPr>
          <p:cNvPr id="3" name="Content Placeholder 2"/>
          <p:cNvSpPr>
            <a:spLocks noGrp="1"/>
          </p:cNvSpPr>
          <p:nvPr>
            <p:ph idx="1"/>
          </p:nvPr>
        </p:nvSpPr>
        <p:spPr/>
        <p:txBody>
          <a:bodyPr/>
          <a:lstStyle/>
          <a:p>
            <a:r>
              <a:rPr lang="en-GB" dirty="0" smtClean="0">
                <a:solidFill>
                  <a:schemeClr val="tx2">
                    <a:lumMod val="60000"/>
                    <a:lumOff val="40000"/>
                  </a:schemeClr>
                </a:solidFill>
              </a:rPr>
              <a:t>Skills</a:t>
            </a:r>
            <a:r>
              <a:rPr lang="en-GB" dirty="0" smtClean="0"/>
              <a:t>: These could be number skills, practical skills, academic literacy skills, information management skills, digital </a:t>
            </a:r>
            <a:r>
              <a:rPr lang="en-GB" dirty="0" err="1" smtClean="0"/>
              <a:t>skillsreading</a:t>
            </a:r>
            <a:r>
              <a:rPr lang="en-GB" dirty="0" smtClean="0"/>
              <a:t> and writing at university and so on…</a:t>
            </a:r>
          </a:p>
          <a:p>
            <a:r>
              <a:rPr lang="en-GB" dirty="0" smtClean="0">
                <a:solidFill>
                  <a:schemeClr val="tx2">
                    <a:lumMod val="60000"/>
                    <a:lumOff val="40000"/>
                  </a:schemeClr>
                </a:solidFill>
              </a:rPr>
              <a:t>Behaviours: </a:t>
            </a:r>
            <a:r>
              <a:rPr lang="en-GB" dirty="0" smtClean="0"/>
              <a:t>these could include self and time management, stress management, effective record keeping….</a:t>
            </a:r>
          </a:p>
          <a:p>
            <a:r>
              <a:rPr lang="en-GB" dirty="0" smtClean="0">
                <a:solidFill>
                  <a:schemeClr val="tx2">
                    <a:lumMod val="60000"/>
                    <a:lumOff val="40000"/>
                  </a:schemeClr>
                </a:solidFill>
              </a:rPr>
              <a:t>Generic key terms </a:t>
            </a:r>
            <a:r>
              <a:rPr lang="en-GB" dirty="0" smtClean="0"/>
              <a:t>might include: recommend, critique, critical analysis, reflect, identify….</a:t>
            </a:r>
          </a:p>
          <a:p>
            <a:r>
              <a:rPr lang="en-GB" dirty="0" smtClean="0">
                <a:solidFill>
                  <a:schemeClr val="tx2">
                    <a:lumMod val="60000"/>
                    <a:lumOff val="40000"/>
                  </a:schemeClr>
                </a:solidFill>
              </a:rPr>
              <a:t>Academic literacies </a:t>
            </a:r>
            <a:r>
              <a:rPr lang="en-GB" dirty="0" smtClean="0"/>
              <a:t>could include assessment, literacy, understanding of acceptable academic conduct, information literacy (including referencing conventions, social literacy….).</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ahead to graduate attributes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When your students graduate, what kinds of things do you want them to be able to do that they can’t do on arrival?</a:t>
            </a:r>
          </a:p>
          <a:p>
            <a:r>
              <a:rPr lang="en-GB" dirty="0" smtClean="0"/>
              <a:t>Are there activities that you can develop in these early weeks that can enable students to sample some of these things?</a:t>
            </a:r>
          </a:p>
          <a:p>
            <a:r>
              <a:rPr lang="en-GB" dirty="0" smtClean="0"/>
              <a:t>Can you simulate or model them, so they gain insights into what a graduate in this subject might be able to achieve?</a:t>
            </a:r>
          </a:p>
          <a:p>
            <a:r>
              <a:rPr lang="en-GB" dirty="0" smtClean="0"/>
              <a:t>Can you get colleagues from industry and the professions they are likely to enter to join you in illustrating what graduate attributes in your subject look like?</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Locating &amp; using critically a wide range of resources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Using Google, Google Scholar, Wikipedia: what can you trust?</a:t>
            </a:r>
          </a:p>
          <a:p>
            <a:r>
              <a:rPr lang="en-GB" dirty="0" smtClean="0"/>
              <a:t>What/ who have they got in the library that might be helpful to me?</a:t>
            </a:r>
          </a:p>
          <a:p>
            <a:r>
              <a:rPr lang="en-GB" dirty="0" smtClean="0"/>
              <a:t>Making good partnerships with the informational professionals</a:t>
            </a:r>
          </a:p>
          <a:p>
            <a:r>
              <a:rPr lang="en-GB" dirty="0" smtClean="0"/>
              <a:t>Buying (!) and using books;</a:t>
            </a:r>
          </a:p>
          <a:p>
            <a:r>
              <a:rPr lang="en-GB" dirty="0" smtClean="0"/>
              <a:t>Making the most of on-line resources: the importance of peer review;</a:t>
            </a:r>
          </a:p>
          <a:p>
            <a:r>
              <a:rPr lang="en-GB" dirty="0" smtClean="0"/>
              <a:t>Using TED talks, Open Educational Resources, </a:t>
            </a:r>
            <a:r>
              <a:rPr lang="en-GB" dirty="0" err="1" smtClean="0"/>
              <a:t>MOOCs</a:t>
            </a:r>
            <a:r>
              <a:rPr lang="en-GB" dirty="0" smtClean="0"/>
              <a:t> in ways that foster learning and engagement.</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 literacies</a:t>
            </a:r>
            <a:endParaRPr lang="en-GB" dirty="0"/>
          </a:p>
        </p:txBody>
      </p:sp>
      <p:sp>
        <p:nvSpPr>
          <p:cNvPr id="3" name="Content Placeholder 2"/>
          <p:cNvSpPr>
            <a:spLocks noGrp="1"/>
          </p:cNvSpPr>
          <p:nvPr>
            <p:ph idx="1"/>
          </p:nvPr>
        </p:nvSpPr>
        <p:spPr/>
        <p:txBody>
          <a:bodyPr/>
          <a:lstStyle/>
          <a:p>
            <a:r>
              <a:rPr lang="en-GB" dirty="0" smtClean="0"/>
              <a:t>We can’t assume that all students will be </a:t>
            </a:r>
            <a:r>
              <a:rPr lang="en-GB" i="1" dirty="0" smtClean="0"/>
              <a:t>au fait </a:t>
            </a:r>
            <a:r>
              <a:rPr lang="en-GB" dirty="0" smtClean="0"/>
              <a:t>with  the technologies we use in our HEIs;</a:t>
            </a:r>
          </a:p>
          <a:p>
            <a:r>
              <a:rPr lang="en-GB" dirty="0" smtClean="0"/>
              <a:t>Some will have had access to computers better than UK students generally do, some worse and some will  have had kit but little access to electricity;</a:t>
            </a:r>
          </a:p>
          <a:p>
            <a:r>
              <a:rPr lang="en-GB" dirty="0" smtClean="0"/>
              <a:t>May students will be ahead of the average staff member in terms of  social; and digital literacies;</a:t>
            </a:r>
          </a:p>
          <a:p>
            <a:r>
              <a:rPr lang="en-GB" dirty="0" smtClean="0"/>
              <a:t>We need to ensure in ‘short, fat’ modules that we establish an equalisation process where IT competent students can support others and students who need extra support know </a:t>
            </a:r>
            <a:r>
              <a:rPr lang="en-GB" dirty="0" err="1" smtClean="0"/>
              <a:t>wehere</a:t>
            </a:r>
            <a:r>
              <a:rPr lang="en-GB" dirty="0" smtClean="0"/>
              <a:t> to go to get it.</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cohort coherence and maximising engagement</a:t>
            </a:r>
            <a:endParaRPr lang="en-GB" dirty="0"/>
          </a:p>
        </p:txBody>
      </p:sp>
      <p:sp>
        <p:nvSpPr>
          <p:cNvPr id="3" name="Content Placeholder 2"/>
          <p:cNvSpPr>
            <a:spLocks noGrp="1"/>
          </p:cNvSpPr>
          <p:nvPr>
            <p:ph idx="1"/>
          </p:nvPr>
        </p:nvSpPr>
        <p:spPr/>
        <p:txBody>
          <a:bodyPr/>
          <a:lstStyle/>
          <a:p>
            <a:r>
              <a:rPr lang="en-GB" dirty="0" smtClean="0"/>
              <a:t>Are there ways in which you can help students feel part of the programme before they even arrive (e.g. Facebook groups, Twitter groups, pre-entry access to </a:t>
            </a:r>
            <a:r>
              <a:rPr lang="en-GB" dirty="0" err="1" smtClean="0"/>
              <a:t>VLEs</a:t>
            </a:r>
            <a:r>
              <a:rPr lang="en-GB" dirty="0" smtClean="0"/>
              <a:t> etc.)?</a:t>
            </a:r>
          </a:p>
          <a:p>
            <a:r>
              <a:rPr lang="en-GB" dirty="0" smtClean="0"/>
              <a:t>Providing small group tasks where membership revolves systematically can help to ensure all students meet others and that cliques aren’t immediately hardened into exclusiveness (letting students choose their own groups is not hugely helpful);</a:t>
            </a:r>
          </a:p>
          <a:p>
            <a:r>
              <a:rPr lang="en-GB" dirty="0" smtClean="0"/>
              <a:t>Challenges,  purposeful treasure hunts (not pub crawls) and group tasks requiring mutual reliance can be useful.</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Task-orientated and engaging student activities</a:t>
            </a:r>
            <a:endParaRPr lang="en-GB" dirty="0"/>
          </a:p>
        </p:txBody>
      </p:sp>
      <p:sp>
        <p:nvSpPr>
          <p:cNvPr id="3" name="Content Placeholder 2"/>
          <p:cNvSpPr>
            <a:spLocks noGrp="1"/>
          </p:cNvSpPr>
          <p:nvPr>
            <p:ph idx="1"/>
          </p:nvPr>
        </p:nvSpPr>
        <p:spPr/>
        <p:txBody>
          <a:bodyPr/>
          <a:lstStyle/>
          <a:p>
            <a:pPr>
              <a:buNone/>
            </a:pPr>
            <a:r>
              <a:rPr lang="en-GB" dirty="0" smtClean="0"/>
              <a:t>Anything you can do to help the start of the academic year feel like an immersive experience  has value including for example:</a:t>
            </a:r>
          </a:p>
          <a:p>
            <a:pPr>
              <a:buNone/>
            </a:pPr>
            <a:r>
              <a:rPr lang="en-GB" dirty="0" smtClean="0"/>
              <a:t>Industrial and site visits, mini-field trips, internal internships with university staff, mini-placements, short guest inputs from your top research staff and local employers, mini-research projects….</a:t>
            </a:r>
          </a:p>
          <a:p>
            <a:pPr>
              <a:buNone/>
            </a:pPr>
            <a:r>
              <a:rPr lang="en-GB" dirty="0" smtClean="0"/>
              <a:t>What useful and relevant tasks can you get your students to do e.g.</a:t>
            </a:r>
          </a:p>
          <a:p>
            <a:pPr>
              <a:buNone/>
            </a:pPr>
            <a:r>
              <a:rPr lang="en-GB" dirty="0" smtClean="0"/>
              <a:t>Make, do, design, locate, create, present, devise, perform, build, assemble, collate, curate?</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 including an expressive writing task?</a:t>
            </a:r>
            <a:endParaRPr lang="en-GB" dirty="0"/>
          </a:p>
        </p:txBody>
      </p:sp>
      <p:sp>
        <p:nvSpPr>
          <p:cNvPr id="3" name="Content Placeholder 2"/>
          <p:cNvSpPr>
            <a:spLocks noGrp="1"/>
          </p:cNvSpPr>
          <p:nvPr>
            <p:ph idx="1"/>
          </p:nvPr>
        </p:nvSpPr>
        <p:spPr/>
        <p:txBody>
          <a:bodyPr/>
          <a:lstStyle/>
          <a:p>
            <a:r>
              <a:rPr lang="en-GB" dirty="0" smtClean="0"/>
              <a:t>James </a:t>
            </a:r>
            <a:r>
              <a:rPr lang="en-GB" dirty="0" err="1" smtClean="0"/>
              <a:t>Pennebaker’s</a:t>
            </a:r>
            <a:r>
              <a:rPr lang="en-GB" dirty="0" smtClean="0"/>
              <a:t> work on ‘Writing to heal’ and ‘Opening up’ suggests there are many benefits in asking people to write about their feelings;</a:t>
            </a:r>
          </a:p>
          <a:p>
            <a:r>
              <a:rPr lang="en-GB" dirty="0" smtClean="0"/>
              <a:t>Typically he suggest writing for up to 15 minutes a day for four days, about emotional upheavals influencing your life;</a:t>
            </a:r>
          </a:p>
          <a:p>
            <a:r>
              <a:rPr lang="en-GB" dirty="0" smtClean="0"/>
              <a:t>It has most impact as a private task to help articulate emotions and thoughts, and is not designed to be shared like a blog or a tweet;</a:t>
            </a:r>
          </a:p>
          <a:p>
            <a:r>
              <a:rPr lang="en-GB" dirty="0" smtClean="0"/>
              <a:t>Many students find the start of the academic year disorientating and stressful: this might help.</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Pennebaker</a:t>
            </a:r>
            <a:r>
              <a:rPr lang="en-GB" dirty="0" smtClean="0"/>
              <a:t> argues for expressive writing because:</a:t>
            </a:r>
            <a:endParaRPr lang="en-GB" dirty="0"/>
          </a:p>
        </p:txBody>
      </p:sp>
      <p:sp>
        <p:nvSpPr>
          <p:cNvPr id="3" name="Content Placeholder 2"/>
          <p:cNvSpPr>
            <a:spLocks noGrp="1"/>
          </p:cNvSpPr>
          <p:nvPr>
            <p:ph idx="1"/>
          </p:nvPr>
        </p:nvSpPr>
        <p:spPr/>
        <p:txBody>
          <a:bodyPr/>
          <a:lstStyle/>
          <a:p>
            <a:r>
              <a:rPr lang="en-GB" dirty="0" smtClean="0"/>
              <a:t>“Emotional upheavals touch every part of our lives,”</a:t>
            </a:r>
          </a:p>
          <a:p>
            <a:r>
              <a:rPr lang="en-GB" dirty="0" smtClean="0"/>
              <a:t>“Writing helps us focus and organize the experience.”</a:t>
            </a:r>
          </a:p>
          <a:p>
            <a:r>
              <a:rPr lang="en-GB" dirty="0" smtClean="0"/>
              <a:t>“Our minds are designed to try to understand things that happen to us”. </a:t>
            </a:r>
          </a:p>
          <a:p>
            <a:r>
              <a:rPr lang="en-GB" dirty="0" smtClean="0"/>
              <a:t>“When a traumatic event occurs or we undergo a major life transition, our minds have to work overtime to try to process the experience.” </a:t>
            </a:r>
          </a:p>
          <a:p>
            <a:r>
              <a:rPr lang="en-GB" dirty="0" smtClean="0"/>
              <a:t>“Thoughts about the event may keep us awake at night, distract us at work and even make us less connected with other people”.</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for learning</a:t>
            </a:r>
            <a:endParaRPr lang="en-GB" dirty="0"/>
          </a:p>
        </p:txBody>
      </p:sp>
      <p:sp>
        <p:nvSpPr>
          <p:cNvPr id="3" name="Content Placeholder 2"/>
          <p:cNvSpPr>
            <a:spLocks noGrp="1"/>
          </p:cNvSpPr>
          <p:nvPr>
            <p:ph idx="1"/>
          </p:nvPr>
        </p:nvSpPr>
        <p:spPr/>
        <p:txBody>
          <a:bodyPr/>
          <a:lstStyle/>
          <a:p>
            <a:r>
              <a:rPr lang="en-GB" dirty="0" smtClean="0"/>
              <a:t>In block delivery modules getting assessment right is crucial as it underpins learning and retention;</a:t>
            </a:r>
          </a:p>
          <a:p>
            <a:r>
              <a:rPr lang="en-GB" dirty="0" smtClean="0"/>
              <a:t>Graham Gibbs would argue for early, low stakes assessment and summative assessment used sparingly but rigorously;</a:t>
            </a:r>
          </a:p>
          <a:p>
            <a:r>
              <a:rPr lang="en-GB" dirty="0" smtClean="0"/>
              <a:t>Assignments need to enable students to get he measure of how they are doing very early on;</a:t>
            </a:r>
          </a:p>
          <a:p>
            <a:r>
              <a:rPr lang="en-GB" dirty="0" smtClean="0"/>
              <a:t>It’s a good idea to introduce early diverse assessment formats they might encounter later in the programme in the early modules, so they have opportunities to interrogate and rehearse what is needed in, for example, presentations, posters, university-level essays,</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 your early assignments enable  you to:</a:t>
            </a:r>
            <a:endParaRPr lang="en-GB" dirty="0"/>
          </a:p>
        </p:txBody>
      </p:sp>
      <p:sp>
        <p:nvSpPr>
          <p:cNvPr id="3" name="Content Placeholder 2"/>
          <p:cNvSpPr>
            <a:spLocks noGrp="1"/>
          </p:cNvSpPr>
          <p:nvPr>
            <p:ph idx="1"/>
          </p:nvPr>
        </p:nvSpPr>
        <p:spPr/>
        <p:txBody>
          <a:bodyPr/>
          <a:lstStyle/>
          <a:p>
            <a:r>
              <a:rPr lang="en-GB" dirty="0" smtClean="0"/>
              <a:t>Help students to understand the academic conventions required at university in this subject (e.g. writing styles, formatting of reports etc)?</a:t>
            </a:r>
          </a:p>
          <a:p>
            <a:r>
              <a:rPr lang="en-GB" dirty="0" smtClean="0"/>
              <a:t>Build a profile of skills and knowledge that enable a gap analysis and activities to bring everyone up to speed?</a:t>
            </a:r>
          </a:p>
          <a:p>
            <a:r>
              <a:rPr lang="en-GB" dirty="0" smtClean="0"/>
              <a:t>Offer developmental formative feedback, and get students in the habit of reading and using it?</a:t>
            </a:r>
          </a:p>
          <a:p>
            <a:r>
              <a:rPr lang="en-GB" dirty="0" smtClean="0"/>
              <a:t>Enable students to build confidence (rather than destroy it!)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Inclusive assessments</a:t>
            </a:r>
            <a:endParaRPr lang="en-GB" dirty="0"/>
          </a:p>
        </p:txBody>
      </p:sp>
      <p:sp>
        <p:nvSpPr>
          <p:cNvPr id="3" name="Content Placeholder 2"/>
          <p:cNvSpPr>
            <a:spLocks noGrp="1"/>
          </p:cNvSpPr>
          <p:nvPr>
            <p:ph idx="1"/>
          </p:nvPr>
        </p:nvSpPr>
        <p:spPr/>
        <p:txBody>
          <a:bodyPr/>
          <a:lstStyle/>
          <a:p>
            <a:r>
              <a:rPr lang="en-GB" dirty="0" smtClean="0"/>
              <a:t>Are you using diverse assessment methods which enable students with different strengths to be able to  show themselves at their best at least some of the time?</a:t>
            </a:r>
          </a:p>
          <a:p>
            <a:r>
              <a:rPr lang="en-GB" dirty="0" smtClean="0"/>
              <a:t>Are you choosing and using assignments with an eye to ensuring you don’t have to make too many reasonable adjustments at the last minute?</a:t>
            </a:r>
          </a:p>
          <a:p>
            <a:r>
              <a:rPr lang="en-GB" dirty="0" smtClean="0"/>
              <a:t>Are you maintaining standards and using summative assessment rigorously but sparingly, with plenty of formative assessment alongside?</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8"/>
            <a:ext cx="8072494" cy="1074737"/>
          </a:xfrm>
        </p:spPr>
        <p:txBody>
          <a:bodyPr/>
          <a:lstStyle/>
          <a:p>
            <a:r>
              <a:rPr lang="en-GB" sz="2800" dirty="0" smtClean="0"/>
              <a:t>Block delivery modules can to enable students to:</a:t>
            </a:r>
            <a:endParaRPr lang="en-GB" sz="2800" dirty="0"/>
          </a:p>
        </p:txBody>
      </p:sp>
      <p:sp>
        <p:nvSpPr>
          <p:cNvPr id="3" name="Content Placeholder 2"/>
          <p:cNvSpPr>
            <a:spLocks noGrp="1"/>
          </p:cNvSpPr>
          <p:nvPr>
            <p:ph idx="1"/>
          </p:nvPr>
        </p:nvSpPr>
        <p:spPr/>
        <p:txBody>
          <a:bodyPr/>
          <a:lstStyle/>
          <a:p>
            <a:r>
              <a:rPr lang="en-GB" dirty="0" smtClean="0"/>
              <a:t>Become fully immersed in the subject which they have chosen to study;</a:t>
            </a:r>
          </a:p>
          <a:p>
            <a:r>
              <a:rPr lang="en-GB" dirty="0" smtClean="0"/>
              <a:t>Develop competence in a range of essential skills through concentrated effort and practice;</a:t>
            </a:r>
          </a:p>
          <a:p>
            <a:r>
              <a:rPr lang="en-GB" dirty="0" smtClean="0"/>
              <a:t>Obtain deeper perspectives on the subject/ discipline they’ve chosen to study;</a:t>
            </a:r>
          </a:p>
          <a:p>
            <a:r>
              <a:rPr lang="en-GB" dirty="0" smtClean="0"/>
              <a:t>Make informed decisions in the future about options and areas in which they would like to specialise;</a:t>
            </a:r>
          </a:p>
          <a:p>
            <a:r>
              <a:rPr lang="en-GB" dirty="0" smtClean="0"/>
              <a:t>Really enjoy getting deeply into a subject area.</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eaLnBrk="1" hangingPunct="1">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None/>
              <a:defRPr/>
            </a:pPr>
            <a:r>
              <a:rPr lang="en-GB" sz="1800" dirty="0" smtClean="0"/>
              <a:t>Crooks, T. (1988) </a:t>
            </a:r>
            <a:r>
              <a:rPr lang="en-GB" sz="1800" i="1" dirty="0" smtClean="0"/>
              <a:t>Assessing student performance, </a:t>
            </a:r>
            <a:r>
              <a:rPr lang="en-GB" sz="1800" dirty="0" smtClean="0"/>
              <a:t>HERDSA Green Guide No 8 HERDSA (reprinted 1994)</a:t>
            </a:r>
          </a:p>
          <a:p>
            <a:pPr eaLnBrk="1" hangingPunct="1">
              <a:buNone/>
              <a:defRPr/>
            </a:pPr>
            <a:endParaRPr lang="en-GB" sz="1800"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eaLnBrk="1" hangingPunct="1">
              <a:buNone/>
            </a:pPr>
            <a:r>
              <a:rPr lang="en-GB" sz="1800" dirty="0" smtClean="0"/>
              <a:t>Hilton A (2003) </a:t>
            </a:r>
            <a:r>
              <a:rPr lang="en-GB" sz="1800" i="1" dirty="0" smtClean="0"/>
              <a:t>Saving our Students (</a:t>
            </a:r>
            <a:r>
              <a:rPr lang="en-GB" sz="1800" i="1" dirty="0" err="1" smtClean="0"/>
              <a:t>SoS</a:t>
            </a:r>
            <a:r>
              <a:rPr lang="en-GB" sz="1800" i="1" dirty="0" smtClean="0"/>
              <a:t>) embedding successful projects across institutions, </a:t>
            </a:r>
            <a:r>
              <a:rPr lang="en-GB" sz="1800" dirty="0" smtClean="0"/>
              <a:t>Project Report York: Higher Education Academy.</a:t>
            </a:r>
          </a:p>
          <a:p>
            <a:pPr eaLnBrk="1" hangingPunct="1">
              <a:buNone/>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None/>
            </a:pPr>
            <a:r>
              <a:rPr lang="en-GB" sz="1800" dirty="0" smtClean="0"/>
              <a:t>Meyer, J., &amp; Land, R. (2003). </a:t>
            </a:r>
            <a:r>
              <a:rPr lang="en-GB" sz="1800" i="1" dirty="0" smtClean="0"/>
              <a:t>Threshold concepts and troublesome knowledge: linkages to ways of thinking and practising within the disciplines</a:t>
            </a:r>
            <a:r>
              <a:rPr lang="en-GB" sz="1800" dirty="0" smtClean="0"/>
              <a:t>. University of Edinburgh.</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3</a:t>
            </a:r>
          </a:p>
        </p:txBody>
      </p:sp>
      <p:sp>
        <p:nvSpPr>
          <p:cNvPr id="48131" name="Content Placeholder 2"/>
          <p:cNvSpPr>
            <a:spLocks noGrp="1"/>
          </p:cNvSpPr>
          <p:nvPr>
            <p:ph idx="1"/>
          </p:nvPr>
        </p:nvSpPr>
        <p:spPr>
          <a:xfrm>
            <a:off x="468313" y="980728"/>
            <a:ext cx="8229600" cy="5221635"/>
          </a:xfrm>
        </p:spPr>
        <p:txBody>
          <a:bodyPr/>
          <a:lstStyle/>
          <a:p>
            <a:pPr eaLnBrk="1" hangingPunct="1">
              <a:buNone/>
            </a:pPr>
            <a:r>
              <a:rPr lang="en-GB" sz="1600" dirty="0" smtClean="0"/>
              <a:t>Morgan, M (Ed) (2011) </a:t>
            </a:r>
            <a:r>
              <a:rPr lang="en-GB" sz="1600" i="1" dirty="0" smtClean="0"/>
              <a:t>Improving the student experience: a practical guide</a:t>
            </a:r>
            <a:r>
              <a:rPr lang="en-GB" sz="1600" dirty="0" smtClean="0"/>
              <a:t>, Abingdon, Routledge.</a:t>
            </a:r>
          </a:p>
          <a:p>
            <a:pPr eaLnBrk="1" hangingPunct="1">
              <a:buNone/>
            </a:pPr>
            <a:r>
              <a:rPr lang="en-GB" sz="1600" dirty="0" err="1" smtClean="0"/>
              <a:t>Mortiboys</a:t>
            </a:r>
            <a:r>
              <a:rPr lang="en-GB" sz="1600" dirty="0" smtClean="0"/>
              <a:t>, A. (2005) </a:t>
            </a:r>
            <a:r>
              <a:rPr lang="en-GB" sz="1600" i="1" dirty="0" smtClean="0"/>
              <a:t>Teaching with emotional intelligence</a:t>
            </a:r>
            <a:r>
              <a:rPr lang="en-GB" sz="1600" dirty="0" smtClean="0"/>
              <a:t>, Abingdon: Routledge. Kneale, P. E. (1997) </a:t>
            </a:r>
            <a:r>
              <a:rPr lang="en-GB" sz="1600" i="1" dirty="0" smtClean="0"/>
              <a:t>The rise of the "strategic student": how can we adapt to cope?</a:t>
            </a:r>
            <a:r>
              <a:rPr lang="en-GB" sz="1600" dirty="0" smtClean="0"/>
              <a:t> in Armstrong, S., Thompson, G. and Brown, S. (</a:t>
            </a:r>
            <a:r>
              <a:rPr lang="en-GB" sz="1600" dirty="0" err="1" smtClean="0"/>
              <a:t>eds</a:t>
            </a:r>
            <a:r>
              <a:rPr lang="en-GB" sz="1600" dirty="0" smtClean="0"/>
              <a:t>) </a:t>
            </a:r>
            <a:r>
              <a:rPr lang="en-GB" sz="1600" i="1" dirty="0" smtClean="0"/>
              <a:t>Facing up to Radical Changes in Universities and Colleges,</a:t>
            </a:r>
            <a:r>
              <a:rPr lang="en-GB" sz="1600" dirty="0" smtClean="0"/>
              <a:t> 119-139 London: Kogan Page.</a:t>
            </a:r>
          </a:p>
          <a:p>
            <a:pPr eaLnBrk="1" hangingPunct="1">
              <a:buNone/>
              <a:defRPr/>
            </a:pPr>
            <a:r>
              <a:rPr lang="en-GB" sz="1600" dirty="0" err="1" smtClean="0"/>
              <a:t>Nicol</a:t>
            </a:r>
            <a:r>
              <a:rPr lang="en-GB" sz="1600" dirty="0" smtClean="0"/>
              <a:t>, D. J. and Macfarlane-Dick, D. (2006) Formative assessment and self-regulated learning: A model and seven principles of good feedback practice. </a:t>
            </a:r>
            <a:r>
              <a:rPr lang="en-GB" sz="1600" i="1" dirty="0" smtClean="0"/>
              <a:t>Studies in Higher Education </a:t>
            </a:r>
            <a:r>
              <a:rPr lang="en-GB" sz="1600" i="1" dirty="0" err="1" smtClean="0"/>
              <a:t>Vol</a:t>
            </a:r>
            <a:r>
              <a:rPr lang="en-GB" sz="1600" i="1" dirty="0" smtClean="0"/>
              <a:t> 31(2), 199-218.</a:t>
            </a:r>
          </a:p>
          <a:p>
            <a:pPr>
              <a:buNone/>
            </a:pPr>
            <a:r>
              <a:rPr lang="en-GB" sz="1600" dirty="0" err="1" smtClean="0"/>
              <a:t>Pennebaker</a:t>
            </a:r>
            <a:r>
              <a:rPr lang="en-GB" sz="1600" dirty="0" smtClean="0"/>
              <a:t>, James, on Using expressive writing http://www.utexas.edu/features/archive/2005/writing.html </a:t>
            </a:r>
          </a:p>
          <a:p>
            <a:pPr eaLnBrk="1" hangingPunct="1">
              <a:buNone/>
            </a:pPr>
            <a:r>
              <a:rPr lang="en-GB" sz="1600" dirty="0" smtClean="0"/>
              <a:t>Pickford, R. and Brown, S. (2006) </a:t>
            </a:r>
            <a:r>
              <a:rPr lang="en-GB" sz="1600" i="1" dirty="0" smtClean="0"/>
              <a:t>Assessing skills and practice,</a:t>
            </a:r>
            <a:r>
              <a:rPr lang="en-GB" sz="1600" dirty="0" smtClean="0"/>
              <a:t> London: Routledge.</a:t>
            </a:r>
          </a:p>
          <a:p>
            <a:pPr eaLnBrk="1" hangingPunct="1">
              <a:buFont typeface="Wingdings" pitchFamily="2" charset="2"/>
              <a:buNone/>
            </a:pPr>
            <a:r>
              <a:rPr lang="en-GB" sz="1600" dirty="0" smtClean="0"/>
              <a:t>Race P. (2006) </a:t>
            </a:r>
            <a:r>
              <a:rPr lang="en-GB" sz="1600" i="1" dirty="0" smtClean="0"/>
              <a:t>The lecturer’s toolkit (3rd edition),</a:t>
            </a:r>
            <a:r>
              <a:rPr lang="en-GB" sz="1600" dirty="0" smtClean="0"/>
              <a:t> London: Routledge.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references 4</a:t>
            </a:r>
            <a:endParaRPr lang="en-GB" dirty="0"/>
          </a:p>
        </p:txBody>
      </p:sp>
      <p:sp>
        <p:nvSpPr>
          <p:cNvPr id="3" name="Content Placeholder 2"/>
          <p:cNvSpPr>
            <a:spLocks noGrp="1"/>
          </p:cNvSpPr>
          <p:nvPr>
            <p:ph idx="1"/>
          </p:nvPr>
        </p:nvSpPr>
        <p:spPr/>
        <p:txBody>
          <a:bodyPr/>
          <a:lstStyle/>
          <a:p>
            <a:pPr eaLnBrk="1" hangingPunct="1">
              <a:buNone/>
            </a:pPr>
            <a:r>
              <a:rPr lang="en-GB" sz="2000" dirty="0" smtClean="0"/>
              <a:t>Rust, C., Price, M. and O’Donovan, B. (2003) </a:t>
            </a:r>
            <a:r>
              <a:rPr lang="en-GB" sz="2000" i="1" dirty="0" smtClean="0"/>
              <a:t>Improving students’ learning by developing their understanding of assessment criteria and processes, </a:t>
            </a:r>
            <a:r>
              <a:rPr lang="en-GB" sz="2000" dirty="0" smtClean="0"/>
              <a:t>Assessment and Evaluation in Higher Education. 28 (2), 147-164.</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err="1" smtClean="0"/>
              <a:t>Salovey</a:t>
            </a:r>
            <a:r>
              <a:rPr lang="en-GB" sz="2000" dirty="0" smtClean="0"/>
              <a:t>, P. and Meyer, J. (1990) Emotional Intelligence, Imagination, </a:t>
            </a:r>
            <a:r>
              <a:rPr lang="en-GB" sz="2000" i="1" dirty="0" smtClean="0"/>
              <a:t>Cognition and Personality </a:t>
            </a:r>
            <a:r>
              <a:rPr lang="en-GB" sz="2000" i="1" dirty="0" err="1" smtClean="0"/>
              <a:t>Vol</a:t>
            </a:r>
            <a:r>
              <a:rPr lang="en-GB" sz="2000" i="1" dirty="0" smtClean="0"/>
              <a:t> 9 (3) 185-211.</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Yorke, M. (1999) </a:t>
            </a:r>
            <a:r>
              <a:rPr lang="en-GB" sz="2000" i="1" dirty="0" smtClean="0"/>
              <a:t>Leaving Early: Undergraduate Non-Completion in Higher Education</a:t>
            </a:r>
            <a:r>
              <a:rPr lang="en-GB" sz="2000" dirty="0" smtClean="0"/>
              <a:t>, London: Taylor and Francis.</a:t>
            </a:r>
          </a:p>
          <a:p>
            <a:pPr>
              <a:buNone/>
            </a:pPr>
            <a:r>
              <a:rPr lang="en-GB" sz="2000" dirty="0" smtClean="0"/>
              <a:t>Yorke, M. and </a:t>
            </a:r>
            <a:r>
              <a:rPr lang="en-GB" sz="2000" dirty="0" err="1" smtClean="0"/>
              <a:t>Longden</a:t>
            </a:r>
            <a:r>
              <a:rPr lang="en-GB" sz="2000" dirty="0" smtClean="0"/>
              <a:t>, B. (2004) </a:t>
            </a:r>
            <a:r>
              <a:rPr lang="en-GB" sz="2000" i="1" dirty="0" smtClean="0"/>
              <a:t>Retention and Student Success in Higher Education</a:t>
            </a:r>
            <a:r>
              <a:rPr lang="en-GB" sz="2000" dirty="0" smtClean="0"/>
              <a:t>, Maidenhead, Open University Press.</a:t>
            </a:r>
          </a:p>
          <a:p>
            <a:pPr eaLnBrk="1" hangingPunct="1">
              <a:buNone/>
            </a:pPr>
            <a:endParaRPr lang="en-GB" sz="2800" dirty="0" smtClean="0"/>
          </a:p>
          <a:p>
            <a:endParaRPr lang="en-GB" sz="2800"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2014-5. Parallel changes to Taught Masters programmes should follow in 2015-16.</a:t>
            </a:r>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3258</Words>
  <Application>Microsoft Office PowerPoint</Application>
  <PresentationFormat>On-screen Show (4:3)</PresentationFormat>
  <Paragraphs>184</Paragraphs>
  <Slides>35</Slides>
  <Notes>8</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LeedsMet template</vt:lpstr>
      <vt:lpstr>Making a good start: a workshop for the Faculty of Business Plymouth University October 2013 </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explore how to:</vt:lpstr>
      <vt:lpstr>What’s special about block delivery? Students can:</vt:lpstr>
      <vt:lpstr>Early block delivery modules  can include:</vt:lpstr>
      <vt:lpstr>Introducing the discipline and underpinning  knowledge. </vt:lpstr>
      <vt:lpstr>What are the threshold concepts in your discipline (Meyer and Land) and how can you help students ‘get’ them?</vt:lpstr>
      <vt:lpstr>Describing, using and developing discipline-relevant skills, behaviour and knowledge;</vt:lpstr>
      <vt:lpstr>What skills?</vt:lpstr>
      <vt:lpstr>Thinking ahead to graduate attributes</vt:lpstr>
      <vt:lpstr>Locating &amp; using critically a wide range of resources</vt:lpstr>
      <vt:lpstr>IT literacies</vt:lpstr>
      <vt:lpstr>Building cohort coherence and maximising engagement</vt:lpstr>
      <vt:lpstr>Task-orientated and engaging student activities</vt:lpstr>
      <vt:lpstr>How about including an expressive writing task?</vt:lpstr>
      <vt:lpstr>Pennebaker argues for expressive writing because:</vt:lpstr>
      <vt:lpstr>Assessment for learning</vt:lpstr>
      <vt:lpstr>Assessment for learning</vt:lpstr>
      <vt:lpstr>Assessment for learning</vt:lpstr>
      <vt:lpstr>Can your early assignments enable  you to:</vt:lpstr>
      <vt:lpstr>Inclusive assessments</vt:lpstr>
      <vt:lpstr>Block delivery modules can to enable students to:</vt:lpstr>
      <vt:lpstr>These and other slides will be available on my website at www.sally-brown.net</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2013-10-10T16:24:45Z</dcterms:modified>
</cp:coreProperties>
</file>