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comments/comment1.xml" ContentType="application/vnd.openxmlformats-officedocument.presentationml.comments+xml"/>
  <Override PartName="/ppt/notesSlides/notesSlide8.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9" r:id="rId1"/>
  </p:sldMasterIdLst>
  <p:notesMasterIdLst>
    <p:notesMasterId r:id="rId37"/>
  </p:notesMasterIdLst>
  <p:handoutMasterIdLst>
    <p:handoutMasterId r:id="rId38"/>
  </p:handoutMasterIdLst>
  <p:sldIdLst>
    <p:sldId id="261" r:id="rId2"/>
    <p:sldId id="299" r:id="rId3"/>
    <p:sldId id="300" r:id="rId4"/>
    <p:sldId id="301" r:id="rId5"/>
    <p:sldId id="302" r:id="rId6"/>
    <p:sldId id="303" r:id="rId7"/>
    <p:sldId id="304" r:id="rId8"/>
    <p:sldId id="305" r:id="rId9"/>
    <p:sldId id="306" r:id="rId10"/>
    <p:sldId id="307" r:id="rId11"/>
    <p:sldId id="262" r:id="rId12"/>
    <p:sldId id="331" r:id="rId13"/>
    <p:sldId id="308" r:id="rId14"/>
    <p:sldId id="309" r:id="rId15"/>
    <p:sldId id="325" r:id="rId16"/>
    <p:sldId id="310" r:id="rId17"/>
    <p:sldId id="311" r:id="rId18"/>
    <p:sldId id="329" r:id="rId19"/>
    <p:sldId id="312" r:id="rId20"/>
    <p:sldId id="326" r:id="rId21"/>
    <p:sldId id="313" r:id="rId22"/>
    <p:sldId id="314" r:id="rId23"/>
    <p:sldId id="316" r:id="rId24"/>
    <p:sldId id="323" r:id="rId25"/>
    <p:sldId id="315" r:id="rId26"/>
    <p:sldId id="317" r:id="rId27"/>
    <p:sldId id="318" r:id="rId28"/>
    <p:sldId id="327" r:id="rId29"/>
    <p:sldId id="330" r:id="rId30"/>
    <p:sldId id="328" r:id="rId31"/>
    <p:sldId id="288" r:id="rId32"/>
    <p:sldId id="319" r:id="rId33"/>
    <p:sldId id="320" r:id="rId34"/>
    <p:sldId id="322" r:id="rId35"/>
    <p:sldId id="324" r:id="rId36"/>
  </p:sldIdLst>
  <p:sldSz cx="9144000" cy="6858000" type="screen4x3"/>
  <p:notesSz cx="6797675" cy="9928225"/>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A50021"/>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4600" autoAdjust="0"/>
    <p:restoredTop sz="85351" autoAdjust="0"/>
  </p:normalViewPr>
  <p:slideViewPr>
    <p:cSldViewPr showGuides="1">
      <p:cViewPr>
        <p:scale>
          <a:sx n="80" d="100"/>
          <a:sy n="80" d="100"/>
        </p:scale>
        <p:origin x="-72" y="-72"/>
      </p:cViewPr>
      <p:guideLst>
        <p:guide orient="horz" pos="2160"/>
        <p:guide pos="2880"/>
      </p:guideLst>
    </p:cSldViewPr>
  </p:slideViewPr>
  <p:outlineViewPr>
    <p:cViewPr>
      <p:scale>
        <a:sx n="33" d="100"/>
        <a:sy n="33" d="100"/>
      </p:scale>
      <p:origin x="48" y="9960"/>
    </p:cViewPr>
  </p:outlineViewPr>
  <p:notesTextViewPr>
    <p:cViewPr>
      <p:scale>
        <a:sx n="100" d="100"/>
        <a:sy n="100" d="100"/>
      </p:scale>
      <p:origin x="0" y="0"/>
    </p:cViewPr>
  </p:notesTextViewPr>
  <p:sorterViewPr>
    <p:cViewPr>
      <p:scale>
        <a:sx n="100" d="100"/>
        <a:sy n="100"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notesMaster" Target="notesMasters/notesMaster1.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11-10-31T11:45:26.322" idx="1">
    <p:pos x="5211" y="1145"/>
    <p:text>would it make sense to realing this with 'in both school and home'?</p:text>
  </p:cm>
</p: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3971"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83972"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3973"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43DEFE-0A81-41FE-A828-1CFAC6AF7CCD}" type="slidenum">
              <a:rPr lang="en-GB"/>
              <a:pPr>
                <a:defRPr/>
              </a:pPr>
              <a:t>‹#›</a:t>
            </a:fld>
            <a:endParaRPr lang="en-GB"/>
          </a:p>
        </p:txBody>
      </p:sp>
    </p:spTree>
    <p:extLst>
      <p:ext uri="{BB962C8B-B14F-4D97-AF65-F5344CB8AC3E}">
        <p14:creationId xmlns="" xmlns:p14="http://schemas.microsoft.com/office/powerpoint/2010/main" val="106771150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3316" name="Rectangle 4"/>
          <p:cNvSpPr>
            <a:spLocks noGrp="1" noRot="1" noChangeAspect="1" noChangeArrowheads="1" noTextEdit="1"/>
          </p:cNvSpPr>
          <p:nvPr>
            <p:ph type="sldImg" idx="2"/>
          </p:nvPr>
        </p:nvSpPr>
        <p:spPr bwMode="auto">
          <a:xfrm>
            <a:off x="917575" y="744538"/>
            <a:ext cx="4962525" cy="3722687"/>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28677"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28679"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6C68459F-6D29-4B7B-B710-913C31443AA0}" type="slidenum">
              <a:rPr lang="en-US"/>
              <a:pPr>
                <a:defRPr/>
              </a:pPr>
              <a:t>‹#›</a:t>
            </a:fld>
            <a:endParaRPr lang="en-US"/>
          </a:p>
        </p:txBody>
      </p:sp>
    </p:spTree>
    <p:extLst>
      <p:ext uri="{BB962C8B-B14F-4D97-AF65-F5344CB8AC3E}">
        <p14:creationId xmlns="" xmlns:p14="http://schemas.microsoft.com/office/powerpoint/2010/main" val="39170441"/>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Slide Image Placeholder 1"/>
          <p:cNvSpPr>
            <a:spLocks noGrp="1" noRot="1" noChangeAspect="1" noTextEdit="1"/>
          </p:cNvSpPr>
          <p:nvPr>
            <p:ph type="sldImg"/>
          </p:nvPr>
        </p:nvSpPr>
        <p:spPr>
          <a:ln/>
        </p:spPr>
      </p:sp>
      <p:sp>
        <p:nvSpPr>
          <p:cNvPr id="16386"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16387"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a:defRPr sz="3100">
                <a:solidFill>
                  <a:schemeClr val="tx1"/>
                </a:solidFill>
                <a:latin typeface="Arial" charset="0"/>
              </a:defRPr>
            </a:lvl1pPr>
            <a:lvl2pPr marL="742950" indent="-285750">
              <a:defRPr sz="3100">
                <a:solidFill>
                  <a:schemeClr val="tx1"/>
                </a:solidFill>
                <a:latin typeface="Arial" charset="0"/>
              </a:defRPr>
            </a:lvl2pPr>
            <a:lvl3pPr marL="1143000" indent="-228600">
              <a:defRPr sz="3100">
                <a:solidFill>
                  <a:schemeClr val="tx1"/>
                </a:solidFill>
                <a:latin typeface="Arial" charset="0"/>
              </a:defRPr>
            </a:lvl3pPr>
            <a:lvl4pPr marL="1600200" indent="-228600">
              <a:defRPr sz="3100">
                <a:solidFill>
                  <a:schemeClr val="tx1"/>
                </a:solidFill>
                <a:latin typeface="Arial" charset="0"/>
              </a:defRPr>
            </a:lvl4pPr>
            <a:lvl5pPr marL="2057400" indent="-228600">
              <a:defRPr sz="3100">
                <a:solidFill>
                  <a:schemeClr val="tx1"/>
                </a:solidFill>
                <a:latin typeface="Arial" charset="0"/>
              </a:defRPr>
            </a:lvl5pPr>
            <a:lvl6pPr marL="2514600" indent="-228600" fontAlgn="base">
              <a:spcBef>
                <a:spcPct val="0"/>
              </a:spcBef>
              <a:spcAft>
                <a:spcPct val="0"/>
              </a:spcAft>
              <a:defRPr sz="3100">
                <a:solidFill>
                  <a:schemeClr val="tx1"/>
                </a:solidFill>
                <a:latin typeface="Arial" charset="0"/>
              </a:defRPr>
            </a:lvl6pPr>
            <a:lvl7pPr marL="2971800" indent="-228600" fontAlgn="base">
              <a:spcBef>
                <a:spcPct val="0"/>
              </a:spcBef>
              <a:spcAft>
                <a:spcPct val="0"/>
              </a:spcAft>
              <a:defRPr sz="3100">
                <a:solidFill>
                  <a:schemeClr val="tx1"/>
                </a:solidFill>
                <a:latin typeface="Arial" charset="0"/>
              </a:defRPr>
            </a:lvl7pPr>
            <a:lvl8pPr marL="3429000" indent="-228600" fontAlgn="base">
              <a:spcBef>
                <a:spcPct val="0"/>
              </a:spcBef>
              <a:spcAft>
                <a:spcPct val="0"/>
              </a:spcAft>
              <a:defRPr sz="3100">
                <a:solidFill>
                  <a:schemeClr val="tx1"/>
                </a:solidFill>
                <a:latin typeface="Arial" charset="0"/>
              </a:defRPr>
            </a:lvl8pPr>
            <a:lvl9pPr marL="3886200" indent="-228600" fontAlgn="base">
              <a:spcBef>
                <a:spcPct val="0"/>
              </a:spcBef>
              <a:spcAft>
                <a:spcPct val="0"/>
              </a:spcAft>
              <a:defRPr sz="3100">
                <a:solidFill>
                  <a:schemeClr val="tx1"/>
                </a:solidFill>
                <a:latin typeface="Arial" charset="0"/>
              </a:defRPr>
            </a:lvl9pPr>
          </a:lstStyle>
          <a:p>
            <a:fld id="{97FB8884-55C8-4972-991E-4C9221E03DE4}" type="slidenum">
              <a:rPr lang="en-US" sz="1200" smtClean="0"/>
              <a:pPr/>
              <a:t>1</a:t>
            </a:fld>
            <a:endParaRPr lang="en-US" sz="120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26</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27</a:t>
            </a:fld>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solidFill>
                  <a:srgbClr val="000000"/>
                </a:solidFill>
              </a:rPr>
              <a:pPr>
                <a:defRPr/>
              </a:pPr>
              <a:t>31</a:t>
            </a:fld>
            <a:endParaRPr lang="en-US">
              <a:solidFill>
                <a:srgbClr val="000000"/>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32</a:t>
            </a:fld>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33</a:t>
            </a:fld>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34</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p:spPr>
          <p:txBody>
            <a:bodyPr wrap="none" anchor="ctr"/>
            <a:lstStyle/>
            <a:p>
              <a:pPr>
                <a:defRPr/>
              </a:pPr>
              <a:endParaRPr lang="en-US"/>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p:spPr>
          <p:txBody>
            <a:bodyPr wrap="none" anchor="ctr"/>
            <a:lstStyle/>
            <a:p>
              <a:pPr>
                <a:defRPr/>
              </a:pPr>
              <a:endParaRPr lang="en-US"/>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p:spPr>
          <p:txBody>
            <a:bodyPr wrap="none" anchor="ctr"/>
            <a:lstStyle/>
            <a:p>
              <a:pPr>
                <a:defRPr/>
              </a:pPr>
              <a:endParaRPr lang="en-US"/>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p:spPr>
          <p:txBody>
            <a:bodyPr wrap="none" anchor="ctr"/>
            <a:lstStyle/>
            <a:p>
              <a:pPr>
                <a:defRPr/>
              </a:pPr>
              <a:endParaRPr lang="en-US"/>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p:spPr>
          <p:txBody>
            <a:bodyPr wrap="none" anchor="ctr"/>
            <a:lstStyle/>
            <a:p>
              <a:pPr>
                <a:defRPr/>
              </a:pPr>
              <a:endParaRPr lang="en-US"/>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p:spPr>
          <p:txBody>
            <a:bodyPr wrap="none" anchor="ctr"/>
            <a:lstStyle/>
            <a:p>
              <a:pPr>
                <a:defRPr/>
              </a:pPr>
              <a:endParaRPr lang="en-US"/>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p:spPr>
          <p:txBody>
            <a:bodyPr wrap="none" anchor="ctr"/>
            <a:lstStyle/>
            <a:p>
              <a:pPr>
                <a:defRPr/>
              </a:pPr>
              <a:endParaRPr lang="en-US"/>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p:spPr>
          <p:txBody>
            <a:bodyPr wrap="none" anchor="ctr"/>
            <a:lstStyle/>
            <a:p>
              <a:pPr>
                <a:defRPr/>
              </a:pPr>
              <a:endParaRPr lang="en-US"/>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p:spPr>
          <p:txBody>
            <a:bodyPr wrap="none" anchor="ctr"/>
            <a:lstStyle/>
            <a:p>
              <a:pPr>
                <a:defRPr/>
              </a:pPr>
              <a:endParaRPr lang="en-US"/>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45611A4E-CCCF-4BB1-A32D-25BDF97420A2}" type="slidenum">
              <a:rPr lang="en-GB" altLang="en-US"/>
              <a:pPr>
                <a:defRPr/>
              </a:pPr>
              <a:t>‹#›</a:t>
            </a:fld>
            <a:endParaRPr lang="en-GB" altLang="en-US"/>
          </a:p>
        </p:txBody>
      </p:sp>
    </p:spTree>
    <p:extLst>
      <p:ext uri="{BB962C8B-B14F-4D97-AF65-F5344CB8AC3E}">
        <p14:creationId xmlns="" xmlns:p14="http://schemas.microsoft.com/office/powerpoint/2010/main" val="5076471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662F5838-2F4C-4F53-9AC5-1DB114010A12}" type="slidenum">
              <a:rPr lang="en-GB" altLang="en-US"/>
              <a:pPr>
                <a:defRPr/>
              </a:pPr>
              <a:t>‹#›</a:t>
            </a:fld>
            <a:endParaRPr lang="en-GB" altLang="en-US"/>
          </a:p>
        </p:txBody>
      </p:sp>
    </p:spTree>
    <p:extLst>
      <p:ext uri="{BB962C8B-B14F-4D97-AF65-F5344CB8AC3E}">
        <p14:creationId xmlns="" xmlns:p14="http://schemas.microsoft.com/office/powerpoint/2010/main" val="40462622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249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49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428FD309-3BD7-4D23-A60B-2C459E6357CB}" type="slidenum">
              <a:rPr lang="en-GB" altLang="en-US"/>
              <a:pPr>
                <a:defRPr/>
              </a:pPr>
              <a:t>‹#›</a:t>
            </a:fld>
            <a:endParaRPr lang="en-GB" altLang="en-US"/>
          </a:p>
        </p:txBody>
      </p:sp>
    </p:spTree>
    <p:extLst>
      <p:ext uri="{BB962C8B-B14F-4D97-AF65-F5344CB8AC3E}">
        <p14:creationId xmlns="" xmlns:p14="http://schemas.microsoft.com/office/powerpoint/2010/main" val="298233898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GB" dirty="0"/>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3DA88DB3-363E-493C-949C-95FCEFC8E7A5}" type="slidenum">
              <a:rPr lang="en-GB" altLang="en-US"/>
              <a:pPr>
                <a:defRPr/>
              </a:pPr>
              <a:t>‹#›</a:t>
            </a:fld>
            <a:endParaRPr lang="en-GB" altLang="en-US"/>
          </a:p>
        </p:txBody>
      </p:sp>
    </p:spTree>
    <p:extLst>
      <p:ext uri="{BB962C8B-B14F-4D97-AF65-F5344CB8AC3E}">
        <p14:creationId xmlns="" xmlns:p14="http://schemas.microsoft.com/office/powerpoint/2010/main" val="3286825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fld id="{DC1DC425-BABC-46B4-ABDB-A868F2DE67CE}" type="slidenum">
              <a:rPr lang="en-GB" altLang="en-US"/>
              <a:pPr>
                <a:defRPr/>
              </a:pPr>
              <a:t>‹#›</a:t>
            </a:fld>
            <a:endParaRPr lang="en-GB" altLang="en-US"/>
          </a:p>
        </p:txBody>
      </p:sp>
    </p:spTree>
    <p:extLst>
      <p:ext uri="{BB962C8B-B14F-4D97-AF65-F5344CB8AC3E}">
        <p14:creationId xmlns="" xmlns:p14="http://schemas.microsoft.com/office/powerpoint/2010/main" val="20878111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539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C42C5EC5-1CE7-4C79-87D3-CAA01996390B}" type="slidenum">
              <a:rPr lang="en-GB" altLang="en-US"/>
              <a:pPr>
                <a:defRPr/>
              </a:pPr>
              <a:t>‹#›</a:t>
            </a:fld>
            <a:endParaRPr lang="en-GB" altLang="en-US"/>
          </a:p>
        </p:txBody>
      </p:sp>
    </p:spTree>
    <p:extLst>
      <p:ext uri="{BB962C8B-B14F-4D97-AF65-F5344CB8AC3E}">
        <p14:creationId xmlns="" xmlns:p14="http://schemas.microsoft.com/office/powerpoint/2010/main" val="16081918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a:ln/>
        </p:spPr>
        <p:txBody>
          <a:bodyPr/>
          <a:lstStyle>
            <a:lvl1pPr>
              <a:defRPr/>
            </a:lvl1pPr>
          </a:lstStyle>
          <a:p>
            <a:pPr>
              <a:defRPr/>
            </a:pPr>
            <a:fld id="{4D4A012A-5AEB-4916-8BF0-A7A8E3FC7BD9}" type="slidenum">
              <a:rPr lang="en-GB" altLang="en-US"/>
              <a:pPr>
                <a:defRPr/>
              </a:pPr>
              <a:t>‹#›</a:t>
            </a:fld>
            <a:endParaRPr lang="en-GB" altLang="en-US"/>
          </a:p>
        </p:txBody>
      </p:sp>
    </p:spTree>
    <p:extLst>
      <p:ext uri="{BB962C8B-B14F-4D97-AF65-F5344CB8AC3E}">
        <p14:creationId xmlns="" xmlns:p14="http://schemas.microsoft.com/office/powerpoint/2010/main" val="40504911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a:ln/>
        </p:spPr>
        <p:txBody>
          <a:bodyPr/>
          <a:lstStyle>
            <a:lvl1pPr>
              <a:defRPr/>
            </a:lvl1pPr>
          </a:lstStyle>
          <a:p>
            <a:pPr>
              <a:defRPr/>
            </a:pPr>
            <a:fld id="{8D9B8D82-99B1-45FA-9E37-8782F870442B}" type="slidenum">
              <a:rPr lang="en-GB" altLang="en-US"/>
              <a:pPr>
                <a:defRPr/>
              </a:pPr>
              <a:t>‹#›</a:t>
            </a:fld>
            <a:endParaRPr lang="en-GB" altLang="en-US"/>
          </a:p>
        </p:txBody>
      </p:sp>
    </p:spTree>
    <p:extLst>
      <p:ext uri="{BB962C8B-B14F-4D97-AF65-F5344CB8AC3E}">
        <p14:creationId xmlns="" xmlns:p14="http://schemas.microsoft.com/office/powerpoint/2010/main" val="19959072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a:ln/>
        </p:spPr>
        <p:txBody>
          <a:bodyPr/>
          <a:lstStyle>
            <a:lvl1pPr>
              <a:defRPr/>
            </a:lvl1pPr>
          </a:lstStyle>
          <a:p>
            <a:pPr>
              <a:defRPr/>
            </a:pPr>
            <a:fld id="{05313270-9E8A-464A-987B-5F1EF8101F88}" type="slidenum">
              <a:rPr lang="en-GB" altLang="en-US"/>
              <a:pPr>
                <a:defRPr/>
              </a:pPr>
              <a:t>‹#›</a:t>
            </a:fld>
            <a:endParaRPr lang="en-GB" altLang="en-US"/>
          </a:p>
        </p:txBody>
      </p:sp>
    </p:spTree>
    <p:extLst>
      <p:ext uri="{BB962C8B-B14F-4D97-AF65-F5344CB8AC3E}">
        <p14:creationId xmlns="" xmlns:p14="http://schemas.microsoft.com/office/powerpoint/2010/main" val="24911709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432AF39-1E3E-4918-980B-B98B19FE4021}" type="slidenum">
              <a:rPr lang="en-GB" altLang="en-US"/>
              <a:pPr>
                <a:defRPr/>
              </a:pPr>
              <a:t>‹#›</a:t>
            </a:fld>
            <a:endParaRPr lang="en-GB" altLang="en-US"/>
          </a:p>
        </p:txBody>
      </p:sp>
    </p:spTree>
    <p:extLst>
      <p:ext uri="{BB962C8B-B14F-4D97-AF65-F5344CB8AC3E}">
        <p14:creationId xmlns="" xmlns:p14="http://schemas.microsoft.com/office/powerpoint/2010/main" val="392875118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a:ln/>
        </p:spPr>
        <p:txBody>
          <a:bodyPr/>
          <a:lstStyle>
            <a:lvl1pPr>
              <a:defRPr/>
            </a:lvl1pPr>
          </a:lstStyle>
          <a:p>
            <a:pPr>
              <a:defRPr/>
            </a:pPr>
            <a:fld id="{06D6DCDD-776C-426F-ABED-A456A9ABCD5B}" type="slidenum">
              <a:rPr lang="en-GB" altLang="en-US"/>
              <a:pPr>
                <a:defRPr/>
              </a:pPr>
              <a:t>‹#›</a:t>
            </a:fld>
            <a:endParaRPr lang="en-GB" altLang="en-US"/>
          </a:p>
        </p:txBody>
      </p:sp>
    </p:spTree>
    <p:extLst>
      <p:ext uri="{BB962C8B-B14F-4D97-AF65-F5344CB8AC3E}">
        <p14:creationId xmlns="" xmlns:p14="http://schemas.microsoft.com/office/powerpoint/2010/main" val="21391506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Line 2"/>
          <p:cNvSpPr>
            <a:spLocks noChangeShapeType="1"/>
          </p:cNvSpPr>
          <p:nvPr userDrawn="1"/>
        </p:nvSpPr>
        <p:spPr bwMode="auto">
          <a:xfrm flipH="1">
            <a:off x="7956550" y="279400"/>
            <a:ext cx="6350" cy="1189038"/>
          </a:xfrm>
          <a:prstGeom prst="line">
            <a:avLst/>
          </a:prstGeom>
          <a:noFill/>
          <a:ln w="9525">
            <a:solidFill>
              <a:schemeClr val="tx1"/>
            </a:solidFill>
            <a:round/>
            <a:headEnd/>
            <a:tailEnd/>
          </a:ln>
        </p:spPr>
        <p:txBody>
          <a:bodyPr/>
          <a:lstStyle/>
          <a:p>
            <a:pPr>
              <a:defRPr/>
            </a:pPr>
            <a:endParaRPr lang="en-GB"/>
          </a:p>
        </p:txBody>
      </p:sp>
      <p:sp>
        <p:nvSpPr>
          <p:cNvPr id="1027" name="Rectangle 3"/>
          <p:cNvSpPr>
            <a:spLocks noGrp="1" noChangeArrowheads="1"/>
          </p:cNvSpPr>
          <p:nvPr>
            <p:ph type="title"/>
          </p:nvPr>
        </p:nvSpPr>
        <p:spPr bwMode="auto">
          <a:xfrm>
            <a:off x="457200" y="249238"/>
            <a:ext cx="7543800" cy="10747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539875"/>
            <a:ext cx="8229600" cy="47894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508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292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435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fld id="{EB2D0517-265F-4B51-B4B8-DDA1E3643168}" type="slidenum">
              <a:rPr lang="en-GB" altLang="en-US"/>
              <a:pPr>
                <a:defRPr/>
              </a:pPr>
              <a:t>‹#›</a:t>
            </a:fld>
            <a:endParaRPr lang="en-GB" altLang="en-US"/>
          </a:p>
        </p:txBody>
      </p:sp>
      <p:grpSp>
        <p:nvGrpSpPr>
          <p:cNvPr id="1032" name="Group 9"/>
          <p:cNvGrpSpPr>
            <a:grpSpLocks/>
          </p:cNvGrpSpPr>
          <p:nvPr userDrawn="1"/>
        </p:nvGrpSpPr>
        <p:grpSpPr bwMode="auto">
          <a:xfrm>
            <a:off x="8101013" y="315913"/>
            <a:ext cx="574675" cy="1081087"/>
            <a:chOff x="4720" y="1885"/>
            <a:chExt cx="843" cy="1379"/>
          </a:xfrm>
        </p:grpSpPr>
        <p:sp>
          <p:nvSpPr>
            <p:cNvPr id="1033" name="Oval 10"/>
            <p:cNvSpPr>
              <a:spLocks noChangeArrowheads="1"/>
            </p:cNvSpPr>
            <p:nvPr userDrawn="1"/>
          </p:nvSpPr>
          <p:spPr bwMode="auto">
            <a:xfrm>
              <a:off x="4720" y="1885"/>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4" name="Oval 11"/>
            <p:cNvSpPr>
              <a:spLocks noChangeArrowheads="1"/>
            </p:cNvSpPr>
            <p:nvPr userDrawn="1"/>
          </p:nvSpPr>
          <p:spPr bwMode="auto">
            <a:xfrm>
              <a:off x="489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5" name="Oval 12"/>
            <p:cNvSpPr>
              <a:spLocks noChangeArrowheads="1"/>
            </p:cNvSpPr>
            <p:nvPr userDrawn="1"/>
          </p:nvSpPr>
          <p:spPr bwMode="auto">
            <a:xfrm>
              <a:off x="5079" y="1885"/>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6" name="Oval 13"/>
            <p:cNvSpPr>
              <a:spLocks noChangeArrowheads="1"/>
            </p:cNvSpPr>
            <p:nvPr userDrawn="1"/>
          </p:nvSpPr>
          <p:spPr bwMode="auto">
            <a:xfrm>
              <a:off x="4720" y="206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37" name="Oval 14"/>
            <p:cNvSpPr>
              <a:spLocks noChangeArrowheads="1"/>
            </p:cNvSpPr>
            <p:nvPr userDrawn="1"/>
          </p:nvSpPr>
          <p:spPr bwMode="auto">
            <a:xfrm>
              <a:off x="489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8" name="Oval 15"/>
            <p:cNvSpPr>
              <a:spLocks noChangeArrowheads="1"/>
            </p:cNvSpPr>
            <p:nvPr userDrawn="1"/>
          </p:nvSpPr>
          <p:spPr bwMode="auto">
            <a:xfrm>
              <a:off x="5079" y="206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39" name="Oval 16"/>
            <p:cNvSpPr>
              <a:spLocks noChangeArrowheads="1"/>
            </p:cNvSpPr>
            <p:nvPr userDrawn="1"/>
          </p:nvSpPr>
          <p:spPr bwMode="auto">
            <a:xfrm>
              <a:off x="5258" y="206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0" name="Oval 17"/>
            <p:cNvSpPr>
              <a:spLocks noChangeArrowheads="1"/>
            </p:cNvSpPr>
            <p:nvPr userDrawn="1"/>
          </p:nvSpPr>
          <p:spPr bwMode="auto">
            <a:xfrm>
              <a:off x="4720" y="2243"/>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1" name="Oval 18"/>
            <p:cNvSpPr>
              <a:spLocks noChangeArrowheads="1"/>
            </p:cNvSpPr>
            <p:nvPr userDrawn="1"/>
          </p:nvSpPr>
          <p:spPr bwMode="auto">
            <a:xfrm>
              <a:off x="4899" y="2243"/>
              <a:ext cx="126" cy="128"/>
            </a:xfrm>
            <a:prstGeom prst="ellipse">
              <a:avLst/>
            </a:prstGeom>
            <a:solidFill>
              <a:srgbClr val="8A00C0"/>
            </a:solidFill>
            <a:ln w="9525">
              <a:noFill/>
              <a:round/>
              <a:headEnd/>
              <a:tailEnd/>
            </a:ln>
          </p:spPr>
          <p:txBody>
            <a:bodyPr wrap="none" anchor="ctr"/>
            <a:lstStyle/>
            <a:p>
              <a:pPr>
                <a:defRPr/>
              </a:pPr>
              <a:endParaRPr lang="en-US"/>
            </a:p>
          </p:txBody>
        </p:sp>
        <p:sp>
          <p:nvSpPr>
            <p:cNvPr id="1042" name="Oval 19"/>
            <p:cNvSpPr>
              <a:spLocks noChangeArrowheads="1"/>
            </p:cNvSpPr>
            <p:nvPr userDrawn="1"/>
          </p:nvSpPr>
          <p:spPr bwMode="auto">
            <a:xfrm>
              <a:off x="5079"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3" name="Oval 20"/>
            <p:cNvSpPr>
              <a:spLocks noChangeArrowheads="1"/>
            </p:cNvSpPr>
            <p:nvPr userDrawn="1"/>
          </p:nvSpPr>
          <p:spPr bwMode="auto">
            <a:xfrm>
              <a:off x="5258" y="2243"/>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4" name="Oval 21"/>
            <p:cNvSpPr>
              <a:spLocks noChangeArrowheads="1"/>
            </p:cNvSpPr>
            <p:nvPr userDrawn="1"/>
          </p:nvSpPr>
          <p:spPr bwMode="auto">
            <a:xfrm>
              <a:off x="5435" y="2243"/>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45" name="Oval 22"/>
            <p:cNvSpPr>
              <a:spLocks noChangeArrowheads="1"/>
            </p:cNvSpPr>
            <p:nvPr userDrawn="1"/>
          </p:nvSpPr>
          <p:spPr bwMode="auto">
            <a:xfrm>
              <a:off x="4720" y="2422"/>
              <a:ext cx="128" cy="128"/>
            </a:xfrm>
            <a:prstGeom prst="ellipse">
              <a:avLst/>
            </a:prstGeom>
            <a:solidFill>
              <a:srgbClr val="8A00C0"/>
            </a:solidFill>
            <a:ln w="9525">
              <a:noFill/>
              <a:round/>
              <a:headEnd/>
              <a:tailEnd/>
            </a:ln>
          </p:spPr>
          <p:txBody>
            <a:bodyPr wrap="none" anchor="ctr"/>
            <a:lstStyle/>
            <a:p>
              <a:pPr>
                <a:defRPr/>
              </a:pPr>
              <a:endParaRPr lang="en-US"/>
            </a:p>
          </p:txBody>
        </p:sp>
        <p:sp>
          <p:nvSpPr>
            <p:cNvPr id="1046" name="Oval 23"/>
            <p:cNvSpPr>
              <a:spLocks noChangeArrowheads="1"/>
            </p:cNvSpPr>
            <p:nvPr userDrawn="1"/>
          </p:nvSpPr>
          <p:spPr bwMode="auto">
            <a:xfrm>
              <a:off x="489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7" name="Oval 24"/>
            <p:cNvSpPr>
              <a:spLocks noChangeArrowheads="1"/>
            </p:cNvSpPr>
            <p:nvPr userDrawn="1"/>
          </p:nvSpPr>
          <p:spPr bwMode="auto">
            <a:xfrm>
              <a:off x="5079" y="2422"/>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48" name="Oval 25"/>
            <p:cNvSpPr>
              <a:spLocks noChangeArrowheads="1"/>
            </p:cNvSpPr>
            <p:nvPr userDrawn="1"/>
          </p:nvSpPr>
          <p:spPr bwMode="auto">
            <a:xfrm>
              <a:off x="5258" y="2422"/>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49" name="Oval 26"/>
            <p:cNvSpPr>
              <a:spLocks noChangeArrowheads="1"/>
            </p:cNvSpPr>
            <p:nvPr userDrawn="1"/>
          </p:nvSpPr>
          <p:spPr bwMode="auto">
            <a:xfrm>
              <a:off x="4720" y="2600"/>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0" name="Oval 27"/>
            <p:cNvSpPr>
              <a:spLocks noChangeArrowheads="1"/>
            </p:cNvSpPr>
            <p:nvPr userDrawn="1"/>
          </p:nvSpPr>
          <p:spPr bwMode="auto">
            <a:xfrm>
              <a:off x="4899" y="2600"/>
              <a:ext cx="126" cy="128"/>
            </a:xfrm>
            <a:prstGeom prst="ellipse">
              <a:avLst/>
            </a:prstGeom>
            <a:solidFill>
              <a:srgbClr val="339966"/>
            </a:solidFill>
            <a:ln w="9525">
              <a:noFill/>
              <a:round/>
              <a:headEnd/>
              <a:tailEnd/>
            </a:ln>
          </p:spPr>
          <p:txBody>
            <a:bodyPr wrap="none" anchor="ctr"/>
            <a:lstStyle/>
            <a:p>
              <a:pPr>
                <a:defRPr/>
              </a:pPr>
              <a:endParaRPr lang="en-US"/>
            </a:p>
          </p:txBody>
        </p:sp>
        <p:sp>
          <p:nvSpPr>
            <p:cNvPr id="1051" name="Oval 28"/>
            <p:cNvSpPr>
              <a:spLocks noChangeArrowheads="1"/>
            </p:cNvSpPr>
            <p:nvPr userDrawn="1"/>
          </p:nvSpPr>
          <p:spPr bwMode="auto">
            <a:xfrm>
              <a:off x="5079"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2" name="Oval 29"/>
            <p:cNvSpPr>
              <a:spLocks noChangeArrowheads="1"/>
            </p:cNvSpPr>
            <p:nvPr userDrawn="1"/>
          </p:nvSpPr>
          <p:spPr bwMode="auto">
            <a:xfrm>
              <a:off x="5258" y="2600"/>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3" name="Oval 30"/>
            <p:cNvSpPr>
              <a:spLocks noChangeArrowheads="1"/>
            </p:cNvSpPr>
            <p:nvPr userDrawn="1"/>
          </p:nvSpPr>
          <p:spPr bwMode="auto">
            <a:xfrm>
              <a:off x="5435" y="2600"/>
              <a:ext cx="128" cy="128"/>
            </a:xfrm>
            <a:prstGeom prst="ellipse">
              <a:avLst/>
            </a:prstGeom>
            <a:solidFill>
              <a:srgbClr val="CC99FF"/>
            </a:solidFill>
            <a:ln w="9525">
              <a:noFill/>
              <a:round/>
              <a:headEnd/>
              <a:tailEnd/>
            </a:ln>
          </p:spPr>
          <p:txBody>
            <a:bodyPr wrap="none" anchor="ctr"/>
            <a:lstStyle/>
            <a:p>
              <a:pPr>
                <a:defRPr/>
              </a:pPr>
              <a:endParaRPr lang="en-US"/>
            </a:p>
          </p:txBody>
        </p:sp>
        <p:sp>
          <p:nvSpPr>
            <p:cNvPr id="1054" name="Oval 31"/>
            <p:cNvSpPr>
              <a:spLocks noChangeArrowheads="1"/>
            </p:cNvSpPr>
            <p:nvPr userDrawn="1"/>
          </p:nvSpPr>
          <p:spPr bwMode="auto">
            <a:xfrm>
              <a:off x="4720" y="2778"/>
              <a:ext cx="128" cy="128"/>
            </a:xfrm>
            <a:prstGeom prst="ellipse">
              <a:avLst/>
            </a:prstGeom>
            <a:solidFill>
              <a:srgbClr val="339966"/>
            </a:solidFill>
            <a:ln w="9525">
              <a:noFill/>
              <a:round/>
              <a:headEnd/>
              <a:tailEnd/>
            </a:ln>
          </p:spPr>
          <p:txBody>
            <a:bodyPr wrap="none" anchor="ctr"/>
            <a:lstStyle/>
            <a:p>
              <a:pPr>
                <a:defRPr/>
              </a:pPr>
              <a:endParaRPr lang="en-US"/>
            </a:p>
          </p:txBody>
        </p:sp>
        <p:sp>
          <p:nvSpPr>
            <p:cNvPr id="1055" name="Oval 32"/>
            <p:cNvSpPr>
              <a:spLocks noChangeArrowheads="1"/>
            </p:cNvSpPr>
            <p:nvPr userDrawn="1"/>
          </p:nvSpPr>
          <p:spPr bwMode="auto">
            <a:xfrm>
              <a:off x="489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6" name="Oval 33"/>
            <p:cNvSpPr>
              <a:spLocks noChangeArrowheads="1"/>
            </p:cNvSpPr>
            <p:nvPr userDrawn="1"/>
          </p:nvSpPr>
          <p:spPr bwMode="auto">
            <a:xfrm>
              <a:off x="5079" y="277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57" name="Oval 34"/>
            <p:cNvSpPr>
              <a:spLocks noChangeArrowheads="1"/>
            </p:cNvSpPr>
            <p:nvPr userDrawn="1"/>
          </p:nvSpPr>
          <p:spPr bwMode="auto">
            <a:xfrm>
              <a:off x="5258" y="277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58" name="Oval 35"/>
            <p:cNvSpPr>
              <a:spLocks noChangeArrowheads="1"/>
            </p:cNvSpPr>
            <p:nvPr userDrawn="1"/>
          </p:nvSpPr>
          <p:spPr bwMode="auto">
            <a:xfrm>
              <a:off x="4720" y="2958"/>
              <a:ext cx="128" cy="128"/>
            </a:xfrm>
            <a:prstGeom prst="ellipse">
              <a:avLst/>
            </a:prstGeom>
            <a:solidFill>
              <a:srgbClr val="99CC91"/>
            </a:solidFill>
            <a:ln w="9525">
              <a:noFill/>
              <a:round/>
              <a:headEnd/>
              <a:tailEnd/>
            </a:ln>
          </p:spPr>
          <p:txBody>
            <a:bodyPr wrap="none" anchor="ctr"/>
            <a:lstStyle/>
            <a:p>
              <a:pPr>
                <a:defRPr/>
              </a:pPr>
              <a:endParaRPr lang="en-US"/>
            </a:p>
          </p:txBody>
        </p:sp>
        <p:sp>
          <p:nvSpPr>
            <p:cNvPr id="1059" name="Oval 36"/>
            <p:cNvSpPr>
              <a:spLocks noChangeArrowheads="1"/>
            </p:cNvSpPr>
            <p:nvPr userDrawn="1"/>
          </p:nvSpPr>
          <p:spPr bwMode="auto">
            <a:xfrm>
              <a:off x="4899" y="2958"/>
              <a:ext cx="126" cy="128"/>
            </a:xfrm>
            <a:prstGeom prst="ellipse">
              <a:avLst/>
            </a:prstGeom>
            <a:solidFill>
              <a:srgbClr val="99CC91"/>
            </a:solidFill>
            <a:ln w="9525">
              <a:noFill/>
              <a:round/>
              <a:headEnd/>
              <a:tailEnd/>
            </a:ln>
          </p:spPr>
          <p:txBody>
            <a:bodyPr wrap="none" anchor="ctr"/>
            <a:lstStyle/>
            <a:p>
              <a:pPr>
                <a:defRPr/>
              </a:pPr>
              <a:endParaRPr lang="en-US"/>
            </a:p>
          </p:txBody>
        </p:sp>
        <p:sp>
          <p:nvSpPr>
            <p:cNvPr id="1060" name="Oval 37"/>
            <p:cNvSpPr>
              <a:spLocks noChangeArrowheads="1"/>
            </p:cNvSpPr>
            <p:nvPr userDrawn="1"/>
          </p:nvSpPr>
          <p:spPr bwMode="auto">
            <a:xfrm>
              <a:off x="5079"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1" name="Oval 38"/>
            <p:cNvSpPr>
              <a:spLocks noChangeArrowheads="1"/>
            </p:cNvSpPr>
            <p:nvPr userDrawn="1"/>
          </p:nvSpPr>
          <p:spPr bwMode="auto">
            <a:xfrm>
              <a:off x="5258" y="2958"/>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2" name="Oval 39"/>
            <p:cNvSpPr>
              <a:spLocks noChangeArrowheads="1"/>
            </p:cNvSpPr>
            <p:nvPr userDrawn="1"/>
          </p:nvSpPr>
          <p:spPr bwMode="auto">
            <a:xfrm>
              <a:off x="4899" y="3136"/>
              <a:ext cx="126" cy="128"/>
            </a:xfrm>
            <a:prstGeom prst="ellipse">
              <a:avLst/>
            </a:prstGeom>
            <a:solidFill>
              <a:srgbClr val="CC99FF"/>
            </a:solidFill>
            <a:ln w="9525">
              <a:noFill/>
              <a:round/>
              <a:headEnd/>
              <a:tailEnd/>
            </a:ln>
          </p:spPr>
          <p:txBody>
            <a:bodyPr wrap="none" anchor="ctr"/>
            <a:lstStyle/>
            <a:p>
              <a:pPr>
                <a:defRPr/>
              </a:pPr>
              <a:endParaRPr lang="en-US"/>
            </a:p>
          </p:txBody>
        </p:sp>
        <p:sp>
          <p:nvSpPr>
            <p:cNvPr id="1063" name="Oval 40"/>
            <p:cNvSpPr>
              <a:spLocks noChangeArrowheads="1"/>
            </p:cNvSpPr>
            <p:nvPr userDrawn="1"/>
          </p:nvSpPr>
          <p:spPr bwMode="auto">
            <a:xfrm>
              <a:off x="5258" y="3136"/>
              <a:ext cx="126" cy="128"/>
            </a:xfrm>
            <a:prstGeom prst="ellipse">
              <a:avLst/>
            </a:prstGeom>
            <a:solidFill>
              <a:srgbClr val="CC99FF"/>
            </a:solidFill>
            <a:ln w="9525">
              <a:noFill/>
              <a:round/>
              <a:headEnd/>
              <a:tailEnd/>
            </a:ln>
          </p:spPr>
          <p:txBody>
            <a:bodyPr wrap="none" anchor="ctr"/>
            <a:lstStyle/>
            <a:p>
              <a:pPr>
                <a:defRPr/>
              </a:pPr>
              <a:endParaRPr lang="en-US"/>
            </a:p>
          </p:txBody>
        </p:sp>
      </p:gr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ct val="30000"/>
        </a:spcBef>
        <a:spcAft>
          <a:spcPct val="0"/>
        </a:spcAft>
        <a:buClr>
          <a:schemeClr val="tx2"/>
        </a:buClr>
        <a:buSzPct val="70000"/>
        <a:buFont typeface="Wingdings" pitchFamily="2" charset="2"/>
        <a:buChar char="l"/>
        <a:defRPr sz="2400" b="1">
          <a:solidFill>
            <a:schemeClr val="tx1"/>
          </a:solidFill>
          <a:latin typeface="+mn-lt"/>
          <a:ea typeface="+mn-ea"/>
          <a:cs typeface="+mn-cs"/>
        </a:defRPr>
      </a:lvl1pPr>
      <a:lvl2pPr marL="692150" indent="-347663" algn="l" rtl="0" eaLnBrk="0" fontAlgn="base" hangingPunct="0">
        <a:spcBef>
          <a:spcPct val="30000"/>
        </a:spcBef>
        <a:spcAft>
          <a:spcPct val="0"/>
        </a:spcAft>
        <a:buClr>
          <a:srgbClr val="339966"/>
        </a:buClr>
        <a:buSzPct val="70000"/>
        <a:buFont typeface="Wingdings" pitchFamily="2" charset="2"/>
        <a:buChar char="l"/>
        <a:defRPr sz="2400">
          <a:solidFill>
            <a:schemeClr val="tx1"/>
          </a:solidFill>
          <a:latin typeface="+mn-lt"/>
        </a:defRPr>
      </a:lvl2pPr>
      <a:lvl3pPr marL="987425" indent="-293688" algn="l" rtl="0" eaLnBrk="0" fontAlgn="base" hangingPunct="0">
        <a:spcBef>
          <a:spcPct val="30000"/>
        </a:spcBef>
        <a:spcAft>
          <a:spcPct val="0"/>
        </a:spcAft>
        <a:buClr>
          <a:srgbClr val="8A00C0"/>
        </a:buClr>
        <a:buSzPct val="70000"/>
        <a:buFont typeface="Wingdings" pitchFamily="2" charset="2"/>
        <a:buChar char="l"/>
        <a:defRPr sz="2000">
          <a:solidFill>
            <a:schemeClr val="tx1"/>
          </a:solidFill>
          <a:latin typeface="+mn-lt"/>
        </a:defRPr>
      </a:lvl3pPr>
      <a:lvl4pPr marL="1281113" indent="-292100" algn="l" rtl="0" eaLnBrk="0" fontAlgn="base" hangingPunct="0">
        <a:spcBef>
          <a:spcPct val="30000"/>
        </a:spcBef>
        <a:spcAft>
          <a:spcPct val="0"/>
        </a:spcAft>
        <a:buClr>
          <a:srgbClr val="A0C6A0"/>
        </a:buClr>
        <a:buSzPct val="75000"/>
        <a:buFont typeface="Wingdings" pitchFamily="2" charset="2"/>
        <a:buChar char="§"/>
        <a:defRPr>
          <a:solidFill>
            <a:schemeClr val="tx1"/>
          </a:solidFill>
          <a:latin typeface="+mn-lt"/>
        </a:defRPr>
      </a:lvl4pPr>
      <a:lvl5pPr marL="1598613" indent="-315913" algn="l" rtl="0" eaLnBrk="0" fontAlgn="base" hangingPunct="0">
        <a:spcBef>
          <a:spcPct val="30000"/>
        </a:spcBef>
        <a:spcAft>
          <a:spcPct val="0"/>
        </a:spcAft>
        <a:buClr>
          <a:srgbClr val="CC99FF"/>
        </a:buClr>
        <a:buSzPct val="80000"/>
        <a:buFont typeface="Wingdings" pitchFamily="2" charset="2"/>
        <a:buChar char="§"/>
        <a:defRPr>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ally-brown.net/"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2"/>
          <p:cNvSpPr>
            <a:spLocks noGrp="1" noChangeArrowheads="1"/>
          </p:cNvSpPr>
          <p:nvPr>
            <p:ph type="ctrTitle"/>
          </p:nvPr>
        </p:nvSpPr>
        <p:spPr>
          <a:xfrm>
            <a:off x="684213" y="765175"/>
            <a:ext cx="6624637" cy="2376488"/>
          </a:xfrm>
        </p:spPr>
        <p:txBody>
          <a:bodyPr/>
          <a:lstStyle/>
          <a:p>
            <a:pPr algn="ctr" eaLnBrk="1" hangingPunct="1">
              <a:spcBef>
                <a:spcPts val="600"/>
              </a:spcBef>
            </a:pPr>
            <a:r>
              <a:rPr lang="en-GB" sz="3600" dirty="0" smtClean="0"/>
              <a:t>Making a good start: a workshop for the Faculty of Business</a:t>
            </a:r>
            <a:br>
              <a:rPr lang="en-GB" sz="3600" dirty="0" smtClean="0"/>
            </a:br>
            <a:r>
              <a:rPr lang="en-GB" sz="2800" dirty="0" smtClean="0"/>
              <a:t>Plymouth University October 2013</a:t>
            </a:r>
            <a:br>
              <a:rPr lang="en-GB" sz="2800" dirty="0" smtClean="0"/>
            </a:br>
            <a:endParaRPr lang="en-GB" sz="2800" dirty="0" smtClean="0"/>
          </a:p>
        </p:txBody>
      </p:sp>
      <p:sp>
        <p:nvSpPr>
          <p:cNvPr id="15362" name="Rectangle 3"/>
          <p:cNvSpPr>
            <a:spLocks noGrp="1" noChangeArrowheads="1"/>
          </p:cNvSpPr>
          <p:nvPr>
            <p:ph type="subTitle" idx="1"/>
          </p:nvPr>
        </p:nvSpPr>
        <p:spPr>
          <a:xfrm>
            <a:off x="539750" y="2786063"/>
            <a:ext cx="6696075" cy="2808287"/>
          </a:xfrm>
        </p:spPr>
        <p:txBody>
          <a:bodyPr/>
          <a:lstStyle/>
          <a:p>
            <a:pPr algn="ctr" eaLnBrk="1" hangingPunct="1"/>
            <a:r>
              <a:rPr lang="en-GB" sz="2400" dirty="0" smtClean="0"/>
              <a:t>Sally Brown</a:t>
            </a:r>
          </a:p>
          <a:p>
            <a:pPr algn="ctr" eaLnBrk="1" hangingPunct="1"/>
            <a:r>
              <a:rPr lang="en-GB" sz="2400" dirty="0" smtClean="0">
                <a:hlinkClick r:id="rId3"/>
              </a:rPr>
              <a:t>http://sally-</a:t>
            </a:r>
            <a:r>
              <a:rPr lang="en-GB" sz="2400" dirty="0" err="1" smtClean="0">
                <a:hlinkClick r:id="rId3"/>
              </a:rPr>
              <a:t>brown.net</a:t>
            </a:r>
            <a:endParaRPr lang="en-GB" sz="2400" dirty="0" smtClean="0"/>
          </a:p>
          <a:p>
            <a:pPr algn="ctr" eaLnBrk="1" hangingPunct="1"/>
            <a:r>
              <a:rPr lang="en-GB" sz="1800" dirty="0" smtClean="0"/>
              <a:t>Emerita Professor, Leeds Metropolitan University,</a:t>
            </a:r>
          </a:p>
          <a:p>
            <a:pPr algn="ctr" eaLnBrk="1" hangingPunct="1"/>
            <a:r>
              <a:rPr lang="en-GB" sz="1800" dirty="0" smtClean="0"/>
              <a:t>Visiting Fellow, University of Northumbria</a:t>
            </a:r>
          </a:p>
          <a:p>
            <a:pPr algn="ctr" eaLnBrk="1" hangingPunct="1"/>
            <a:r>
              <a:rPr lang="en-GB" sz="1800" dirty="0" smtClean="0"/>
              <a:t>Adjunct Professor, University of the Sunshine Coast, Central Queensland and James Cook University Queensland</a:t>
            </a:r>
          </a:p>
          <a:p>
            <a:pPr algn="ctr" eaLnBrk="1" hangingPunct="1"/>
            <a:r>
              <a:rPr lang="en-GB" sz="1800" dirty="0" smtClean="0"/>
              <a:t>Visiting Professor, University of Plymouth and Liverpool John Moores University.</a:t>
            </a:r>
          </a:p>
          <a:p>
            <a:pPr algn="ctr" eaLnBrk="1" hangingPunct="1"/>
            <a:endParaRPr lang="en-GB" sz="2400" b="0" dirty="0" smtClean="0"/>
          </a:p>
          <a:p>
            <a:pPr algn="ctr" eaLnBrk="1" hangingPunct="1"/>
            <a:endParaRPr lang="en-GB" sz="800" b="0" dirty="0" smtClean="0"/>
          </a:p>
          <a:p>
            <a:pPr algn="ctr" eaLnBrk="1" hangingPunct="1"/>
            <a:r>
              <a:rPr lang="en-GB" sz="800" dirty="0" smtClean="0"/>
              <a:t> </a:t>
            </a:r>
          </a:p>
        </p:txBody>
      </p:sp>
    </p:spTree>
  </p:cSld>
  <p:clrMapOvr>
    <a:masterClrMapping/>
  </p:clrMapOvr>
  <p:transition advTm="5206"/>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4</a:t>
            </a:r>
            <a:endParaRPr lang="en-GB" sz="3200" dirty="0"/>
          </a:p>
        </p:txBody>
      </p:sp>
      <p:sp>
        <p:nvSpPr>
          <p:cNvPr id="3" name="Content Placeholder 2"/>
          <p:cNvSpPr>
            <a:spLocks noGrp="1"/>
          </p:cNvSpPr>
          <p:nvPr>
            <p:ph idx="1"/>
          </p:nvPr>
        </p:nvSpPr>
        <p:spPr>
          <a:xfrm>
            <a:off x="0" y="1412875"/>
            <a:ext cx="9144000" cy="4789488"/>
          </a:xfrm>
        </p:spPr>
        <p:txBody>
          <a:bodyPr/>
          <a:lstStyle/>
          <a:p>
            <a:pPr lvl="0">
              <a:lnSpc>
                <a:spcPct val="100000"/>
              </a:lnSpc>
            </a:pPr>
            <a:r>
              <a:rPr lang="en-GB" sz="2600" dirty="0" smtClean="0"/>
              <a:t>We don’t have opportunities for students to learn outside their programmes. Introducing inter-disciplinary </a:t>
            </a:r>
            <a:r>
              <a:rPr lang="en-GB" sz="2600" i="1" dirty="0" smtClean="0"/>
              <a:t>Plymouth Plus</a:t>
            </a:r>
            <a:r>
              <a:rPr lang="en-GB" sz="2600" dirty="0" smtClean="0"/>
              <a:t> assessed modules in level 4 will also enable some staff to teach with colleagues from other Faculties. The time table structure could allow </a:t>
            </a:r>
            <a:r>
              <a:rPr lang="en-GB" sz="2600" i="1" dirty="0" smtClean="0"/>
              <a:t>Plymouth Plus</a:t>
            </a:r>
            <a:r>
              <a:rPr lang="en-GB" sz="2600" dirty="0" smtClean="0"/>
              <a:t> modules to be available for level 5 where desired. Current six modules in parallel teaching pattern makes in-term work and research-placements, theatre, performance, and fieldwork activities impossible to timetable. </a:t>
            </a:r>
          </a:p>
          <a:p>
            <a:pPr lvl="0">
              <a:lnSpc>
                <a:spcPct val="100000"/>
              </a:lnSpc>
            </a:pPr>
            <a:r>
              <a:rPr lang="en-GB" sz="2600" dirty="0" smtClean="0"/>
              <a:t>Many staff have horrendous marking loads in May-June, which currently means teaching stops for most students at Easter.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a:noFill/>
          </a:ln>
        </p:spPr>
        <p:txBody>
          <a:bodyPr vert="horz" wrap="square" lIns="91440" tIns="45720" rIns="91440" bIns="45720" numCol="1" anchor="b" anchorCtr="0" compatLnSpc="1">
            <a:prstTxWarp prst="textNoShape">
              <a:avLst/>
            </a:prstTxWarp>
          </a:bodyPr>
          <a:lstStyle/>
          <a:p>
            <a:r>
              <a:rPr lang="en-GB" sz="3600" dirty="0" smtClean="0"/>
              <a:t>In this workshop, we aim to explore how to:</a:t>
            </a:r>
            <a:endParaRPr lang="en-GB" sz="3600" dirty="0"/>
          </a:p>
        </p:txBody>
      </p:sp>
      <p:sp>
        <p:nvSpPr>
          <p:cNvPr id="3" name="Content Placeholder 2"/>
          <p:cNvSpPr>
            <a:spLocks noGrp="1"/>
          </p:cNvSpPr>
          <p:nvPr>
            <p:ph idx="1"/>
          </p:nvPr>
        </p:nvSpPr>
        <p:spPr>
          <a:noFill/>
          <a:ln>
            <a:noFill/>
          </a:ln>
        </p:spPr>
        <p:txBody>
          <a:bodyPr vert="horz" wrap="square" lIns="91440" tIns="45720" rIns="91440" bIns="45720" numCol="1" anchor="t" anchorCtr="0" compatLnSpc="1">
            <a:prstTxWarp prst="textNoShape">
              <a:avLst/>
            </a:prstTxWarp>
          </a:bodyPr>
          <a:lstStyle/>
          <a:p>
            <a:r>
              <a:rPr lang="en-GB" dirty="0" smtClean="0"/>
              <a:t>Discuss how best to design, deliver and assess block delivery modules;</a:t>
            </a:r>
          </a:p>
          <a:p>
            <a:r>
              <a:rPr lang="en-GB" dirty="0" smtClean="0"/>
              <a:t>Ensure that assessment is inclusive;</a:t>
            </a:r>
          </a:p>
          <a:p>
            <a:r>
              <a:rPr lang="en-GB" dirty="0" smtClean="0"/>
              <a:t>Plan activities that will give students a chance to undertake at least one assessment and receive feedback and results before the Christmas break:</a:t>
            </a:r>
          </a:p>
          <a:p>
            <a:r>
              <a:rPr lang="en-GB" dirty="0" smtClean="0"/>
              <a:t>Truly engage students with less </a:t>
            </a:r>
            <a:r>
              <a:rPr lang="en-GB" dirty="0" err="1" smtClean="0"/>
              <a:t>transmissive</a:t>
            </a:r>
            <a:r>
              <a:rPr lang="en-GB" dirty="0" smtClean="0"/>
              <a:t> learning and more ‘learning-by-doing’ with authentic activities. </a:t>
            </a:r>
            <a:br>
              <a:rPr lang="en-GB" dirty="0" smtClean="0"/>
            </a:br>
            <a:r>
              <a:rPr lang="en-GB" dirty="0" smtClean="0"/>
              <a:t/>
            </a:r>
            <a:br>
              <a:rPr lang="en-GB" dirty="0" smtClean="0"/>
            </a:br>
            <a:r>
              <a:rPr lang="en-GB" dirty="0" smtClean="0"/>
              <a:t/>
            </a:r>
            <a:br>
              <a:rPr lang="en-GB" dirty="0" smtClean="0"/>
            </a:br>
            <a:r>
              <a:rPr lang="en-GB" dirty="0" smtClean="0"/>
              <a:t/>
            </a:r>
            <a:br>
              <a:rPr lang="en-GB" dirty="0" smtClean="0"/>
            </a:br>
            <a:endParaRPr lang="en-GB" dirty="0" smtClean="0"/>
          </a:p>
          <a:p>
            <a:endParaRPr lang="en-GB"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What’s special about block delivery? Students can:</a:t>
            </a:r>
            <a:endParaRPr lang="en-GB" dirty="0"/>
          </a:p>
        </p:txBody>
      </p:sp>
      <p:sp>
        <p:nvSpPr>
          <p:cNvPr id="3" name="Content Placeholder 2"/>
          <p:cNvSpPr>
            <a:spLocks noGrp="1"/>
          </p:cNvSpPr>
          <p:nvPr>
            <p:ph idx="1"/>
          </p:nvPr>
        </p:nvSpPr>
        <p:spPr/>
        <p:txBody>
          <a:bodyPr/>
          <a:lstStyle/>
          <a:p>
            <a:r>
              <a:rPr lang="en-GB" dirty="0" smtClean="0"/>
              <a:t>Get a real feel for a subject, without too many distractions from competing areas of study;</a:t>
            </a:r>
          </a:p>
          <a:p>
            <a:r>
              <a:rPr lang="en-GB" dirty="0" smtClean="0"/>
              <a:t>Concentrate on developing a depth of knowledge in the subject area, and on developing a range of relevant and appropriate skills;</a:t>
            </a:r>
          </a:p>
          <a:p>
            <a:r>
              <a:rPr lang="en-GB" dirty="0" smtClean="0"/>
              <a:t>Work closely with staff and fellow students on authentic activities, which can lead to deeper learning.</a:t>
            </a:r>
            <a:endParaRPr lang="en-GB"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Early block delivery modules  can include:</a:t>
            </a:r>
            <a:endParaRPr lang="en-GB" dirty="0"/>
          </a:p>
        </p:txBody>
      </p:sp>
      <p:sp>
        <p:nvSpPr>
          <p:cNvPr id="3" name="Content Placeholder 2"/>
          <p:cNvSpPr>
            <a:spLocks noGrp="1"/>
          </p:cNvSpPr>
          <p:nvPr>
            <p:ph idx="1"/>
          </p:nvPr>
        </p:nvSpPr>
        <p:spPr/>
        <p:txBody>
          <a:bodyPr/>
          <a:lstStyle/>
          <a:p>
            <a:r>
              <a:rPr lang="en-GB" dirty="0" smtClean="0"/>
              <a:t>An introduction to the discipline and the key knowledge that underpins it;</a:t>
            </a:r>
          </a:p>
          <a:p>
            <a:r>
              <a:rPr lang="en-GB" dirty="0" smtClean="0"/>
              <a:t> A focus on describing, using and developing a range of skills relevant for the discipline;</a:t>
            </a:r>
          </a:p>
          <a:p>
            <a:r>
              <a:rPr lang="en-GB" dirty="0" smtClean="0"/>
              <a:t>Opportunities to locate and use critically a wide range of resources;</a:t>
            </a:r>
          </a:p>
          <a:p>
            <a:r>
              <a:rPr lang="en-GB" dirty="0" smtClean="0"/>
              <a:t>Activities to build cohort coherence and to maximise individual engagement;</a:t>
            </a:r>
          </a:p>
          <a:p>
            <a:r>
              <a:rPr lang="en-GB" dirty="0" smtClean="0"/>
              <a:t>High levels of task-orientated and engaging student activities;</a:t>
            </a:r>
          </a:p>
          <a:p>
            <a:r>
              <a:rPr lang="en-GB" dirty="0" smtClean="0"/>
              <a:t>Assessment that becomes fully part of the learning process.</a:t>
            </a:r>
          </a:p>
          <a:p>
            <a:endParaRPr lang="en-GB"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Introducing the discipline and underpinning  knowledge. </a:t>
            </a:r>
            <a:endParaRPr lang="en-GB" sz="3200" dirty="0"/>
          </a:p>
        </p:txBody>
      </p:sp>
      <p:sp>
        <p:nvSpPr>
          <p:cNvPr id="3" name="Content Placeholder 2"/>
          <p:cNvSpPr>
            <a:spLocks noGrp="1"/>
          </p:cNvSpPr>
          <p:nvPr>
            <p:ph idx="1"/>
          </p:nvPr>
        </p:nvSpPr>
        <p:spPr>
          <a:xfrm>
            <a:off x="214282" y="1539875"/>
            <a:ext cx="8483631" cy="4789488"/>
          </a:xfrm>
        </p:spPr>
        <p:txBody>
          <a:bodyPr/>
          <a:lstStyle/>
          <a:p>
            <a:pPr>
              <a:buNone/>
            </a:pPr>
            <a:r>
              <a:rPr lang="en-GB" dirty="0" smtClean="0"/>
              <a:t>Rather than going straight into offering a series of traditional lectures, you could:</a:t>
            </a:r>
          </a:p>
          <a:p>
            <a:r>
              <a:rPr lang="en-GB" dirty="0" smtClean="0"/>
              <a:t>Enable the students quickly to become immersed in the subject they have chosen to study with authentic tasks;</a:t>
            </a:r>
          </a:p>
          <a:p>
            <a:r>
              <a:rPr lang="en-GB" dirty="0" smtClean="0"/>
              <a:t>Help students get an overview of the ‘big picture’ with introduction to key concepts within this discipline;</a:t>
            </a:r>
          </a:p>
          <a:p>
            <a:r>
              <a:rPr lang="en-GB" dirty="0" smtClean="0"/>
              <a:t>Give them opportunities to look at a narrow area of </a:t>
            </a:r>
            <a:r>
              <a:rPr lang="en-GB" dirty="0" err="1" smtClean="0"/>
              <a:t>specialism</a:t>
            </a:r>
            <a:r>
              <a:rPr lang="en-GB" dirty="0" smtClean="0"/>
              <a:t> very deeply, with a chance to get excited about the detail;</a:t>
            </a:r>
          </a:p>
          <a:p>
            <a:r>
              <a:rPr lang="en-GB" dirty="0" smtClean="0"/>
              <a:t>Provide taster sessions with your top experts, who can aim to convey their enthusiasm for their subjects.</a:t>
            </a:r>
          </a:p>
          <a:p>
            <a:endParaRPr lang="en-GB"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What are the threshold concepts in your discipline (Meyer and Land) and how can you help students ‘get’ them?</a:t>
            </a:r>
            <a:endParaRPr lang="en-GB" sz="2800" dirty="0"/>
          </a:p>
        </p:txBody>
      </p:sp>
      <p:sp>
        <p:nvSpPr>
          <p:cNvPr id="3" name="Content Placeholder 2"/>
          <p:cNvSpPr>
            <a:spLocks noGrp="1"/>
          </p:cNvSpPr>
          <p:nvPr>
            <p:ph idx="1"/>
          </p:nvPr>
        </p:nvSpPr>
        <p:spPr>
          <a:xfrm>
            <a:off x="142844" y="1357298"/>
            <a:ext cx="8786874" cy="4972065"/>
          </a:xfrm>
        </p:spPr>
        <p:txBody>
          <a:bodyPr/>
          <a:lstStyle/>
          <a:p>
            <a:pPr>
              <a:buNone/>
            </a:pPr>
            <a:r>
              <a:rPr lang="en-GB" sz="2000" dirty="0" smtClean="0"/>
              <a:t>They suggest that in certain disciplines there are ‘conceptual gateways’ or ‘portals’ that lead to a previously inaccessible, and initially perhaps ‘troublesome’, way of thinking about something. </a:t>
            </a:r>
          </a:p>
          <a:p>
            <a:pPr>
              <a:buNone/>
            </a:pPr>
            <a:r>
              <a:rPr lang="en-GB" sz="2000" dirty="0" smtClean="0"/>
              <a:t>A new way of understanding, interpreting, or viewing something may thus emerge – a transformed internal view of subject matter, subject landscape, or even world view. </a:t>
            </a:r>
          </a:p>
          <a:p>
            <a:pPr>
              <a:buNone/>
            </a:pPr>
            <a:r>
              <a:rPr lang="en-GB" sz="2000" dirty="0" smtClean="0"/>
              <a:t>In attempting to characterise such conceptual gateways they  suggested that they may be </a:t>
            </a:r>
            <a:r>
              <a:rPr lang="en-GB" sz="2000" dirty="0" smtClean="0">
                <a:solidFill>
                  <a:schemeClr val="tx2">
                    <a:lumMod val="60000"/>
                    <a:lumOff val="40000"/>
                  </a:schemeClr>
                </a:solidFill>
              </a:rPr>
              <a:t>transformative </a:t>
            </a:r>
            <a:r>
              <a:rPr lang="en-GB" sz="2000" dirty="0" smtClean="0"/>
              <a:t>(occasioning a significant shift in the perception of a subject), </a:t>
            </a:r>
            <a:r>
              <a:rPr lang="en-GB" sz="2000" dirty="0" smtClean="0">
                <a:solidFill>
                  <a:schemeClr val="tx2">
                    <a:lumMod val="60000"/>
                    <a:lumOff val="40000"/>
                  </a:schemeClr>
                </a:solidFill>
              </a:rPr>
              <a:t>irreversible</a:t>
            </a:r>
            <a:r>
              <a:rPr lang="en-GB" sz="2000" dirty="0" smtClean="0"/>
              <a:t> (unlikely to be forgotten, or unlearned only through considerable effort), and </a:t>
            </a:r>
            <a:r>
              <a:rPr lang="en-GB" sz="2000" dirty="0" smtClean="0">
                <a:solidFill>
                  <a:schemeClr val="tx2">
                    <a:lumMod val="60000"/>
                    <a:lumOff val="40000"/>
                  </a:schemeClr>
                </a:solidFill>
              </a:rPr>
              <a:t>integrative</a:t>
            </a:r>
            <a:r>
              <a:rPr lang="en-GB" sz="2000" dirty="0" smtClean="0"/>
              <a:t> (exposing the previously hidden interrelatedness of something).</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800" dirty="0" smtClean="0"/>
              <a:t>Describing, using and developing discipline-relevant skills, behaviour and knowledge;</a:t>
            </a:r>
            <a:endParaRPr lang="en-GB" sz="2800" dirty="0"/>
          </a:p>
        </p:txBody>
      </p:sp>
      <p:sp>
        <p:nvSpPr>
          <p:cNvPr id="3" name="Content Placeholder 2"/>
          <p:cNvSpPr>
            <a:spLocks noGrp="1"/>
          </p:cNvSpPr>
          <p:nvPr>
            <p:ph idx="1"/>
          </p:nvPr>
        </p:nvSpPr>
        <p:spPr>
          <a:xfrm>
            <a:off x="214282" y="1539875"/>
            <a:ext cx="8483631" cy="4789488"/>
          </a:xfrm>
        </p:spPr>
        <p:txBody>
          <a:bodyPr/>
          <a:lstStyle/>
          <a:p>
            <a:r>
              <a:rPr lang="en-GB" dirty="0" smtClean="0"/>
              <a:t>What are the six to ten </a:t>
            </a:r>
            <a:r>
              <a:rPr lang="en-GB" dirty="0" smtClean="0">
                <a:solidFill>
                  <a:schemeClr val="tx2">
                    <a:lumMod val="60000"/>
                    <a:lumOff val="40000"/>
                  </a:schemeClr>
                </a:solidFill>
              </a:rPr>
              <a:t>skills</a:t>
            </a:r>
            <a:r>
              <a:rPr lang="en-GB" dirty="0" smtClean="0"/>
              <a:t> it would be really helpful for your students to master before they really get going?</a:t>
            </a:r>
          </a:p>
          <a:p>
            <a:r>
              <a:rPr lang="en-GB" dirty="0" smtClean="0"/>
              <a:t>What are for you the key </a:t>
            </a:r>
            <a:r>
              <a:rPr lang="en-GB" dirty="0" smtClean="0">
                <a:solidFill>
                  <a:schemeClr val="tx2">
                    <a:lumMod val="60000"/>
                    <a:lumOff val="40000"/>
                  </a:schemeClr>
                </a:solidFill>
              </a:rPr>
              <a:t>behaviours</a:t>
            </a:r>
            <a:r>
              <a:rPr lang="en-GB" dirty="0" smtClean="0"/>
              <a:t> that characterise effective study in your subject and how can you help to foster them?</a:t>
            </a:r>
          </a:p>
          <a:p>
            <a:r>
              <a:rPr lang="en-GB" dirty="0" smtClean="0"/>
              <a:t>Which </a:t>
            </a:r>
            <a:r>
              <a:rPr lang="en-GB" dirty="0" smtClean="0">
                <a:solidFill>
                  <a:schemeClr val="tx2">
                    <a:lumMod val="60000"/>
                    <a:lumOff val="40000"/>
                  </a:schemeClr>
                </a:solidFill>
              </a:rPr>
              <a:t>key terms/ vocabulary </a:t>
            </a:r>
            <a:r>
              <a:rPr lang="en-GB" dirty="0" smtClean="0"/>
              <a:t>would it really help students to master within your discipline and generally?</a:t>
            </a:r>
          </a:p>
          <a:p>
            <a:r>
              <a:rPr lang="en-GB" dirty="0" smtClean="0"/>
              <a:t>Which </a:t>
            </a:r>
            <a:r>
              <a:rPr lang="en-GB" dirty="0" smtClean="0">
                <a:solidFill>
                  <a:schemeClr val="tx2">
                    <a:lumMod val="60000"/>
                    <a:lumOff val="40000"/>
                  </a:schemeClr>
                </a:solidFill>
              </a:rPr>
              <a:t>academic literacies </a:t>
            </a:r>
            <a:r>
              <a:rPr lang="en-GB" dirty="0" smtClean="0"/>
              <a:t>do you need your students to demonstrate?</a:t>
            </a: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skills?</a:t>
            </a:r>
            <a:endParaRPr lang="en-GB" dirty="0"/>
          </a:p>
        </p:txBody>
      </p:sp>
      <p:sp>
        <p:nvSpPr>
          <p:cNvPr id="3" name="Content Placeholder 2"/>
          <p:cNvSpPr>
            <a:spLocks noGrp="1"/>
          </p:cNvSpPr>
          <p:nvPr>
            <p:ph idx="1"/>
          </p:nvPr>
        </p:nvSpPr>
        <p:spPr/>
        <p:txBody>
          <a:bodyPr/>
          <a:lstStyle/>
          <a:p>
            <a:r>
              <a:rPr lang="en-GB" dirty="0" smtClean="0">
                <a:solidFill>
                  <a:schemeClr val="tx2">
                    <a:lumMod val="60000"/>
                    <a:lumOff val="40000"/>
                  </a:schemeClr>
                </a:solidFill>
              </a:rPr>
              <a:t>Skills</a:t>
            </a:r>
            <a:r>
              <a:rPr lang="en-GB" dirty="0" smtClean="0"/>
              <a:t>: These could be number skills, practical skills, academic literacy skills, information management skills, digital </a:t>
            </a:r>
            <a:r>
              <a:rPr lang="en-GB" dirty="0" err="1" smtClean="0"/>
              <a:t>skillsreading</a:t>
            </a:r>
            <a:r>
              <a:rPr lang="en-GB" dirty="0" smtClean="0"/>
              <a:t> and writing at university and so on…</a:t>
            </a:r>
          </a:p>
          <a:p>
            <a:r>
              <a:rPr lang="en-GB" dirty="0" smtClean="0">
                <a:solidFill>
                  <a:schemeClr val="tx2">
                    <a:lumMod val="60000"/>
                    <a:lumOff val="40000"/>
                  </a:schemeClr>
                </a:solidFill>
              </a:rPr>
              <a:t>Behaviours: </a:t>
            </a:r>
            <a:r>
              <a:rPr lang="en-GB" dirty="0" smtClean="0"/>
              <a:t>these could include self and time management, stress management, effective record keeping….</a:t>
            </a:r>
          </a:p>
          <a:p>
            <a:r>
              <a:rPr lang="en-GB" dirty="0" smtClean="0">
                <a:solidFill>
                  <a:schemeClr val="tx2">
                    <a:lumMod val="60000"/>
                    <a:lumOff val="40000"/>
                  </a:schemeClr>
                </a:solidFill>
              </a:rPr>
              <a:t>Generic key terms </a:t>
            </a:r>
            <a:r>
              <a:rPr lang="en-GB" dirty="0" smtClean="0"/>
              <a:t>might include: recommend, critique, critical analysis, reflect, identify….</a:t>
            </a:r>
          </a:p>
          <a:p>
            <a:r>
              <a:rPr lang="en-GB" dirty="0" smtClean="0">
                <a:solidFill>
                  <a:schemeClr val="tx2">
                    <a:lumMod val="60000"/>
                    <a:lumOff val="40000"/>
                  </a:schemeClr>
                </a:solidFill>
              </a:rPr>
              <a:t>Academic literacies </a:t>
            </a:r>
            <a:r>
              <a:rPr lang="en-GB" dirty="0" smtClean="0"/>
              <a:t>could include assessment, literacy, understanding of acceptable academic conduct, information literacy (including referencing conventions, social literacy….).</a:t>
            </a:r>
            <a:endParaRPr lang="en-GB"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Thinking ahead to graduate attributes</a:t>
            </a:r>
            <a:endParaRPr lang="en-GB" dirty="0"/>
          </a:p>
        </p:txBody>
      </p:sp>
      <p:sp>
        <p:nvSpPr>
          <p:cNvPr id="3" name="Content Placeholder 2"/>
          <p:cNvSpPr>
            <a:spLocks noGrp="1"/>
          </p:cNvSpPr>
          <p:nvPr>
            <p:ph idx="1"/>
          </p:nvPr>
        </p:nvSpPr>
        <p:spPr>
          <a:xfrm>
            <a:off x="285720" y="1539875"/>
            <a:ext cx="8412193" cy="4789488"/>
          </a:xfrm>
        </p:spPr>
        <p:txBody>
          <a:bodyPr/>
          <a:lstStyle/>
          <a:p>
            <a:r>
              <a:rPr lang="en-GB" dirty="0" smtClean="0"/>
              <a:t>When your students graduate, what kinds of things do you want them to be able to do that they can’t do on arrival?</a:t>
            </a:r>
          </a:p>
          <a:p>
            <a:r>
              <a:rPr lang="en-GB" dirty="0" smtClean="0"/>
              <a:t>Are there activities that you can develop in these early weeks that can enable students to sample some of these things?</a:t>
            </a:r>
          </a:p>
          <a:p>
            <a:r>
              <a:rPr lang="en-GB" dirty="0" smtClean="0"/>
              <a:t>Can you simulate or model them, so they gain insights into what a graduate in this subject might be able to achieve?</a:t>
            </a:r>
          </a:p>
          <a:p>
            <a:r>
              <a:rPr lang="en-GB" dirty="0" smtClean="0"/>
              <a:t>Can you get colleagues from industry and the professions they are likely to enter to join you in illustrating what graduate attributes in your subject look like?</a:t>
            </a:r>
            <a:endParaRPr lang="en-GB"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Locating &amp; using critically a wide range of resources</a:t>
            </a:r>
            <a:endParaRPr lang="en-GB" dirty="0"/>
          </a:p>
        </p:txBody>
      </p:sp>
      <p:sp>
        <p:nvSpPr>
          <p:cNvPr id="3" name="Content Placeholder 2"/>
          <p:cNvSpPr>
            <a:spLocks noGrp="1"/>
          </p:cNvSpPr>
          <p:nvPr>
            <p:ph idx="1"/>
          </p:nvPr>
        </p:nvSpPr>
        <p:spPr>
          <a:xfrm>
            <a:off x="285720" y="1539875"/>
            <a:ext cx="8412193" cy="4789488"/>
          </a:xfrm>
        </p:spPr>
        <p:txBody>
          <a:bodyPr/>
          <a:lstStyle/>
          <a:p>
            <a:r>
              <a:rPr lang="en-GB" dirty="0" smtClean="0"/>
              <a:t>Using Google, Google Scholar, Wikipedia: what can you trust?</a:t>
            </a:r>
          </a:p>
          <a:p>
            <a:r>
              <a:rPr lang="en-GB" dirty="0" smtClean="0"/>
              <a:t>What/ who have they got in the library that might be helpful to me?</a:t>
            </a:r>
          </a:p>
          <a:p>
            <a:r>
              <a:rPr lang="en-GB" dirty="0" smtClean="0"/>
              <a:t>Making good partnerships with the informational professionals</a:t>
            </a:r>
          </a:p>
          <a:p>
            <a:r>
              <a:rPr lang="en-GB" dirty="0" smtClean="0"/>
              <a:t>Buying (!) and using books;</a:t>
            </a:r>
          </a:p>
          <a:p>
            <a:r>
              <a:rPr lang="en-GB" dirty="0" smtClean="0"/>
              <a:t>Making the most of on-line resources: the importance of peer review;</a:t>
            </a:r>
          </a:p>
          <a:p>
            <a:r>
              <a:rPr lang="en-GB" dirty="0" smtClean="0"/>
              <a:t>Using TED talks, Open Educational Resources, </a:t>
            </a:r>
            <a:r>
              <a:rPr lang="en-GB" dirty="0" err="1" smtClean="0"/>
              <a:t>MOOCs</a:t>
            </a:r>
            <a:r>
              <a:rPr lang="en-GB" dirty="0" smtClean="0"/>
              <a:t> in ways that foster learning and engagement.</a:t>
            </a:r>
            <a:endParaRPr lang="en-GB"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Ambition</a:t>
            </a:r>
            <a:endParaRPr lang="en-GB" dirty="0"/>
          </a:p>
        </p:txBody>
      </p:sp>
      <p:sp>
        <p:nvSpPr>
          <p:cNvPr id="3" name="Content Placeholder 2"/>
          <p:cNvSpPr>
            <a:spLocks noGrp="1"/>
          </p:cNvSpPr>
          <p:nvPr>
            <p:ph idx="1"/>
          </p:nvPr>
        </p:nvSpPr>
        <p:spPr>
          <a:xfrm>
            <a:off x="0" y="1412875"/>
            <a:ext cx="8697913" cy="4789488"/>
          </a:xfrm>
        </p:spPr>
        <p:txBody>
          <a:bodyPr/>
          <a:lstStyle/>
          <a:p>
            <a:pPr lvl="0">
              <a:lnSpc>
                <a:spcPct val="100000"/>
              </a:lnSpc>
            </a:pPr>
            <a:r>
              <a:rPr lang="en-GB" sz="2400" dirty="0" smtClean="0"/>
              <a:t>To provide ‘</a:t>
            </a:r>
            <a:r>
              <a:rPr lang="en-GB" sz="2400" i="1" dirty="0" smtClean="0"/>
              <a:t>excellent learning and stimulating student experience</a:t>
            </a:r>
            <a:r>
              <a:rPr lang="en-GB" sz="2400" dirty="0" smtClean="0"/>
              <a:t>’ (Plymouth University Strategy 2013-20) that is genuinely at the national cutting edge of student learning and delivers the University Teaching, Learning and Student Experience Strategy initiatives. </a:t>
            </a:r>
          </a:p>
          <a:p>
            <a:pPr lvl="0">
              <a:lnSpc>
                <a:spcPct val="100000"/>
              </a:lnSpc>
            </a:pPr>
            <a:r>
              <a:rPr lang="en-GB" sz="2400" dirty="0" smtClean="0"/>
              <a:t>To support all our students consistently with curricula and co-curricular opportunities across a 30 week learning year, through alignment of the academic year in semesters. </a:t>
            </a:r>
          </a:p>
          <a:p>
            <a:pPr lvl="0">
              <a:lnSpc>
                <a:spcPct val="100000"/>
              </a:lnSpc>
            </a:pPr>
            <a:r>
              <a:rPr lang="en-GB" sz="2400" dirty="0" smtClean="0"/>
              <a:t>To prioritise inclusive assessments, and minimise our MAP (modified assessment provision) needs, so that all our students are treated as equally as possible in all aspects of their programme.</a:t>
            </a:r>
            <a:endParaRPr lang="en-GB" sz="24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IT literacies</a:t>
            </a:r>
            <a:endParaRPr lang="en-GB" dirty="0"/>
          </a:p>
        </p:txBody>
      </p:sp>
      <p:sp>
        <p:nvSpPr>
          <p:cNvPr id="3" name="Content Placeholder 2"/>
          <p:cNvSpPr>
            <a:spLocks noGrp="1"/>
          </p:cNvSpPr>
          <p:nvPr>
            <p:ph idx="1"/>
          </p:nvPr>
        </p:nvSpPr>
        <p:spPr/>
        <p:txBody>
          <a:bodyPr/>
          <a:lstStyle/>
          <a:p>
            <a:r>
              <a:rPr lang="en-GB" dirty="0" smtClean="0"/>
              <a:t>We can’t assume that all students will be </a:t>
            </a:r>
            <a:r>
              <a:rPr lang="en-GB" i="1" dirty="0" smtClean="0"/>
              <a:t>au fait </a:t>
            </a:r>
            <a:r>
              <a:rPr lang="en-GB" dirty="0" smtClean="0"/>
              <a:t>with  the technologies we use in our HEIs;</a:t>
            </a:r>
          </a:p>
          <a:p>
            <a:r>
              <a:rPr lang="en-GB" dirty="0" smtClean="0"/>
              <a:t>Some will have had access to computers better than UK students generally do, some worse and some will  have had kit but little access to electricity;</a:t>
            </a:r>
          </a:p>
          <a:p>
            <a:r>
              <a:rPr lang="en-GB" dirty="0" smtClean="0"/>
              <a:t>May students will be ahead of the average staff member in terms of  social; and digital literacies;</a:t>
            </a:r>
          </a:p>
          <a:p>
            <a:r>
              <a:rPr lang="en-GB" dirty="0" smtClean="0"/>
              <a:t>We need to ensure in ‘short, fat’ modules that we establish an equalisation process where IT competent students can support others and students who need extra support know </a:t>
            </a:r>
            <a:r>
              <a:rPr lang="en-GB" dirty="0" err="1" smtClean="0"/>
              <a:t>wehere</a:t>
            </a:r>
            <a:r>
              <a:rPr lang="en-GB" dirty="0" smtClean="0"/>
              <a:t> to go to get it.</a:t>
            </a:r>
            <a:endParaRPr lang="en-GB"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Building cohort coherence and maximising engagement</a:t>
            </a:r>
            <a:endParaRPr lang="en-GB" dirty="0"/>
          </a:p>
        </p:txBody>
      </p:sp>
      <p:sp>
        <p:nvSpPr>
          <p:cNvPr id="3" name="Content Placeholder 2"/>
          <p:cNvSpPr>
            <a:spLocks noGrp="1"/>
          </p:cNvSpPr>
          <p:nvPr>
            <p:ph idx="1"/>
          </p:nvPr>
        </p:nvSpPr>
        <p:spPr/>
        <p:txBody>
          <a:bodyPr/>
          <a:lstStyle/>
          <a:p>
            <a:r>
              <a:rPr lang="en-GB" dirty="0" smtClean="0"/>
              <a:t>Are there ways in which you can help students feel part of the programme before they even arrive (e.g. Facebook groups, Twitter groups, pre-entry access to </a:t>
            </a:r>
            <a:r>
              <a:rPr lang="en-GB" dirty="0" err="1" smtClean="0"/>
              <a:t>VLEs</a:t>
            </a:r>
            <a:r>
              <a:rPr lang="en-GB" dirty="0" smtClean="0"/>
              <a:t> etc.)?</a:t>
            </a:r>
          </a:p>
          <a:p>
            <a:r>
              <a:rPr lang="en-GB" dirty="0" smtClean="0"/>
              <a:t>Providing small group tasks where membership revolves systematically can help to ensure all students meet others and that cliques aren’t immediately hardened into exclusiveness (letting students choose their own groups is not hugely helpful);</a:t>
            </a:r>
          </a:p>
          <a:p>
            <a:r>
              <a:rPr lang="en-GB" dirty="0" smtClean="0"/>
              <a:t>Challenges,  purposeful treasure hunts (not pub crawls) and group tasks requiring mutual reliance can be useful.</a:t>
            </a:r>
            <a:endParaRPr lang="en-GB"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Task-orientated and engaging student activities</a:t>
            </a:r>
            <a:endParaRPr lang="en-GB" dirty="0"/>
          </a:p>
        </p:txBody>
      </p:sp>
      <p:sp>
        <p:nvSpPr>
          <p:cNvPr id="3" name="Content Placeholder 2"/>
          <p:cNvSpPr>
            <a:spLocks noGrp="1"/>
          </p:cNvSpPr>
          <p:nvPr>
            <p:ph idx="1"/>
          </p:nvPr>
        </p:nvSpPr>
        <p:spPr/>
        <p:txBody>
          <a:bodyPr/>
          <a:lstStyle/>
          <a:p>
            <a:pPr>
              <a:buNone/>
            </a:pPr>
            <a:r>
              <a:rPr lang="en-GB" dirty="0" smtClean="0"/>
              <a:t>Anything you can do to help the start of the academic year feel like an immersive experience  has value including for example:</a:t>
            </a:r>
          </a:p>
          <a:p>
            <a:pPr>
              <a:buNone/>
            </a:pPr>
            <a:r>
              <a:rPr lang="en-GB" dirty="0" smtClean="0"/>
              <a:t>Industrial and site visits, mini-field trips, internal internships with university staff, mini-placements, short guest inputs from your top research staff and local employers, mini-research projects….</a:t>
            </a:r>
          </a:p>
          <a:p>
            <a:pPr>
              <a:buNone/>
            </a:pPr>
            <a:r>
              <a:rPr lang="en-GB" dirty="0" smtClean="0"/>
              <a:t>What useful and relevant tasks can you get your students to do e.g.</a:t>
            </a:r>
          </a:p>
          <a:p>
            <a:pPr>
              <a:buNone/>
            </a:pPr>
            <a:r>
              <a:rPr lang="en-GB" dirty="0" smtClean="0"/>
              <a:t>Make, do, design, locate, create, present, devise, perform, build, assemble, collate, curate?</a:t>
            </a:r>
            <a:endParaRPr lang="en-GB"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How about including an expressive writing task?</a:t>
            </a:r>
            <a:endParaRPr lang="en-GB" dirty="0"/>
          </a:p>
        </p:txBody>
      </p:sp>
      <p:sp>
        <p:nvSpPr>
          <p:cNvPr id="3" name="Content Placeholder 2"/>
          <p:cNvSpPr>
            <a:spLocks noGrp="1"/>
          </p:cNvSpPr>
          <p:nvPr>
            <p:ph idx="1"/>
          </p:nvPr>
        </p:nvSpPr>
        <p:spPr/>
        <p:txBody>
          <a:bodyPr/>
          <a:lstStyle/>
          <a:p>
            <a:r>
              <a:rPr lang="en-GB" dirty="0" smtClean="0"/>
              <a:t>James </a:t>
            </a:r>
            <a:r>
              <a:rPr lang="en-GB" dirty="0" err="1" smtClean="0"/>
              <a:t>Pennebaker’s</a:t>
            </a:r>
            <a:r>
              <a:rPr lang="en-GB" dirty="0" smtClean="0"/>
              <a:t> work on ‘Writing to heal’ and ‘Opening up’ suggests there are many benefits in asking people to write about their feelings;</a:t>
            </a:r>
          </a:p>
          <a:p>
            <a:r>
              <a:rPr lang="en-GB" dirty="0" smtClean="0"/>
              <a:t>Typically he suggest writing for up to 15 minutes a day for four days, about emotional upheavals influencing your life;</a:t>
            </a:r>
          </a:p>
          <a:p>
            <a:r>
              <a:rPr lang="en-GB" dirty="0" smtClean="0"/>
              <a:t>It has most impact as a private task to help articulate emotions and thoughts, and is not designed to be shared like a blog or a tweet;</a:t>
            </a:r>
          </a:p>
          <a:p>
            <a:r>
              <a:rPr lang="en-GB" dirty="0" smtClean="0"/>
              <a:t>Many students find the start of the academic year disorientating and stressful: this might help.</a:t>
            </a:r>
            <a:endParaRPr lang="en-GB"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err="1" smtClean="0"/>
              <a:t>Pennebaker</a:t>
            </a:r>
            <a:r>
              <a:rPr lang="en-GB" dirty="0" smtClean="0"/>
              <a:t> argues for expressive writing because:</a:t>
            </a:r>
            <a:endParaRPr lang="en-GB" dirty="0"/>
          </a:p>
        </p:txBody>
      </p:sp>
      <p:sp>
        <p:nvSpPr>
          <p:cNvPr id="3" name="Content Placeholder 2"/>
          <p:cNvSpPr>
            <a:spLocks noGrp="1"/>
          </p:cNvSpPr>
          <p:nvPr>
            <p:ph idx="1"/>
          </p:nvPr>
        </p:nvSpPr>
        <p:spPr/>
        <p:txBody>
          <a:bodyPr/>
          <a:lstStyle/>
          <a:p>
            <a:r>
              <a:rPr lang="en-GB" dirty="0" smtClean="0"/>
              <a:t>“Emotional upheavals touch every part of our lives,”</a:t>
            </a:r>
          </a:p>
          <a:p>
            <a:r>
              <a:rPr lang="en-GB" dirty="0" smtClean="0"/>
              <a:t>“Writing helps us focus and organize the experience.”</a:t>
            </a:r>
          </a:p>
          <a:p>
            <a:r>
              <a:rPr lang="en-GB" dirty="0" smtClean="0"/>
              <a:t>“Our minds are designed to try to understand things that happen to us”. </a:t>
            </a:r>
          </a:p>
          <a:p>
            <a:r>
              <a:rPr lang="en-GB" dirty="0" smtClean="0"/>
              <a:t>“When a traumatic event occurs or we undergo a major life transition, our minds have to work overtime to try to process the experience.” </a:t>
            </a:r>
          </a:p>
          <a:p>
            <a:r>
              <a:rPr lang="en-GB" dirty="0" smtClean="0"/>
              <a:t>“Thoughts about the event may keep us awake at night, distract us at work and even make us less connected with other people”.</a:t>
            </a:r>
          </a:p>
          <a:p>
            <a:endParaRPr lang="en-GB"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Assessment for learning</a:t>
            </a:r>
            <a:endParaRPr lang="en-GB" dirty="0"/>
          </a:p>
        </p:txBody>
      </p:sp>
      <p:sp>
        <p:nvSpPr>
          <p:cNvPr id="3" name="Content Placeholder 2"/>
          <p:cNvSpPr>
            <a:spLocks noGrp="1"/>
          </p:cNvSpPr>
          <p:nvPr>
            <p:ph idx="1"/>
          </p:nvPr>
        </p:nvSpPr>
        <p:spPr/>
        <p:txBody>
          <a:bodyPr/>
          <a:lstStyle/>
          <a:p>
            <a:r>
              <a:rPr lang="en-GB" dirty="0" smtClean="0"/>
              <a:t>In block delivery modules getting assessment right is crucial as it underpins learning and retention;</a:t>
            </a:r>
          </a:p>
          <a:p>
            <a:r>
              <a:rPr lang="en-GB" dirty="0" smtClean="0"/>
              <a:t>Graham Gibbs would argue for early, low stakes assessment and summative assessment used sparingly but rigorously;</a:t>
            </a:r>
          </a:p>
          <a:p>
            <a:r>
              <a:rPr lang="en-GB" dirty="0" smtClean="0"/>
              <a:t>Assignments need to enable students to get he measure of how they are doing very early on;</a:t>
            </a:r>
          </a:p>
          <a:p>
            <a:r>
              <a:rPr lang="en-GB" dirty="0" smtClean="0"/>
              <a:t>It’s a good idea to introduce early diverse assessment formats they might encounter later in the programme in the early modules, so they have opportunities to interrogate and rehearse what is needed in, for example, presentations, posters, university-level essays,</a:t>
            </a:r>
            <a:endParaRPr lang="en-GB"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p:spPr>
        <p:txBody>
          <a:bodyPr/>
          <a:lstStyle/>
          <a:p>
            <a:r>
              <a:rPr lang="en-GB" dirty="0" smtClean="0"/>
              <a:t>Assessment </a:t>
            </a:r>
            <a:r>
              <a:rPr lang="en-GB" i="1" dirty="0" smtClean="0"/>
              <a:t>for</a:t>
            </a:r>
            <a:r>
              <a:rPr lang="en-GB" dirty="0" smtClean="0"/>
              <a:t> learning</a:t>
            </a:r>
          </a:p>
        </p:txBody>
      </p:sp>
      <p:sp>
        <p:nvSpPr>
          <p:cNvPr id="3" name="Content Placeholder 2"/>
          <p:cNvSpPr>
            <a:spLocks noGrp="1"/>
          </p:cNvSpPr>
          <p:nvPr>
            <p:ph idx="1"/>
          </p:nvPr>
        </p:nvSpPr>
        <p:spPr>
          <a:xfrm>
            <a:off x="468313" y="836712"/>
            <a:ext cx="8229600" cy="5365651"/>
          </a:xfrm>
        </p:spPr>
        <p:txBody>
          <a:bodyPr/>
          <a:lstStyle/>
          <a:p>
            <a:pPr marL="438150" indent="-438150" eaLnBrk="1" hangingPunct="1">
              <a:buFont typeface="Wingdings" pitchFamily="2" charset="2"/>
              <a:buNone/>
              <a:defRPr/>
            </a:pPr>
            <a:r>
              <a:rPr lang="en-GB" sz="2000" dirty="0" smtClean="0"/>
              <a:t>1</a:t>
            </a:r>
            <a:r>
              <a:rPr lang="en-GB" dirty="0" smtClean="0"/>
              <a:t>. 	</a:t>
            </a:r>
            <a:r>
              <a:rPr lang="en-GB" sz="2000" dirty="0" smtClean="0"/>
              <a:t>Tasks should be </a:t>
            </a:r>
            <a:r>
              <a:rPr lang="en-GB" sz="2000" dirty="0" smtClean="0">
                <a:solidFill>
                  <a:schemeClr val="tx2">
                    <a:lumMod val="40000"/>
                    <a:lumOff val="60000"/>
                  </a:schemeClr>
                </a:solidFill>
              </a:rPr>
              <a:t>challenging</a:t>
            </a:r>
            <a:r>
              <a:rPr lang="en-GB" sz="2000" dirty="0" smtClean="0"/>
              <a:t>, demanding higher order learning and integration of knowledge learned in both the university and other contexts;</a:t>
            </a:r>
          </a:p>
          <a:p>
            <a:pPr marL="438150" indent="-438150" eaLnBrk="1" hangingPunct="1">
              <a:buFont typeface="Wingdings" pitchFamily="2" charset="2"/>
              <a:buNone/>
              <a:defRPr/>
            </a:pPr>
            <a:r>
              <a:rPr lang="en-GB" sz="2000" dirty="0" smtClean="0"/>
              <a:t>2. 	Learning and assessment should be </a:t>
            </a:r>
            <a:r>
              <a:rPr lang="en-GB" sz="2000" dirty="0" smtClean="0">
                <a:solidFill>
                  <a:srgbClr val="AD5CFF"/>
                </a:solidFill>
              </a:rPr>
              <a:t>integrated</a:t>
            </a:r>
            <a:r>
              <a:rPr lang="en-GB" sz="2000" dirty="0" smtClean="0"/>
              <a:t>, assessment should not come at the end of learning but should be part of the learning process;</a:t>
            </a:r>
          </a:p>
          <a:p>
            <a:pPr marL="438150" indent="-438150" eaLnBrk="1" hangingPunct="1">
              <a:buFont typeface="Wingdings" pitchFamily="2" charset="2"/>
              <a:buNone/>
              <a:defRPr/>
            </a:pPr>
            <a:r>
              <a:rPr lang="en-GB" sz="2000" dirty="0" smtClean="0"/>
              <a:t>3. 	Students are involved in self assessment and reflection on their learning, they are involved in </a:t>
            </a:r>
            <a:r>
              <a:rPr lang="en-GB" sz="2000" dirty="0" smtClean="0">
                <a:solidFill>
                  <a:srgbClr val="AD5CFF"/>
                </a:solidFill>
              </a:rPr>
              <a:t>judging performance</a:t>
            </a:r>
            <a:r>
              <a:rPr lang="en-GB" sz="2000" dirty="0" smtClean="0"/>
              <a:t>;</a:t>
            </a:r>
          </a:p>
          <a:p>
            <a:pPr marL="438150" indent="-438150" eaLnBrk="1" hangingPunct="1">
              <a:buFont typeface="Wingdings" pitchFamily="2" charset="2"/>
              <a:buNone/>
              <a:defRPr/>
            </a:pPr>
            <a:r>
              <a:rPr lang="en-GB" sz="2000" dirty="0" smtClean="0"/>
              <a:t>4. 	Assessment should encourage </a:t>
            </a:r>
            <a:r>
              <a:rPr lang="en-GB" sz="2000" dirty="0" err="1" smtClean="0">
                <a:solidFill>
                  <a:srgbClr val="AD5CFF"/>
                </a:solidFill>
              </a:rPr>
              <a:t>metacognition</a:t>
            </a:r>
            <a:r>
              <a:rPr lang="en-GB" sz="2000" dirty="0" smtClean="0"/>
              <a:t>, promoting thinking about the learning process not just the learning outcomes;</a:t>
            </a:r>
          </a:p>
          <a:p>
            <a:pPr marL="438150" indent="-438150" eaLnBrk="1" hangingPunct="1">
              <a:buFont typeface="Wingdings" pitchFamily="2" charset="2"/>
              <a:buNone/>
              <a:defRPr/>
            </a:pPr>
            <a:r>
              <a:rPr lang="en-GB" sz="2000" dirty="0" smtClean="0"/>
              <a:t>5. 	Assessment should have a </a:t>
            </a:r>
            <a:r>
              <a:rPr lang="en-GB" sz="2000" dirty="0" smtClean="0">
                <a:solidFill>
                  <a:srgbClr val="AD5CFF"/>
                </a:solidFill>
              </a:rPr>
              <a:t>formative </a:t>
            </a:r>
            <a:r>
              <a:rPr lang="en-GB" sz="2000" dirty="0" smtClean="0"/>
              <a:t>function, providing ‘</a:t>
            </a:r>
            <a:r>
              <a:rPr lang="en-GB" sz="2000" dirty="0" err="1" smtClean="0"/>
              <a:t>feedforward</a:t>
            </a:r>
            <a:r>
              <a:rPr lang="en-GB" sz="2000" dirty="0" smtClean="0"/>
              <a:t>’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dirty="0" smtClean="0"/>
              <a:t>Assessment for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sz="2000" dirty="0" smtClean="0"/>
              <a:t>6. 	Assessment expectations should be made </a:t>
            </a:r>
            <a:r>
              <a:rPr lang="en-GB" sz="2000" dirty="0" smtClean="0">
                <a:solidFill>
                  <a:schemeClr val="tx2">
                    <a:lumMod val="40000"/>
                    <a:lumOff val="60000"/>
                  </a:schemeClr>
                </a:solidFill>
              </a:rPr>
              <a:t>visible</a:t>
            </a:r>
            <a:r>
              <a:rPr lang="en-GB" sz="2000" dirty="0" smtClean="0">
                <a:solidFill>
                  <a:srgbClr val="7030A0"/>
                </a:solidFill>
              </a:rPr>
              <a:t> </a:t>
            </a:r>
            <a:r>
              <a:rPr lang="en-GB" sz="2000" dirty="0" smtClean="0"/>
              <a:t>to students as far as possible;</a:t>
            </a:r>
          </a:p>
          <a:p>
            <a:pPr marL="538163" indent="-538163" eaLnBrk="1" hangingPunct="1">
              <a:buFont typeface="Wingdings" pitchFamily="2" charset="2"/>
              <a:buNone/>
              <a:defRPr/>
            </a:pPr>
            <a:r>
              <a:rPr lang="en-GB" sz="2000" dirty="0" smtClean="0"/>
              <a:t>7. 	Tasks should involve the </a:t>
            </a:r>
            <a:r>
              <a:rPr lang="en-GB" sz="2000" dirty="0" smtClean="0">
                <a:solidFill>
                  <a:schemeClr val="tx2">
                    <a:lumMod val="40000"/>
                    <a:lumOff val="60000"/>
                  </a:schemeClr>
                </a:solidFill>
              </a:rPr>
              <a:t>active engagement </a:t>
            </a:r>
            <a:r>
              <a:rPr lang="en-GB" sz="2000" dirty="0" smtClean="0"/>
              <a:t>of students developing the capacity to find things out for themselves and learn independently;</a:t>
            </a:r>
          </a:p>
          <a:p>
            <a:pPr marL="538163" indent="-538163" eaLnBrk="1" hangingPunct="1">
              <a:buFont typeface="Wingdings" pitchFamily="2" charset="2"/>
              <a:buNone/>
              <a:defRPr/>
            </a:pPr>
            <a:r>
              <a:rPr lang="en-GB" sz="2000" dirty="0" smtClean="0"/>
              <a:t>8. 	Tasks should be </a:t>
            </a:r>
            <a:r>
              <a:rPr lang="en-GB" sz="2000" dirty="0" smtClean="0">
                <a:solidFill>
                  <a:schemeClr val="tx2">
                    <a:lumMod val="40000"/>
                    <a:lumOff val="60000"/>
                  </a:schemeClr>
                </a:solidFill>
              </a:rPr>
              <a:t>authentic</a:t>
            </a:r>
            <a:r>
              <a:rPr lang="en-GB" sz="2000" dirty="0" smtClean="0"/>
              <a:t>; worthwhile, relevant and offering students some level of control over their work;</a:t>
            </a:r>
          </a:p>
          <a:p>
            <a:pPr marL="538163" indent="-538163" eaLnBrk="1" hangingPunct="1">
              <a:buFont typeface="Wingdings" pitchFamily="2" charset="2"/>
              <a:buNone/>
              <a:defRPr/>
            </a:pPr>
            <a:r>
              <a:rPr lang="en-GB" sz="2000" dirty="0" smtClean="0"/>
              <a:t>9. 	Tasks are </a:t>
            </a:r>
            <a:r>
              <a:rPr lang="en-GB" sz="2000" dirty="0" smtClean="0">
                <a:solidFill>
                  <a:schemeClr val="tx2">
                    <a:lumMod val="40000"/>
                    <a:lumOff val="60000"/>
                  </a:schemeClr>
                </a:solidFill>
              </a:rPr>
              <a:t>fit for purpose </a:t>
            </a:r>
            <a:r>
              <a:rPr lang="en-GB" sz="2000" dirty="0" smtClean="0"/>
              <a:t>and align with important learning outcomes;</a:t>
            </a:r>
          </a:p>
          <a:p>
            <a:pPr marL="538163" indent="-538163" eaLnBrk="1" hangingPunct="1">
              <a:buFont typeface="Wingdings" pitchFamily="2" charset="2"/>
              <a:buNone/>
              <a:defRPr/>
            </a:pPr>
            <a:r>
              <a:rPr lang="en-GB" sz="2000" dirty="0" smtClean="0"/>
              <a:t>10. 	Assessment should be used to </a:t>
            </a:r>
            <a:r>
              <a:rPr lang="en-GB" sz="2000" dirty="0" smtClean="0">
                <a:solidFill>
                  <a:schemeClr val="tx2">
                    <a:lumMod val="40000"/>
                    <a:lumOff val="60000"/>
                  </a:schemeClr>
                </a:solidFill>
              </a:rPr>
              <a:t>evaluate teaching </a:t>
            </a:r>
            <a:r>
              <a:rPr lang="en-GB" sz="2000" dirty="0" smtClean="0"/>
              <a:t>as well as student learning.</a:t>
            </a:r>
          </a:p>
          <a:p>
            <a:pPr eaLnBrk="1" hangingPunct="1">
              <a:buFont typeface="Wingdings" pitchFamily="2" charset="2"/>
              <a:buNone/>
              <a:defRPr/>
            </a:pPr>
            <a:r>
              <a:rPr lang="en-GB" sz="2000" i="1" dirty="0" smtClean="0"/>
              <a:t>(Sue </a:t>
            </a:r>
            <a:r>
              <a:rPr lang="en-GB" sz="2000" i="1" dirty="0" err="1" smtClean="0"/>
              <a:t>Bloxham</a:t>
            </a:r>
            <a:r>
              <a:rPr lang="en-GB" sz="2000" i="1" dirty="0" smtClean="0"/>
              <a:t>)</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Can your early assignments enable  you to:</a:t>
            </a:r>
            <a:endParaRPr lang="en-GB" dirty="0"/>
          </a:p>
        </p:txBody>
      </p:sp>
      <p:sp>
        <p:nvSpPr>
          <p:cNvPr id="3" name="Content Placeholder 2"/>
          <p:cNvSpPr>
            <a:spLocks noGrp="1"/>
          </p:cNvSpPr>
          <p:nvPr>
            <p:ph idx="1"/>
          </p:nvPr>
        </p:nvSpPr>
        <p:spPr/>
        <p:txBody>
          <a:bodyPr/>
          <a:lstStyle/>
          <a:p>
            <a:r>
              <a:rPr lang="en-GB" dirty="0" smtClean="0"/>
              <a:t>Help students to understand the academic conventions required at university in this subject (e.g. writing styles, formatting of reports etc)?</a:t>
            </a:r>
          </a:p>
          <a:p>
            <a:r>
              <a:rPr lang="en-GB" dirty="0" smtClean="0"/>
              <a:t>Build a profile of skills and knowledge that enable a gap analysis and activities to bring everyone up to speed?</a:t>
            </a:r>
          </a:p>
          <a:p>
            <a:r>
              <a:rPr lang="en-GB" dirty="0" smtClean="0"/>
              <a:t>Offer developmental formative feedback, and get students in the habit of reading and using it?</a:t>
            </a:r>
          </a:p>
          <a:p>
            <a:r>
              <a:rPr lang="en-GB" dirty="0" smtClean="0"/>
              <a:t>Enable students to build confidence (rather than destroy it!)</a:t>
            </a:r>
            <a:endParaRPr lang="en-GB"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Inclusive assessments</a:t>
            </a:r>
            <a:endParaRPr lang="en-GB" dirty="0"/>
          </a:p>
        </p:txBody>
      </p:sp>
      <p:sp>
        <p:nvSpPr>
          <p:cNvPr id="3" name="Content Placeholder 2"/>
          <p:cNvSpPr>
            <a:spLocks noGrp="1"/>
          </p:cNvSpPr>
          <p:nvPr>
            <p:ph idx="1"/>
          </p:nvPr>
        </p:nvSpPr>
        <p:spPr/>
        <p:txBody>
          <a:bodyPr/>
          <a:lstStyle/>
          <a:p>
            <a:r>
              <a:rPr lang="en-GB" dirty="0" smtClean="0"/>
              <a:t>Are you using diverse assessment methods which enable students with different strengths to be able to  show themselves at their best at least some of the time?</a:t>
            </a:r>
          </a:p>
          <a:p>
            <a:r>
              <a:rPr lang="en-GB" dirty="0" smtClean="0"/>
              <a:t>Are you choosing and using assignments with an eye to ensuring you don’t have to make too many reasonable adjustments at the last minute?</a:t>
            </a:r>
          </a:p>
          <a:p>
            <a:r>
              <a:rPr lang="en-GB" dirty="0" smtClean="0"/>
              <a:t>Are you maintaining standards and using summative assessment rigorously but sparingly, with plenty of formative assessment alongside?</a:t>
            </a: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dirty="0" smtClean="0"/>
              <a:t>Overview 1</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The Plymouth University Curriculum Enrichment Project (PUCEP) will review and revise the level 4, year 1 curriculum to offer a full 30 week learning experience including opportunities for a broad menu of co-curricular activities and the introduction of interdisciplinary </a:t>
            </a:r>
            <a:r>
              <a:rPr lang="en-GB" sz="2600" i="1" dirty="0" smtClean="0"/>
              <a:t>Plymouth Plus </a:t>
            </a:r>
            <a:r>
              <a:rPr lang="en-GB" sz="2600" dirty="0" smtClean="0"/>
              <a:t>modules.  A priority is to enable all level 4, first year students to complete and pass two modules before the Christmas break.  Benefits will include greater student engagement with their learning, active learning and research experience opportunities, and improved student retention.  </a:t>
            </a:r>
          </a:p>
          <a:p>
            <a:pPr>
              <a:lnSpc>
                <a:spcPct val="100000"/>
              </a:lnSpc>
            </a:pPr>
            <a:endParaRPr lang="en-GB" sz="260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2844" y="249238"/>
            <a:ext cx="8072494" cy="1074737"/>
          </a:xfrm>
        </p:spPr>
        <p:txBody>
          <a:bodyPr/>
          <a:lstStyle/>
          <a:p>
            <a:r>
              <a:rPr lang="en-GB" sz="2800" dirty="0" smtClean="0"/>
              <a:t>Block delivery modules can to enable students to:</a:t>
            </a:r>
            <a:endParaRPr lang="en-GB" sz="2800" dirty="0"/>
          </a:p>
        </p:txBody>
      </p:sp>
      <p:sp>
        <p:nvSpPr>
          <p:cNvPr id="3" name="Content Placeholder 2"/>
          <p:cNvSpPr>
            <a:spLocks noGrp="1"/>
          </p:cNvSpPr>
          <p:nvPr>
            <p:ph idx="1"/>
          </p:nvPr>
        </p:nvSpPr>
        <p:spPr/>
        <p:txBody>
          <a:bodyPr/>
          <a:lstStyle/>
          <a:p>
            <a:r>
              <a:rPr lang="en-GB" dirty="0" smtClean="0"/>
              <a:t>Become fully immersed in the subject which they have chosen to study;</a:t>
            </a:r>
          </a:p>
          <a:p>
            <a:r>
              <a:rPr lang="en-GB" dirty="0" smtClean="0"/>
              <a:t>Develop competence in a range of essential skills through concentrated effort and practice;</a:t>
            </a:r>
          </a:p>
          <a:p>
            <a:r>
              <a:rPr lang="en-GB" dirty="0" smtClean="0"/>
              <a:t>Obtain deeper perspectives on the subject/ discipline they’ve chosen to study;</a:t>
            </a:r>
          </a:p>
          <a:p>
            <a:r>
              <a:rPr lang="en-GB" dirty="0" smtClean="0"/>
              <a:t>Make informed decisions in the future about options and areas in which they would like to specialise;</a:t>
            </a:r>
          </a:p>
          <a:p>
            <a:r>
              <a:rPr lang="en-GB" dirty="0" smtClean="0"/>
              <a:t>Really enjoy getting deeply into a subject area.</a:t>
            </a:r>
            <a:endParaRPr lang="en-GB"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r>
              <a:rPr lang="en-GB" sz="1800" dirty="0" smtClean="0"/>
              <a:t>Assessment 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p>
          <a:p>
            <a:pPr eaLnBrk="1" hangingPunct="1">
              <a:buNone/>
              <a:defRPr/>
            </a:pPr>
            <a:r>
              <a:rPr lang="en-US" sz="1800" dirty="0" smtClean="0"/>
              <a:t>Carless, D., Joughin,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None/>
              <a:defRPr/>
            </a:pPr>
            <a:r>
              <a:rPr lang="en-GB" sz="1800" dirty="0" smtClean="0"/>
              <a:t>Carroll, J. and Ryan, J. (2005) Teaching International students: improving learning for all 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Improving student retention in Higher Education London and New York: Routledge </a:t>
            </a:r>
          </a:p>
          <a:p>
            <a:pPr marL="609600" indent="-609600" eaLnBrk="1" hangingPunct="1">
              <a:buNone/>
              <a:defRPr/>
            </a:pPr>
            <a:r>
              <a:rPr lang="en-GB" sz="1800" dirty="0" smtClean="0"/>
              <a:t>Crooks, T. (1988) </a:t>
            </a:r>
            <a:r>
              <a:rPr lang="en-GB" sz="1800" i="1" dirty="0" smtClean="0"/>
              <a:t>Assessing student performance, </a:t>
            </a:r>
            <a:r>
              <a:rPr lang="en-GB" sz="1800" dirty="0" smtClean="0"/>
              <a:t>HERDSA Green Guide No 8 HERDSA (reprinted 1994)</a:t>
            </a:r>
          </a:p>
          <a:p>
            <a:pPr eaLnBrk="1" hangingPunct="1">
              <a:buNone/>
              <a:defRPr/>
            </a:pPr>
            <a:endParaRPr lang="en-GB" sz="1800" dirty="0" smtClean="0"/>
          </a:p>
          <a:p>
            <a:pPr marL="609600" indent="-609600" eaLnBrk="1" hangingPunct="1">
              <a:buNone/>
              <a:defRPr/>
            </a:pPr>
            <a:endParaRPr lang="en-GB" sz="1800" dirty="0" smtClean="0"/>
          </a:p>
          <a:p>
            <a:pPr marL="609600" indent="-609600" eaLnBrk="1" hangingPunct="1">
              <a:defRPr/>
            </a:pPr>
            <a:endParaRPr lang="en-GB" sz="1800" dirty="0" smtClean="0"/>
          </a:p>
          <a:p>
            <a:pPr eaLnBrk="1" hangingPunct="1">
              <a:lnSpc>
                <a:spcPct val="90000"/>
              </a:lnSpc>
              <a:defRPr/>
            </a:pPr>
            <a:r>
              <a:rPr lang="en-GB" sz="1800" dirty="0" smtClean="0"/>
              <a:t>.</a:t>
            </a: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marL="609600" indent="-609600" eaLnBrk="1" hangingPunct="1">
              <a:buNone/>
              <a:defRPr/>
            </a:pPr>
            <a:r>
              <a:rPr lang="en-GB" sz="1800" dirty="0" err="1" smtClean="0"/>
              <a:t>Falchikov</a:t>
            </a:r>
            <a:r>
              <a:rPr lang="en-GB" sz="1800" dirty="0" smtClean="0"/>
              <a:t>, N. (2004) Improving Assessment through Student Involvement: Practical Solutions for Aiding Learning in Higher and Further Education,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eaLnBrk="1" hangingPunct="1">
              <a:buNone/>
            </a:pPr>
            <a:r>
              <a:rPr lang="en-GB" sz="1800" dirty="0" smtClean="0"/>
              <a:t>Hilton A (2003) </a:t>
            </a:r>
            <a:r>
              <a:rPr lang="en-GB" sz="1800" i="1" dirty="0" smtClean="0"/>
              <a:t>Saving our Students (</a:t>
            </a:r>
            <a:r>
              <a:rPr lang="en-GB" sz="1800" i="1" dirty="0" err="1" smtClean="0"/>
              <a:t>SoS</a:t>
            </a:r>
            <a:r>
              <a:rPr lang="en-GB" sz="1800" i="1" dirty="0" smtClean="0"/>
              <a:t>) embedding successful projects across institutions, </a:t>
            </a:r>
            <a:r>
              <a:rPr lang="en-GB" sz="1800" dirty="0" smtClean="0"/>
              <a:t>Project Report York: Higher Education Academy.</a:t>
            </a:r>
          </a:p>
          <a:p>
            <a:pPr eaLnBrk="1" hangingPunct="1">
              <a:buNone/>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None/>
            </a:pPr>
            <a:r>
              <a:rPr lang="en-GB" sz="1800" dirty="0" smtClean="0"/>
              <a:t>Meyer, J., &amp; Land, R. (2003). </a:t>
            </a:r>
            <a:r>
              <a:rPr lang="en-GB" sz="1800" i="1" dirty="0" smtClean="0"/>
              <a:t>Threshold concepts and troublesome knowledge: linkages to ways of thinking and practising within the disciplines</a:t>
            </a:r>
            <a:r>
              <a:rPr lang="en-GB" sz="1800" dirty="0" smtClean="0"/>
              <a:t>. University of Edinburgh.</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3</a:t>
            </a:r>
          </a:p>
        </p:txBody>
      </p:sp>
      <p:sp>
        <p:nvSpPr>
          <p:cNvPr id="48131" name="Content Placeholder 2"/>
          <p:cNvSpPr>
            <a:spLocks noGrp="1"/>
          </p:cNvSpPr>
          <p:nvPr>
            <p:ph idx="1"/>
          </p:nvPr>
        </p:nvSpPr>
        <p:spPr>
          <a:xfrm>
            <a:off x="468313" y="980728"/>
            <a:ext cx="8229600" cy="5221635"/>
          </a:xfrm>
        </p:spPr>
        <p:txBody>
          <a:bodyPr/>
          <a:lstStyle/>
          <a:p>
            <a:pPr eaLnBrk="1" hangingPunct="1">
              <a:buNone/>
            </a:pPr>
            <a:r>
              <a:rPr lang="en-GB" sz="1600" dirty="0" smtClean="0"/>
              <a:t>Morgan, M (Ed) (2011) </a:t>
            </a:r>
            <a:r>
              <a:rPr lang="en-GB" sz="1600" i="1" dirty="0" smtClean="0"/>
              <a:t>Improving the student experience: a practical guide</a:t>
            </a:r>
            <a:r>
              <a:rPr lang="en-GB" sz="1600" dirty="0" smtClean="0"/>
              <a:t>, Abingdon, Routledge.</a:t>
            </a:r>
          </a:p>
          <a:p>
            <a:pPr eaLnBrk="1" hangingPunct="1">
              <a:buNone/>
            </a:pPr>
            <a:r>
              <a:rPr lang="en-GB" sz="1600" dirty="0" err="1" smtClean="0"/>
              <a:t>Mortiboys</a:t>
            </a:r>
            <a:r>
              <a:rPr lang="en-GB" sz="1600" dirty="0" smtClean="0"/>
              <a:t>, A. (2005) </a:t>
            </a:r>
            <a:r>
              <a:rPr lang="en-GB" sz="1600" i="1" dirty="0" smtClean="0"/>
              <a:t>Teaching with emotional intelligence</a:t>
            </a:r>
            <a:r>
              <a:rPr lang="en-GB" sz="1600" dirty="0" smtClean="0"/>
              <a:t>, Abingdon: Routledge. Kneale, P. E. (1997) </a:t>
            </a:r>
            <a:r>
              <a:rPr lang="en-GB" sz="1600" i="1" dirty="0" smtClean="0"/>
              <a:t>The rise of the "strategic student": how can we adapt to cope?</a:t>
            </a:r>
            <a:r>
              <a:rPr lang="en-GB" sz="1600" dirty="0" smtClean="0"/>
              <a:t> in Armstrong, S., Thompson, G. and Brown, S. (</a:t>
            </a:r>
            <a:r>
              <a:rPr lang="en-GB" sz="1600" dirty="0" err="1" smtClean="0"/>
              <a:t>eds</a:t>
            </a:r>
            <a:r>
              <a:rPr lang="en-GB" sz="1600" dirty="0" smtClean="0"/>
              <a:t>) </a:t>
            </a:r>
            <a:r>
              <a:rPr lang="en-GB" sz="1600" i="1" dirty="0" smtClean="0"/>
              <a:t>Facing up to Radical Changes in Universities and Colleges,</a:t>
            </a:r>
            <a:r>
              <a:rPr lang="en-GB" sz="1600" dirty="0" smtClean="0"/>
              <a:t> 119-139 London: Kogan Page.</a:t>
            </a:r>
          </a:p>
          <a:p>
            <a:pPr eaLnBrk="1" hangingPunct="1">
              <a:buNone/>
              <a:defRPr/>
            </a:pPr>
            <a:r>
              <a:rPr lang="en-GB" sz="1600" dirty="0" err="1" smtClean="0"/>
              <a:t>Nicol</a:t>
            </a:r>
            <a:r>
              <a:rPr lang="en-GB" sz="1600" dirty="0" smtClean="0"/>
              <a:t>, D. J. and Macfarlane-Dick, D. (2006) Formative assessment and self-regulated learning: A model and seven principles of good feedback practice. </a:t>
            </a:r>
            <a:r>
              <a:rPr lang="en-GB" sz="1600" i="1" dirty="0" smtClean="0"/>
              <a:t>Studies in Higher Education </a:t>
            </a:r>
            <a:r>
              <a:rPr lang="en-GB" sz="1600" i="1" dirty="0" err="1" smtClean="0"/>
              <a:t>Vol</a:t>
            </a:r>
            <a:r>
              <a:rPr lang="en-GB" sz="1600" i="1" dirty="0" smtClean="0"/>
              <a:t> 31(2), 199-218.</a:t>
            </a:r>
          </a:p>
          <a:p>
            <a:pPr>
              <a:buNone/>
            </a:pPr>
            <a:r>
              <a:rPr lang="en-GB" sz="1600" dirty="0" err="1" smtClean="0"/>
              <a:t>Pennebaker</a:t>
            </a:r>
            <a:r>
              <a:rPr lang="en-GB" sz="1600" dirty="0" smtClean="0"/>
              <a:t>, James, on Using expressive writing http://www.utexas.edu/features/archive/2005/writing.html </a:t>
            </a:r>
          </a:p>
          <a:p>
            <a:pPr eaLnBrk="1" hangingPunct="1">
              <a:buNone/>
            </a:pPr>
            <a:r>
              <a:rPr lang="en-GB" sz="1600" dirty="0" smtClean="0"/>
              <a:t>Pickford, R. and Brown, S. (2006) </a:t>
            </a:r>
            <a:r>
              <a:rPr lang="en-GB" sz="1600" i="1" dirty="0" smtClean="0"/>
              <a:t>Assessing skills and practice,</a:t>
            </a:r>
            <a:r>
              <a:rPr lang="en-GB" sz="1600" dirty="0" smtClean="0"/>
              <a:t> London: Routledge.</a:t>
            </a:r>
          </a:p>
          <a:p>
            <a:pPr eaLnBrk="1" hangingPunct="1">
              <a:buFont typeface="Wingdings" pitchFamily="2" charset="2"/>
              <a:buNone/>
            </a:pPr>
            <a:r>
              <a:rPr lang="en-GB" sz="1600" dirty="0" smtClean="0"/>
              <a:t>Race P. (2006) </a:t>
            </a:r>
            <a:r>
              <a:rPr lang="en-GB" sz="1600" i="1" dirty="0" smtClean="0"/>
              <a:t>The lecturer’s toolkit (3rd edition),</a:t>
            </a:r>
            <a:r>
              <a:rPr lang="en-GB" sz="1600" dirty="0" smtClean="0"/>
              <a:t> London: Routledge.</a:t>
            </a: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Useful references 4</a:t>
            </a:r>
            <a:endParaRPr lang="en-GB" dirty="0"/>
          </a:p>
        </p:txBody>
      </p:sp>
      <p:sp>
        <p:nvSpPr>
          <p:cNvPr id="3" name="Content Placeholder 2"/>
          <p:cNvSpPr>
            <a:spLocks noGrp="1"/>
          </p:cNvSpPr>
          <p:nvPr>
            <p:ph idx="1"/>
          </p:nvPr>
        </p:nvSpPr>
        <p:spPr/>
        <p:txBody>
          <a:bodyPr/>
          <a:lstStyle/>
          <a:p>
            <a:pPr eaLnBrk="1" hangingPunct="1">
              <a:buNone/>
            </a:pPr>
            <a:r>
              <a:rPr lang="en-GB" sz="2000" dirty="0" smtClean="0"/>
              <a:t>Rust, C., Price, M. and O’Donovan, B. (2003) </a:t>
            </a:r>
            <a:r>
              <a:rPr lang="en-GB" sz="2000" i="1" dirty="0" smtClean="0"/>
              <a:t>Improving students’ learning by developing their understanding of assessment criteria and processes, </a:t>
            </a:r>
            <a:r>
              <a:rPr lang="en-GB" sz="2000" dirty="0" smtClean="0"/>
              <a:t>Assessment and Evaluation in Higher Education. 28 (2), 147-164.</a:t>
            </a:r>
          </a:p>
          <a:p>
            <a:pPr eaLnBrk="1" hangingPunct="1">
              <a:buNone/>
            </a:pPr>
            <a:r>
              <a:rPr lang="en-GB" sz="2000" dirty="0" smtClean="0"/>
              <a:t>Ryan, J. (2000) </a:t>
            </a:r>
            <a:r>
              <a:rPr lang="en-GB" sz="2000" i="1" dirty="0" smtClean="0"/>
              <a:t>A Guide to Teaching International Students,</a:t>
            </a:r>
            <a:r>
              <a:rPr lang="en-GB" sz="2000" dirty="0" smtClean="0"/>
              <a:t> Oxford Centre for Staff and Learning Development</a:t>
            </a:r>
          </a:p>
          <a:p>
            <a:pPr eaLnBrk="1" hangingPunct="1">
              <a:buNone/>
            </a:pPr>
            <a:r>
              <a:rPr lang="en-GB" sz="2000" dirty="0" err="1" smtClean="0"/>
              <a:t>Salovey</a:t>
            </a:r>
            <a:r>
              <a:rPr lang="en-GB" sz="2000" dirty="0" smtClean="0"/>
              <a:t>, P. and Meyer, J. (1990) Emotional Intelligence, Imagination, </a:t>
            </a:r>
            <a:r>
              <a:rPr lang="en-GB" sz="2000" i="1" dirty="0" smtClean="0"/>
              <a:t>Cognition and Personality </a:t>
            </a:r>
            <a:r>
              <a:rPr lang="en-GB" sz="2000" i="1" dirty="0" err="1" smtClean="0"/>
              <a:t>Vol</a:t>
            </a:r>
            <a:r>
              <a:rPr lang="en-GB" sz="2000" i="1" dirty="0" smtClean="0"/>
              <a:t> 9 (3) 185-211.</a:t>
            </a:r>
          </a:p>
          <a:p>
            <a:pPr eaLnBrk="1" hangingPunct="1">
              <a:buNone/>
            </a:pPr>
            <a:r>
              <a:rPr lang="en-GB" sz="2000" dirty="0" err="1" smtClean="0"/>
              <a:t>Stefani</a:t>
            </a:r>
            <a:r>
              <a:rPr lang="en-GB" sz="2000" dirty="0" smtClean="0"/>
              <a:t>, L. and Carroll, J. (2001) </a:t>
            </a:r>
            <a:r>
              <a:rPr lang="en-GB" sz="2000" i="1" dirty="0" smtClean="0"/>
              <a:t>A Briefing on Plagiarism </a:t>
            </a:r>
            <a:r>
              <a:rPr lang="en-GB" sz="2000" dirty="0" smtClean="0"/>
              <a:t>http://www.ltsn.ac.uk/application.asp?app=resources.asp&amp;process=full_record&amp;section=generic&amp;id=10</a:t>
            </a:r>
          </a:p>
          <a:p>
            <a:pPr>
              <a:buNone/>
            </a:pPr>
            <a:r>
              <a:rPr lang="en-GB" sz="2000" dirty="0" smtClean="0"/>
              <a:t>Yorke, M. (1999) </a:t>
            </a:r>
            <a:r>
              <a:rPr lang="en-GB" sz="2000" i="1" dirty="0" smtClean="0"/>
              <a:t>Leaving Early: Undergraduate Non-Completion in Higher Education</a:t>
            </a:r>
            <a:r>
              <a:rPr lang="en-GB" sz="2000" dirty="0" smtClean="0"/>
              <a:t>, London: Taylor and Francis.</a:t>
            </a:r>
          </a:p>
          <a:p>
            <a:pPr>
              <a:buNone/>
            </a:pPr>
            <a:r>
              <a:rPr lang="en-GB" sz="2000" dirty="0" smtClean="0"/>
              <a:t>Yorke, M. and </a:t>
            </a:r>
            <a:r>
              <a:rPr lang="en-GB" sz="2000" dirty="0" err="1" smtClean="0"/>
              <a:t>Longden</a:t>
            </a:r>
            <a:r>
              <a:rPr lang="en-GB" sz="2000" dirty="0" smtClean="0"/>
              <a:t>, B. (2004) </a:t>
            </a:r>
            <a:r>
              <a:rPr lang="en-GB" sz="2000" i="1" dirty="0" smtClean="0"/>
              <a:t>Retention and Student Success in Higher Education</a:t>
            </a:r>
            <a:r>
              <a:rPr lang="en-GB" sz="2000" dirty="0" smtClean="0"/>
              <a:t>, Maidenhead, Open University Press.</a:t>
            </a:r>
          </a:p>
          <a:p>
            <a:pPr eaLnBrk="1" hangingPunct="1">
              <a:buNone/>
            </a:pPr>
            <a:endParaRPr lang="en-GB" sz="2800" dirty="0" smtClean="0"/>
          </a:p>
          <a:p>
            <a:endParaRPr lang="en-GB" sz="2800" dirty="0" smtClean="0"/>
          </a:p>
          <a:p>
            <a:endParaRPr lang="en-GB"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2</a:t>
            </a:r>
            <a:endParaRPr lang="en-GB" dirty="0"/>
          </a:p>
        </p:txBody>
      </p:sp>
      <p:sp>
        <p:nvSpPr>
          <p:cNvPr id="3" name="Content Placeholder 2"/>
          <p:cNvSpPr>
            <a:spLocks noGrp="1"/>
          </p:cNvSpPr>
          <p:nvPr>
            <p:ph idx="1"/>
          </p:nvPr>
        </p:nvSpPr>
        <p:spPr/>
        <p:txBody>
          <a:bodyPr/>
          <a:lstStyle/>
          <a:p>
            <a:pPr>
              <a:lnSpc>
                <a:spcPct val="100000"/>
              </a:lnSpc>
              <a:buNone/>
            </a:pPr>
            <a:r>
              <a:rPr lang="en-GB" sz="2600" dirty="0" smtClean="0"/>
              <a:t>At levels 5 and 6 we will introduce a two semester structure, where programme can choose to teach in sequence or parallel to enable placements, performance, fieldwork elements to be undertaken in term time. The opportunity for a four or five week term-time research placement with a member of staff or off-campus is enabled through the revised timetable patterns.</a:t>
            </a:r>
          </a:p>
          <a:p>
            <a:pPr>
              <a:lnSpc>
                <a:spcPct val="100000"/>
              </a:lnSpc>
              <a:buNone/>
            </a:pPr>
            <a:endParaRPr lang="en-GB" sz="26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3</a:t>
            </a:r>
            <a:endParaRPr lang="en-GB" dirty="0"/>
          </a:p>
        </p:txBody>
      </p:sp>
      <p:sp>
        <p:nvSpPr>
          <p:cNvPr id="3" name="Content Placeholder 2"/>
          <p:cNvSpPr>
            <a:spLocks noGrp="1"/>
          </p:cNvSpPr>
          <p:nvPr>
            <p:ph idx="1"/>
          </p:nvPr>
        </p:nvSpPr>
        <p:spPr/>
        <p:txBody>
          <a:bodyPr/>
          <a:lstStyle/>
          <a:p>
            <a:pPr marL="0" indent="0">
              <a:lnSpc>
                <a:spcPct val="100000"/>
              </a:lnSpc>
              <a:buNone/>
            </a:pPr>
            <a:r>
              <a:rPr lang="en-GB" sz="2600" dirty="0" smtClean="0"/>
              <a:t>This proposal recognises that knowledge in the 21st-century is easily available, what matters is developing the personal and IT skills to work with it.  Modules will probably address less ‘stuff’, covering fewer topics but in greater depth.  Students will develop their ability to be critically engaged with the material and to tackle larger and more difficult problems through group research.  Working full-time on one module at one time will allow double loop learning to be more explicit, engagement with alumni and community groups, and greater opportunities for students to reinforce practical experience. </a:t>
            </a:r>
            <a:endParaRPr lang="en-GB" sz="26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dirty="0" smtClean="0"/>
              <a:t>Overview 4</a:t>
            </a:r>
            <a:endParaRPr lang="en-GB" dirty="0"/>
          </a:p>
        </p:txBody>
      </p:sp>
      <p:sp>
        <p:nvSpPr>
          <p:cNvPr id="3" name="Content Placeholder 2"/>
          <p:cNvSpPr>
            <a:spLocks noGrp="1"/>
          </p:cNvSpPr>
          <p:nvPr>
            <p:ph idx="1"/>
          </p:nvPr>
        </p:nvSpPr>
        <p:spPr/>
        <p:txBody>
          <a:bodyPr/>
          <a:lstStyle/>
          <a:p>
            <a:pPr>
              <a:lnSpc>
                <a:spcPct val="100000"/>
              </a:lnSpc>
            </a:pPr>
            <a:r>
              <a:rPr lang="en-GB" sz="2600" dirty="0" smtClean="0"/>
              <a:t>This proposal recognises that modern academic research in most disciplines is a team activity benefiting from shared discussion, argument and debate.  It also recognises that businesses need people who can be flexible, innovative and confident in team settings (CBI 2011). </a:t>
            </a:r>
          </a:p>
          <a:p>
            <a:pPr>
              <a:lnSpc>
                <a:spcPct val="100000"/>
              </a:lnSpc>
            </a:pPr>
            <a:r>
              <a:rPr lang="en-GB" sz="2600" dirty="0" smtClean="0"/>
              <a:t>These changes will affect all undergraduate learning from September 2014-5. Parallel changes to Taught Masters programmes should follow in 2015-16.</a:t>
            </a:r>
          </a:p>
          <a:p>
            <a:pPr>
              <a:lnSpc>
                <a:spcPct val="100000"/>
              </a:lnSpc>
              <a:buNone/>
            </a:pPr>
            <a:endParaRPr lang="en-GB" sz="26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3200" dirty="0" smtClean="0"/>
              <a:t>Some Issues driving this proposal: 1</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Our students do not have a ‘30 week’ value for money learning experience. Student and parent dissatisfaction.  </a:t>
            </a:r>
          </a:p>
          <a:p>
            <a:pPr>
              <a:lnSpc>
                <a:spcPct val="100000"/>
              </a:lnSpc>
            </a:pPr>
            <a:r>
              <a:rPr lang="en-GB" sz="2600" dirty="0" smtClean="0"/>
              <a:t>Level 4 student engagement, and class attendance is not good in many programmes ‘</a:t>
            </a:r>
            <a:r>
              <a:rPr lang="en-GB" sz="2600" i="1" dirty="0" smtClean="0"/>
              <a:t>there's no real reason to attend unless it really engages you, or it’s a compulsory assessment session’.  </a:t>
            </a:r>
            <a:r>
              <a:rPr lang="en-GB" sz="2600" dirty="0" smtClean="0"/>
              <a:t>First year isn't consistently developing good practice study habits in preparation for second and third year. First-year academic experience is perceived to be of limited value.</a:t>
            </a:r>
            <a:endParaRPr lang="en-GB" sz="2600"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2</a:t>
            </a:r>
            <a:endParaRPr lang="en-GB" sz="3200" dirty="0"/>
          </a:p>
        </p:txBody>
      </p:sp>
      <p:sp>
        <p:nvSpPr>
          <p:cNvPr id="3" name="Content Placeholder 2"/>
          <p:cNvSpPr>
            <a:spLocks noGrp="1"/>
          </p:cNvSpPr>
          <p:nvPr>
            <p:ph idx="1"/>
          </p:nvPr>
        </p:nvSpPr>
        <p:spPr/>
        <p:txBody>
          <a:bodyPr/>
          <a:lstStyle/>
          <a:p>
            <a:pPr lvl="0">
              <a:lnSpc>
                <a:spcPct val="100000"/>
              </a:lnSpc>
            </a:pPr>
            <a:r>
              <a:rPr lang="en-GB" sz="2600" dirty="0" smtClean="0"/>
              <a:t>Many students are not receiving feedback until after Christmas of year 1, and have few marks by which they can assess their progress. In some cases first feedback is after Easter. This affects students’ confidence in their academic ability and retention.</a:t>
            </a:r>
          </a:p>
          <a:p>
            <a:pPr lvl="0">
              <a:lnSpc>
                <a:spcPct val="100000"/>
              </a:lnSpc>
            </a:pPr>
            <a:r>
              <a:rPr lang="en-GB" sz="2600" dirty="0" smtClean="0"/>
              <a:t>Plymouth has a very high proportion of disabled students; we should aim to provide everyone with the same learning, support and inclusive assessment opportunities. </a:t>
            </a: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2400" i="1" dirty="0" smtClean="0"/>
              <a:t>The curriculum enrichment project 2013-2015: </a:t>
            </a:r>
            <a:r>
              <a:rPr lang="en-GB" sz="4000" i="1" dirty="0" smtClean="0"/>
              <a:t/>
            </a:r>
            <a:br>
              <a:rPr lang="en-GB" sz="4000" i="1" dirty="0" smtClean="0"/>
            </a:br>
            <a:r>
              <a:rPr lang="en-GB" sz="3200" dirty="0" smtClean="0"/>
              <a:t>Some Issues driving this proposal: 3</a:t>
            </a:r>
            <a:endParaRPr lang="en-GB" sz="3200" dirty="0"/>
          </a:p>
        </p:txBody>
      </p:sp>
      <p:sp>
        <p:nvSpPr>
          <p:cNvPr id="3" name="Content Placeholder 2"/>
          <p:cNvSpPr>
            <a:spLocks noGrp="1"/>
          </p:cNvSpPr>
          <p:nvPr>
            <p:ph idx="1"/>
          </p:nvPr>
        </p:nvSpPr>
        <p:spPr/>
        <p:txBody>
          <a:bodyPr/>
          <a:lstStyle/>
          <a:p>
            <a:pPr>
              <a:lnSpc>
                <a:spcPct val="100000"/>
              </a:lnSpc>
            </a:pPr>
            <a:r>
              <a:rPr lang="en-GB" sz="2600" dirty="0" smtClean="0"/>
              <a:t>Arguably there is over assessment in some modules, and over-reliance on terminal examinations in some Faculties. Returning to Plymouth for August </a:t>
            </a:r>
            <a:r>
              <a:rPr lang="en-GB" sz="2600" dirty="0" err="1" smtClean="0"/>
              <a:t>resit</a:t>
            </a:r>
            <a:r>
              <a:rPr lang="en-GB" sz="2600" dirty="0" smtClean="0"/>
              <a:t> examinations is very expensive for our students.</a:t>
            </a:r>
          </a:p>
          <a:p>
            <a:pPr lvl="0">
              <a:lnSpc>
                <a:spcPct val="100000"/>
              </a:lnSpc>
            </a:pPr>
            <a:r>
              <a:rPr lang="en-GB" sz="2600" dirty="0" smtClean="0"/>
              <a:t>Co-curricular activities need timetabled weeks to encourage student engagement. (Co-curricular activities are ‘not for credit’, recognised through the Plymouth Award and transcript).</a:t>
            </a:r>
          </a:p>
          <a:p>
            <a:pPr>
              <a:lnSpc>
                <a:spcPct val="100000"/>
              </a:lnSpc>
            </a:pPr>
            <a:endParaRPr lang="en-GB" sz="2600" dirty="0"/>
          </a:p>
        </p:txBody>
      </p:sp>
    </p:spTree>
  </p:cSld>
  <p:clrMapOvr>
    <a:masterClrMapping/>
  </p:clrMapOvr>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LeedsMet temp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0</TotalTime>
  <Words>3258</Words>
  <Application>Microsoft Office PowerPoint</Application>
  <PresentationFormat>On-screen Show (4:3)</PresentationFormat>
  <Paragraphs>184</Paragraphs>
  <Slides>35</Slides>
  <Notes>8</Notes>
  <HiddenSlides>0</HiddenSlides>
  <MMClips>0</MMClips>
  <ScaleCrop>false</ScaleCrop>
  <HeadingPairs>
    <vt:vector size="4" baseType="variant">
      <vt:variant>
        <vt:lpstr>Theme</vt:lpstr>
      </vt:variant>
      <vt:variant>
        <vt:i4>1</vt:i4>
      </vt:variant>
      <vt:variant>
        <vt:lpstr>Slide Titles</vt:lpstr>
      </vt:variant>
      <vt:variant>
        <vt:i4>35</vt:i4>
      </vt:variant>
    </vt:vector>
  </HeadingPairs>
  <TitlesOfParts>
    <vt:vector size="36" baseType="lpstr">
      <vt:lpstr>LeedsMet template</vt:lpstr>
      <vt:lpstr>Making a good start: a workshop for the Faculty of Business Plymouth University October 2013 </vt:lpstr>
      <vt:lpstr>The curriculum enrichment project 2013-2015: Ambition</vt:lpstr>
      <vt:lpstr>The curriculum enrichment project 2013-2015: Overview 1</vt:lpstr>
      <vt:lpstr>The curriculum enrichment project 2013-2015:  Overview 2</vt:lpstr>
      <vt:lpstr>The curriculum enrichment project 2013-2015:  Overview 3</vt:lpstr>
      <vt:lpstr>The curriculum enrichment project 2013-2015:  Overview 4</vt:lpstr>
      <vt:lpstr>The curriculum enrichment project 2013-2015: Some Issues driving this proposal: 1</vt:lpstr>
      <vt:lpstr>The curriculum enrichment project 2013-2015:  Some Issues driving this proposal: 2</vt:lpstr>
      <vt:lpstr>The curriculum enrichment project 2013-2015:  Some Issues driving this proposal: 3</vt:lpstr>
      <vt:lpstr>The curriculum enrichment project 2013-2015:  Some Issues driving this proposal: 4</vt:lpstr>
      <vt:lpstr>In this workshop, we aim to explore how to:</vt:lpstr>
      <vt:lpstr>What’s special about block delivery? Students can:</vt:lpstr>
      <vt:lpstr>Early block delivery modules  can include:</vt:lpstr>
      <vt:lpstr>Introducing the discipline and underpinning  knowledge. </vt:lpstr>
      <vt:lpstr>What are the threshold concepts in your discipline (Meyer and Land) and how can you help students ‘get’ them?</vt:lpstr>
      <vt:lpstr>Describing, using and developing discipline-relevant skills, behaviour and knowledge;</vt:lpstr>
      <vt:lpstr>What skills?</vt:lpstr>
      <vt:lpstr>Thinking ahead to graduate attributes</vt:lpstr>
      <vt:lpstr>Locating &amp; using critically a wide range of resources</vt:lpstr>
      <vt:lpstr>IT literacies</vt:lpstr>
      <vt:lpstr>Building cohort coherence and maximising engagement</vt:lpstr>
      <vt:lpstr>Task-orientated and engaging student activities</vt:lpstr>
      <vt:lpstr>How about including an expressive writing task?</vt:lpstr>
      <vt:lpstr>Pennebaker argues for expressive writing because:</vt:lpstr>
      <vt:lpstr>Assessment for learning</vt:lpstr>
      <vt:lpstr>Assessment for learning</vt:lpstr>
      <vt:lpstr>Assessment for learning</vt:lpstr>
      <vt:lpstr>Can your early assignments enable  you to:</vt:lpstr>
      <vt:lpstr>Inclusive assessments</vt:lpstr>
      <vt:lpstr>Block delivery modules can to enable students to:</vt:lpstr>
      <vt:lpstr>These and other slides will be available on my website at www.sally-brown.net</vt:lpstr>
      <vt:lpstr>Useful references: 1</vt:lpstr>
      <vt:lpstr>Useful references 2</vt:lpstr>
      <vt:lpstr>Useful references 3</vt:lpstr>
      <vt:lpstr>Useful references 4</vt:lpstr>
    </vt:vector>
  </TitlesOfParts>
  <Manager/>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188</cp:revision>
  <cp:lastPrinted>2012-05-10T17:07:59Z</cp:lastPrinted>
  <dcterms:created xsi:type="dcterms:W3CDTF">2007-03-06T12:05:28Z</dcterms:created>
  <dcterms:modified xsi:type="dcterms:W3CDTF">2013-10-10T16:24:45Z</dcterms:modified>
</cp:coreProperties>
</file>