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26"/>
  </p:notesMasterIdLst>
  <p:handoutMasterIdLst>
    <p:handoutMasterId r:id="rId27"/>
  </p:handoutMasterIdLst>
  <p:sldIdLst>
    <p:sldId id="261" r:id="rId2"/>
    <p:sldId id="299" r:id="rId3"/>
    <p:sldId id="300" r:id="rId4"/>
    <p:sldId id="301" r:id="rId5"/>
    <p:sldId id="302" r:id="rId6"/>
    <p:sldId id="303" r:id="rId7"/>
    <p:sldId id="304" r:id="rId8"/>
    <p:sldId id="305" r:id="rId9"/>
    <p:sldId id="306" r:id="rId10"/>
    <p:sldId id="307" r:id="rId11"/>
    <p:sldId id="262" r:id="rId12"/>
    <p:sldId id="332" r:id="rId13"/>
    <p:sldId id="331" r:id="rId14"/>
    <p:sldId id="326" r:id="rId15"/>
    <p:sldId id="329" r:id="rId16"/>
    <p:sldId id="325" r:id="rId17"/>
    <p:sldId id="327" r:id="rId18"/>
    <p:sldId id="328" r:id="rId19"/>
    <p:sldId id="330" r:id="rId20"/>
    <p:sldId id="334" r:id="rId21"/>
    <p:sldId id="333" r:id="rId22"/>
    <p:sldId id="288" r:id="rId23"/>
    <p:sldId id="319" r:id="rId24"/>
    <p:sldId id="322" r:id="rId25"/>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uth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500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600" autoAdjust="0"/>
    <p:restoredTop sz="85351" autoAdjust="0"/>
  </p:normalViewPr>
  <p:slideViewPr>
    <p:cSldViewPr showGuides="1">
      <p:cViewPr>
        <p:scale>
          <a:sx n="80" d="100"/>
          <a:sy n="80" d="100"/>
        </p:scale>
        <p:origin x="594" y="240"/>
      </p:cViewPr>
      <p:guideLst>
        <p:guide orient="horz" pos="2160"/>
        <p:guide pos="2880"/>
      </p:guideLst>
    </p:cSldViewPr>
  </p:slideViewPr>
  <p:outlineViewPr>
    <p:cViewPr>
      <p:scale>
        <a:sx n="33" d="100"/>
        <a:sy n="33" d="100"/>
      </p:scale>
      <p:origin x="48" y="9960"/>
    </p:cViewPr>
  </p:outlineViewPr>
  <p:notesTextViewPr>
    <p:cViewPr>
      <p:scale>
        <a:sx n="100" d="100"/>
        <a:sy n="100" d="100"/>
      </p:scale>
      <p:origin x="0" y="0"/>
    </p:cViewPr>
  </p:notesTextViewPr>
  <p:sorterViewPr>
    <p:cViewPr>
      <p:scale>
        <a:sx n="100" d="100"/>
        <a:sy n="100" d="100"/>
      </p:scale>
      <p:origin x="0" y="169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22</a:t>
            </a:fld>
            <a:endParaRPr lang="en-US">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23</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 xmlns:p14="http://schemas.microsoft.com/office/powerpoint/2010/main"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Running effective 2-hour learning experiences</a:t>
            </a:r>
            <a:br>
              <a:rPr lang="en-GB" sz="3600" dirty="0" smtClean="0"/>
            </a:br>
            <a:r>
              <a:rPr lang="en-GB" sz="2800" dirty="0" smtClean="0"/>
              <a:t>Plymouth University October 2013</a:t>
            </a:r>
            <a:br>
              <a:rPr lang="en-GB" sz="2800" dirty="0" smtClean="0"/>
            </a:br>
            <a:endParaRPr lang="en-GB" sz="2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Visiting Fellow, University of Northumbria</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sz="3200" dirty="0" smtClean="0"/>
              <a:t>Some Issues driving this proposal: 4</a:t>
            </a:r>
            <a:endParaRPr lang="en-GB" sz="3200" dirty="0"/>
          </a:p>
        </p:txBody>
      </p:sp>
      <p:sp>
        <p:nvSpPr>
          <p:cNvPr id="3" name="Content Placeholder 2"/>
          <p:cNvSpPr>
            <a:spLocks noGrp="1"/>
          </p:cNvSpPr>
          <p:nvPr>
            <p:ph idx="1"/>
          </p:nvPr>
        </p:nvSpPr>
        <p:spPr>
          <a:xfrm>
            <a:off x="0" y="1412875"/>
            <a:ext cx="9144000" cy="4789488"/>
          </a:xfrm>
        </p:spPr>
        <p:txBody>
          <a:bodyPr/>
          <a:lstStyle/>
          <a:p>
            <a:pPr lvl="0">
              <a:lnSpc>
                <a:spcPct val="100000"/>
              </a:lnSpc>
            </a:pPr>
            <a:r>
              <a:rPr lang="en-GB" sz="2600" dirty="0" smtClean="0"/>
              <a:t>We don’t have opportunities for students to learn outside their programmes. Introducing inter-disciplinary </a:t>
            </a:r>
            <a:r>
              <a:rPr lang="en-GB" sz="2600" i="1" dirty="0" smtClean="0"/>
              <a:t>Plymouth Plus</a:t>
            </a:r>
            <a:r>
              <a:rPr lang="en-GB" sz="2600" dirty="0" smtClean="0"/>
              <a:t> assessed modules in level 4 will also enable some staff to teach with colleagues from other Faculties. The time table structure could allow </a:t>
            </a:r>
            <a:r>
              <a:rPr lang="en-GB" sz="2600" i="1" dirty="0" smtClean="0"/>
              <a:t>Plymouth Plus</a:t>
            </a:r>
            <a:r>
              <a:rPr lang="en-GB" sz="2600" dirty="0" smtClean="0"/>
              <a:t> modules to be available for level 5 where desired. Current six modules in parallel teaching pattern makes in-term work and research-placements, theatre, performance, and fieldwork activities impossible to timetable. </a:t>
            </a:r>
          </a:p>
          <a:p>
            <a:pPr lvl="0">
              <a:lnSpc>
                <a:spcPct val="100000"/>
              </a:lnSpc>
            </a:pPr>
            <a:r>
              <a:rPr lang="en-GB" sz="2600" dirty="0" smtClean="0"/>
              <a:t>Many staff have horrendous marking loads in May-June, which currently means teaching stops for most students at Easter.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In this workshop, we aim to explore how to:</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Ensure that two hour sessions can be used and managed to maximise student engagement and learning;</a:t>
            </a:r>
          </a:p>
          <a:p>
            <a:r>
              <a:rPr lang="en-GB" dirty="0" smtClean="0"/>
              <a:t>Organise learning opportunities that engage students and don’t exhaust staff; </a:t>
            </a:r>
          </a:p>
          <a:p>
            <a:r>
              <a:rPr lang="en-GB" dirty="0" smtClean="0"/>
              <a:t>Maintain a focus on the learning outcomes relevant to this particular element of the programme;</a:t>
            </a:r>
          </a:p>
          <a:p>
            <a:r>
              <a:rPr lang="en-GB" dirty="0" smtClean="0"/>
              <a:t>Link study within each two hour session to the related assessment tasks. </a:t>
            </a:r>
          </a:p>
          <a:p>
            <a:r>
              <a:rPr lang="en-GB" dirty="0" smtClean="0"/>
              <a:t>Work towards making students feel that the two-hour sessions are ‘unmissable’.</a:t>
            </a:r>
            <a:br>
              <a:rPr lang="en-GB" dirty="0" smtClean="0"/>
            </a:br>
            <a:r>
              <a:rPr lang="en-GB" dirty="0" smtClean="0"/>
              <a:t/>
            </a:r>
            <a:br>
              <a:rPr lang="en-GB" dirty="0" smtClean="0"/>
            </a:br>
            <a:r>
              <a:rPr lang="en-GB" dirty="0" smtClean="0"/>
              <a:t/>
            </a:r>
            <a:br>
              <a:rPr lang="en-GB" dirty="0" smtClean="0"/>
            </a:br>
            <a:r>
              <a:rPr lang="en-GB" dirty="0" smtClean="0"/>
              <a:t/>
            </a:r>
            <a:br>
              <a:rPr lang="en-GB" dirty="0" smtClean="0"/>
            </a:br>
            <a:endParaRPr lang="en-GB" dirty="0" smtClean="0"/>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Task</a:t>
            </a:r>
            <a:endParaRPr lang="en-GB" dirty="0"/>
          </a:p>
        </p:txBody>
      </p:sp>
      <p:sp>
        <p:nvSpPr>
          <p:cNvPr id="3" name="Content Placeholder 2"/>
          <p:cNvSpPr>
            <a:spLocks noGrp="1"/>
          </p:cNvSpPr>
          <p:nvPr>
            <p:ph idx="1"/>
          </p:nvPr>
        </p:nvSpPr>
        <p:spPr/>
        <p:txBody>
          <a:bodyPr/>
          <a:lstStyle/>
          <a:p>
            <a:r>
              <a:rPr lang="en-GB" dirty="0" smtClean="0"/>
              <a:t>What can be done in a two hour block that can’t be done in  a single hour session?</a:t>
            </a:r>
          </a:p>
          <a:p>
            <a:r>
              <a:rPr lang="en-GB" dirty="0" smtClean="0"/>
              <a:t>How do staff and students need to reframe their thinking for this changed delivery pattern?</a:t>
            </a:r>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Pros and cons of 2-hour blocks</a:t>
            </a:r>
            <a:endParaRPr lang="en-GB" dirty="0"/>
          </a:p>
        </p:txBody>
      </p:sp>
      <p:sp>
        <p:nvSpPr>
          <p:cNvPr id="4" name="Text Placeholder 3"/>
          <p:cNvSpPr>
            <a:spLocks noGrp="1"/>
          </p:cNvSpPr>
          <p:nvPr>
            <p:ph type="body" idx="1"/>
          </p:nvPr>
        </p:nvSpPr>
        <p:spPr/>
        <p:txBody>
          <a:bodyPr/>
          <a:lstStyle/>
          <a:p>
            <a:r>
              <a:rPr lang="en-GB" dirty="0" smtClean="0"/>
              <a:t>Benefits</a:t>
            </a:r>
            <a:endParaRPr lang="en-GB" dirty="0"/>
          </a:p>
        </p:txBody>
      </p:sp>
      <p:sp>
        <p:nvSpPr>
          <p:cNvPr id="5" name="Content Placeholder 4"/>
          <p:cNvSpPr>
            <a:spLocks noGrp="1"/>
          </p:cNvSpPr>
          <p:nvPr>
            <p:ph sz="half" idx="2"/>
          </p:nvPr>
        </p:nvSpPr>
        <p:spPr/>
        <p:txBody>
          <a:bodyPr/>
          <a:lstStyle/>
          <a:p>
            <a:r>
              <a:rPr lang="en-GB" dirty="0" smtClean="0"/>
              <a:t>They allow material to be engaged with in greater depth;</a:t>
            </a:r>
          </a:p>
          <a:p>
            <a:r>
              <a:rPr lang="en-GB" dirty="0" smtClean="0"/>
              <a:t>There can be multiple opportunities for students to work with peers;</a:t>
            </a:r>
          </a:p>
          <a:p>
            <a:r>
              <a:rPr lang="en-GB" dirty="0" smtClean="0"/>
              <a:t>There is more chance of you gauging how students’ learning is actually going.</a:t>
            </a:r>
            <a:endParaRPr lang="en-GB" dirty="0"/>
          </a:p>
        </p:txBody>
      </p:sp>
      <p:sp>
        <p:nvSpPr>
          <p:cNvPr id="6" name="Text Placeholder 5"/>
          <p:cNvSpPr>
            <a:spLocks noGrp="1"/>
          </p:cNvSpPr>
          <p:nvPr>
            <p:ph type="body" sz="quarter" idx="3"/>
          </p:nvPr>
        </p:nvSpPr>
        <p:spPr/>
        <p:txBody>
          <a:bodyPr/>
          <a:lstStyle/>
          <a:p>
            <a:r>
              <a:rPr lang="en-GB" dirty="0" smtClean="0"/>
              <a:t>Disadvantages</a:t>
            </a:r>
            <a:endParaRPr lang="en-GB" dirty="0"/>
          </a:p>
        </p:txBody>
      </p:sp>
      <p:sp>
        <p:nvSpPr>
          <p:cNvPr id="7" name="Content Placeholder 6"/>
          <p:cNvSpPr>
            <a:spLocks noGrp="1"/>
          </p:cNvSpPr>
          <p:nvPr>
            <p:ph sz="quarter" idx="4"/>
          </p:nvPr>
        </p:nvSpPr>
        <p:spPr/>
        <p:txBody>
          <a:bodyPr/>
          <a:lstStyle/>
          <a:p>
            <a:r>
              <a:rPr lang="en-GB" dirty="0" smtClean="0"/>
              <a:t>If a student misses a session, it’s likely to be highly disadvantageous;</a:t>
            </a:r>
          </a:p>
          <a:p>
            <a:r>
              <a:rPr lang="en-GB" dirty="0" smtClean="0"/>
              <a:t>Time management can be more of an issue, particularly accurately estimating how much material can be covered . </a:t>
            </a: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Two hour sessions: a recipe for disaster. You can sabotage them by:</a:t>
            </a:r>
            <a:endParaRPr lang="en-GB" sz="3200" dirty="0"/>
          </a:p>
        </p:txBody>
      </p:sp>
      <p:sp>
        <p:nvSpPr>
          <p:cNvPr id="3" name="Content Placeholder 2"/>
          <p:cNvSpPr>
            <a:spLocks noGrp="1"/>
          </p:cNvSpPr>
          <p:nvPr>
            <p:ph idx="1"/>
          </p:nvPr>
        </p:nvSpPr>
        <p:spPr/>
        <p:txBody>
          <a:bodyPr/>
          <a:lstStyle/>
          <a:p>
            <a:r>
              <a:rPr lang="en-GB" dirty="0" smtClean="0"/>
              <a:t>Treating them as a single lecture and talking non-stop to students;</a:t>
            </a:r>
          </a:p>
          <a:p>
            <a:r>
              <a:rPr lang="en-GB" dirty="0" smtClean="0"/>
              <a:t>Failing to give them a variety of activities so that they don’t have a chance to maintain their concentration;</a:t>
            </a:r>
          </a:p>
          <a:p>
            <a:r>
              <a:rPr lang="en-GB" dirty="0" smtClean="0"/>
              <a:t>Giving them a break in the middle which you allow to drift into half an hour;</a:t>
            </a:r>
          </a:p>
          <a:p>
            <a:r>
              <a:rPr lang="en-GB" dirty="0" smtClean="0"/>
              <a:t>Saying ‘we won’t take a break so we can finish early’;</a:t>
            </a:r>
          </a:p>
          <a:p>
            <a:r>
              <a:rPr lang="en-GB" dirty="0" smtClean="0"/>
              <a:t>Expressing criticism for the 2-hour sessions, saying you much prefer one-hour lectures.</a:t>
            </a:r>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Establishing ground rules These might include:</a:t>
            </a:r>
            <a:endParaRPr lang="en-GB" dirty="0"/>
          </a:p>
        </p:txBody>
      </p:sp>
      <p:sp>
        <p:nvSpPr>
          <p:cNvPr id="3" name="Content Placeholder 2"/>
          <p:cNvSpPr>
            <a:spLocks noGrp="1"/>
          </p:cNvSpPr>
          <p:nvPr>
            <p:ph idx="1"/>
          </p:nvPr>
        </p:nvSpPr>
        <p:spPr>
          <a:xfrm>
            <a:off x="285720" y="1539875"/>
            <a:ext cx="8412193" cy="4789488"/>
          </a:xfrm>
        </p:spPr>
        <p:txBody>
          <a:bodyPr/>
          <a:lstStyle/>
          <a:p>
            <a:r>
              <a:rPr lang="en-GB" dirty="0" smtClean="0"/>
              <a:t>Clarifying that you will always start and finish promptly (and do so);</a:t>
            </a:r>
          </a:p>
          <a:p>
            <a:r>
              <a:rPr lang="en-GB" dirty="0" smtClean="0"/>
              <a:t>Telling students you will permit drinking water, particularly if university rules don’t permit hot drinks in classrooms but there won’t be a coffee break mid-session;</a:t>
            </a:r>
          </a:p>
          <a:p>
            <a:r>
              <a:rPr lang="en-GB" dirty="0" smtClean="0"/>
              <a:t>Allowing non-messy snacks to be eaten (particularly if people have come straight from another session or from work), but not hot meals;</a:t>
            </a:r>
          </a:p>
          <a:p>
            <a:r>
              <a:rPr lang="en-GB" dirty="0" smtClean="0"/>
              <a:t>Establishing what is acceptable re using electronic devices (e.g. encouraging study-related interventions and discouraging non-study related ones).</a:t>
            </a:r>
          </a:p>
          <a:p>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Two hour workshops: the tea break problem</a:t>
            </a:r>
            <a:endParaRPr lang="en-GB" dirty="0"/>
          </a:p>
        </p:txBody>
      </p:sp>
      <p:sp>
        <p:nvSpPr>
          <p:cNvPr id="3" name="Content Placeholder 2"/>
          <p:cNvSpPr>
            <a:spLocks noGrp="1"/>
          </p:cNvSpPr>
          <p:nvPr>
            <p:ph idx="1"/>
          </p:nvPr>
        </p:nvSpPr>
        <p:spPr>
          <a:xfrm>
            <a:off x="285720" y="1539875"/>
            <a:ext cx="8412193" cy="4789488"/>
          </a:xfrm>
        </p:spPr>
        <p:txBody>
          <a:bodyPr/>
          <a:lstStyle/>
          <a:p>
            <a:r>
              <a:rPr lang="en-GB" dirty="0" smtClean="0"/>
              <a:t>2 hours is too long for students to sit inactive, but giving them a tea-break in the middle means you lose 25% of your time;</a:t>
            </a:r>
          </a:p>
          <a:p>
            <a:r>
              <a:rPr lang="en-GB" dirty="0" smtClean="0"/>
              <a:t>Maybe allow a 10-minute ‘comfort’ break and allow them to bring drinking water into sessions;</a:t>
            </a:r>
          </a:p>
          <a:p>
            <a:r>
              <a:rPr lang="en-GB" dirty="0" smtClean="0"/>
              <a:t>This break could/should include a thinking task to give students something to focus on, which you can then pick up on for discussion on their return.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Before the session, you can prepare:</a:t>
            </a:r>
            <a:endParaRPr lang="en-GB" dirty="0"/>
          </a:p>
        </p:txBody>
      </p:sp>
      <p:sp>
        <p:nvSpPr>
          <p:cNvPr id="3" name="Content Placeholder 2"/>
          <p:cNvSpPr>
            <a:spLocks noGrp="1"/>
          </p:cNvSpPr>
          <p:nvPr>
            <p:ph idx="1"/>
          </p:nvPr>
        </p:nvSpPr>
        <p:spPr/>
        <p:txBody>
          <a:bodyPr/>
          <a:lstStyle/>
          <a:p>
            <a:pPr lvl="0"/>
            <a:r>
              <a:rPr lang="en-GB" sz="2000" dirty="0" smtClean="0"/>
              <a:t>The intended outcomes for that particular block, linking back to the module outcomes; </a:t>
            </a:r>
          </a:p>
          <a:p>
            <a:pPr lvl="0"/>
            <a:r>
              <a:rPr lang="en-GB" sz="2000" dirty="0" smtClean="0"/>
              <a:t>A range of tasks and activities, potentially including one for them to complete before the session (but don’t necessarily assume they’ll have done it) and a post-session task (which links to the module assessment);</a:t>
            </a:r>
          </a:p>
          <a:p>
            <a:pPr lvl="0"/>
            <a:r>
              <a:rPr lang="en-GB" sz="2000" dirty="0" smtClean="0"/>
              <a:t>Information to back up the session which might include session notes on the VLE, web sites to use/visit, guidance for linked reading, a creative-thinking task to let them demonstrate originality individually, and so on.</a:t>
            </a:r>
          </a:p>
          <a:p>
            <a:pPr lvl="0"/>
            <a:r>
              <a:rPr lang="en-GB" sz="2000" dirty="0" smtClean="0"/>
              <a:t>Plans for how the learning will in due course be assessed, and how feedback will be given on that assessment.</a:t>
            </a:r>
          </a:p>
          <a:p>
            <a:endParaRPr lang="en-GB" sz="2000" dirty="0">
              <a:solidFill>
                <a:srgbClr val="FF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During the 2-hour session:</a:t>
            </a:r>
            <a:endParaRPr lang="en-GB" sz="3200" dirty="0"/>
          </a:p>
        </p:txBody>
      </p:sp>
      <p:sp>
        <p:nvSpPr>
          <p:cNvPr id="3" name="Content Placeholder 2"/>
          <p:cNvSpPr>
            <a:spLocks noGrp="1"/>
          </p:cNvSpPr>
          <p:nvPr>
            <p:ph idx="1"/>
          </p:nvPr>
        </p:nvSpPr>
        <p:spPr>
          <a:xfrm>
            <a:off x="285720" y="1539875"/>
            <a:ext cx="8572559" cy="4789488"/>
          </a:xfrm>
        </p:spPr>
        <p:txBody>
          <a:bodyPr/>
          <a:lstStyle/>
          <a:p>
            <a:pPr>
              <a:buNone/>
            </a:pPr>
            <a:r>
              <a:rPr lang="en-GB" sz="2000" dirty="0" smtClean="0"/>
              <a:t>You can plan the session out with a draft time budget (around which you can be flexible) to balance</a:t>
            </a:r>
            <a:r>
              <a:rPr lang="en-GB" sz="2000" dirty="0" smtClean="0">
                <a:solidFill>
                  <a:srgbClr val="FF0000"/>
                </a:solidFill>
              </a:rPr>
              <a:t> </a:t>
            </a:r>
            <a:r>
              <a:rPr lang="en-GB" sz="2000" dirty="0" smtClean="0"/>
              <a:t>different activities which could include:</a:t>
            </a:r>
          </a:p>
          <a:p>
            <a:r>
              <a:rPr lang="en-GB" sz="2000" dirty="0" smtClean="0"/>
              <a:t>Listening to presentation elements from you ( I suggest you keep these to no more than 20 </a:t>
            </a:r>
            <a:r>
              <a:rPr lang="en-GB" sz="2000" dirty="0" err="1" smtClean="0"/>
              <a:t>mins</a:t>
            </a:r>
            <a:r>
              <a:rPr lang="en-GB" sz="2000" dirty="0" smtClean="0"/>
              <a:t> at a time);</a:t>
            </a:r>
          </a:p>
          <a:p>
            <a:r>
              <a:rPr lang="en-GB" sz="2000" dirty="0" smtClean="0"/>
              <a:t>Video-clips from appropriate ‘TED-talks’ or other online sources for post-session VLE study;</a:t>
            </a:r>
          </a:p>
          <a:p>
            <a:r>
              <a:rPr lang="en-GB" sz="2000" dirty="0" smtClean="0"/>
              <a:t>Giving individuals thinking/ reading/ jotting time;</a:t>
            </a:r>
          </a:p>
          <a:p>
            <a:r>
              <a:rPr lang="en-GB" sz="2000" dirty="0" smtClean="0"/>
              <a:t>Working with peers in twos and threes;</a:t>
            </a:r>
          </a:p>
          <a:p>
            <a:pPr lvl="0"/>
            <a:r>
              <a:rPr lang="en-GB" sz="2000" dirty="0" smtClean="0"/>
              <a:t>Undertaking individual and group tasks such as post-it tasks, using audience response systems for </a:t>
            </a:r>
            <a:r>
              <a:rPr lang="en-GB" sz="2000" dirty="0" err="1" smtClean="0"/>
              <a:t>MCQs</a:t>
            </a:r>
            <a:r>
              <a:rPr lang="en-GB" sz="2000" dirty="0" smtClean="0"/>
              <a:t>, quizzes, debates, brainstorming exercises etc.</a:t>
            </a:r>
          </a:p>
          <a:p>
            <a:pPr lvl="0"/>
            <a:r>
              <a:rPr lang="en-GB" sz="2000" dirty="0" smtClean="0"/>
              <a:t>Holding plenary discussions to review task outcomes and to ask and answer questions.</a:t>
            </a:r>
          </a:p>
          <a:p>
            <a:endParaRPr lang="en-GB"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After the two hour session</a:t>
            </a:r>
            <a:endParaRPr lang="en-GB" dirty="0"/>
          </a:p>
        </p:txBody>
      </p:sp>
      <p:sp>
        <p:nvSpPr>
          <p:cNvPr id="3" name="Content Placeholder 2"/>
          <p:cNvSpPr>
            <a:spLocks noGrp="1"/>
          </p:cNvSpPr>
          <p:nvPr>
            <p:ph idx="1"/>
          </p:nvPr>
        </p:nvSpPr>
        <p:spPr/>
        <p:txBody>
          <a:bodyPr/>
          <a:lstStyle/>
          <a:p>
            <a:pPr>
              <a:buNone/>
            </a:pPr>
            <a:r>
              <a:rPr lang="en-GB" dirty="0" smtClean="0"/>
              <a:t>It’s a good idea either at the end of the session or in post-workshop VLE follow-up to: </a:t>
            </a:r>
          </a:p>
          <a:p>
            <a:r>
              <a:rPr lang="en-GB" dirty="0" smtClean="0"/>
              <a:t>Return to the intended learning outcomes for the session to get students to check how far they feel that they personally have achieved them;</a:t>
            </a:r>
          </a:p>
          <a:p>
            <a:r>
              <a:rPr lang="en-GB" dirty="0" smtClean="0"/>
              <a:t>Provide short on-line quizzes that test how well they have actually achieved the intended outcomes.</a:t>
            </a:r>
          </a:p>
          <a:p>
            <a:r>
              <a:rPr lang="en-GB" dirty="0" smtClean="0"/>
              <a:t>Offer opportunities to email to you, or post on a module web-page, questions that arise when they get down to consolidating what was done in the session. You could use these to build a bank (for example) of ‘frequently-needed explanations’.</a:t>
            </a:r>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dirty="0" smtClean="0"/>
              <a:t>Ambition</a:t>
            </a:r>
            <a:endParaRPr lang="en-GB" dirty="0"/>
          </a:p>
        </p:txBody>
      </p:sp>
      <p:sp>
        <p:nvSpPr>
          <p:cNvPr id="3" name="Content Placeholder 2"/>
          <p:cNvSpPr>
            <a:spLocks noGrp="1"/>
          </p:cNvSpPr>
          <p:nvPr>
            <p:ph idx="1"/>
          </p:nvPr>
        </p:nvSpPr>
        <p:spPr>
          <a:xfrm>
            <a:off x="0" y="1412875"/>
            <a:ext cx="8697913" cy="4789488"/>
          </a:xfrm>
        </p:spPr>
        <p:txBody>
          <a:bodyPr/>
          <a:lstStyle/>
          <a:p>
            <a:pPr lvl="0">
              <a:lnSpc>
                <a:spcPct val="100000"/>
              </a:lnSpc>
            </a:pPr>
            <a:r>
              <a:rPr lang="en-GB" sz="2400" dirty="0" smtClean="0"/>
              <a:t>To provide ‘</a:t>
            </a:r>
            <a:r>
              <a:rPr lang="en-GB" sz="2400" i="1" dirty="0" smtClean="0"/>
              <a:t>excellent learning and stimulating student experience</a:t>
            </a:r>
            <a:r>
              <a:rPr lang="en-GB" sz="2400" dirty="0" smtClean="0"/>
              <a:t>’ (Plymouth University Strategy 2013-20) that is genuinely at the national cutting edge of student learning and delivers the University Teaching, Learning and Student Experience Strategy initiatives. </a:t>
            </a:r>
          </a:p>
          <a:p>
            <a:pPr lvl="0">
              <a:lnSpc>
                <a:spcPct val="100000"/>
              </a:lnSpc>
            </a:pPr>
            <a:r>
              <a:rPr lang="en-GB" sz="2400" dirty="0" smtClean="0"/>
              <a:t>To support all our students consistently with curricula and co-curricular opportunities across a 30 week learning year, through alignment of the academic year in semesters. </a:t>
            </a:r>
          </a:p>
          <a:p>
            <a:pPr lvl="0">
              <a:lnSpc>
                <a:spcPct val="100000"/>
              </a:lnSpc>
            </a:pPr>
            <a:r>
              <a:rPr lang="en-GB" sz="2400" dirty="0" smtClean="0"/>
              <a:t>To prioritise inclusive assessments, and minimise our MAP (modified assessment provision) needs, so that all our students are treated as equally as possible in all aspects of their programme.</a:t>
            </a:r>
            <a:endParaRPr lang="en-GB"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Thinking about diversity</a:t>
            </a:r>
            <a:endParaRPr lang="en-GB" dirty="0"/>
          </a:p>
        </p:txBody>
      </p:sp>
      <p:sp>
        <p:nvSpPr>
          <p:cNvPr id="3" name="Content Placeholder 2"/>
          <p:cNvSpPr>
            <a:spLocks noGrp="1"/>
          </p:cNvSpPr>
          <p:nvPr>
            <p:ph idx="1"/>
          </p:nvPr>
        </p:nvSpPr>
        <p:spPr/>
        <p:txBody>
          <a:bodyPr/>
          <a:lstStyle/>
          <a:p>
            <a:r>
              <a:rPr lang="en-GB" dirty="0" smtClean="0"/>
              <a:t>Which students are likely to find two hour sessions particularly challenging?</a:t>
            </a:r>
          </a:p>
          <a:p>
            <a:r>
              <a:rPr lang="en-GB" dirty="0" smtClean="0"/>
              <a:t>What do you need to do to plan to support </a:t>
            </a:r>
            <a:r>
              <a:rPr lang="en-GB" smtClean="0"/>
              <a:t>these students?</a:t>
            </a:r>
            <a:endParaRPr lang="en-GB" dirty="0" smtClean="0"/>
          </a:p>
          <a:p>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Task: working individually or with others who teach with you:</a:t>
            </a:r>
            <a:endParaRPr lang="en-GB" sz="3200" dirty="0"/>
          </a:p>
        </p:txBody>
      </p:sp>
      <p:sp>
        <p:nvSpPr>
          <p:cNvPr id="3" name="Content Placeholder 2"/>
          <p:cNvSpPr>
            <a:spLocks noGrp="1"/>
          </p:cNvSpPr>
          <p:nvPr>
            <p:ph idx="1"/>
          </p:nvPr>
        </p:nvSpPr>
        <p:spPr/>
        <p:txBody>
          <a:bodyPr/>
          <a:lstStyle/>
          <a:p>
            <a:r>
              <a:rPr lang="en-GB" dirty="0" smtClean="0"/>
              <a:t>Thinking of a particular programme on which you teach, plan how you will organise four two hour blocks;</a:t>
            </a:r>
          </a:p>
          <a:p>
            <a:r>
              <a:rPr lang="en-GB" dirty="0" smtClean="0"/>
              <a:t>Think about both content and activities;</a:t>
            </a:r>
          </a:p>
          <a:p>
            <a:r>
              <a:rPr lang="en-GB" dirty="0" smtClean="0"/>
              <a:t>Consider how these will link to assessment;</a:t>
            </a:r>
          </a:p>
          <a:p>
            <a:r>
              <a:rPr lang="en-GB" dirty="0" smtClean="0"/>
              <a:t>Prepare the results as a flip chart sheet</a:t>
            </a:r>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buNone/>
              <a:defRPr/>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Australia, Acer Press. P74-91</a:t>
            </a:r>
          </a:p>
          <a:p>
            <a:pPr eaLnBrk="1" hangingPunct="1">
              <a:buNone/>
              <a:defRPr/>
            </a:pPr>
            <a:r>
              <a:rPr lang="en-GB" sz="1800" dirty="0" smtClean="0"/>
              <a:t>Carroll, J. and Ryan, J. (2005) Teaching International students: improving learning for all London: Routledge SEDA series.</a:t>
            </a:r>
          </a:p>
          <a:p>
            <a:pPr eaLnBrk="1" hangingPunct="1">
              <a:buNone/>
              <a:defRPr/>
            </a:pPr>
            <a:r>
              <a:rPr lang="en-GB" sz="1800" dirty="0" err="1" smtClean="0"/>
              <a:t>Crosling</a:t>
            </a:r>
            <a:r>
              <a:rPr lang="en-GB" sz="1800" dirty="0" smtClean="0"/>
              <a:t>, G., Thomas, L. and </a:t>
            </a:r>
            <a:r>
              <a:rPr lang="en-GB" sz="1800" dirty="0" err="1" smtClean="0"/>
              <a:t>Heagney</a:t>
            </a:r>
            <a:r>
              <a:rPr lang="en-GB" sz="1800" dirty="0" smtClean="0"/>
              <a:t>, M. (2008) Improving student retention in Higher Education London and New York: </a:t>
            </a:r>
            <a:r>
              <a:rPr lang="en-GB" sz="1800" dirty="0" err="1" smtClean="0"/>
              <a:t>Routledge</a:t>
            </a:r>
            <a:r>
              <a:rPr lang="en-GB" sz="1800" dirty="0" smtClean="0"/>
              <a:t> </a:t>
            </a:r>
          </a:p>
          <a:p>
            <a:pPr eaLnBrk="1" hangingPunct="1">
              <a:buNone/>
              <a:defRPr/>
            </a:pPr>
            <a:r>
              <a:rPr lang="en-GB" sz="1800" dirty="0" smtClean="0"/>
              <a:t>Meyer, J., &amp; Land, R. (2003). </a:t>
            </a:r>
            <a:r>
              <a:rPr lang="en-GB" sz="1800" i="1" dirty="0" smtClean="0"/>
              <a:t>Threshold concepts and troublesome knowledge: linkages to ways of thinking and practising within the disciplines</a:t>
            </a:r>
            <a:r>
              <a:rPr lang="en-GB" sz="1800" dirty="0" smtClean="0"/>
              <a:t>. University of Edinburgh.</a:t>
            </a:r>
          </a:p>
          <a:p>
            <a:pPr eaLnBrk="1" hangingPunct="1">
              <a:buNone/>
              <a:defRPr/>
            </a:pPr>
            <a:endParaRPr lang="en-GB" sz="1800" dirty="0" smtClean="0"/>
          </a:p>
          <a:p>
            <a:pPr marL="609600" indent="-609600" eaLnBrk="1" hangingPunct="1">
              <a:buNone/>
              <a:defRPr/>
            </a:pPr>
            <a:endParaRPr lang="en-GB" sz="1800" dirty="0" smtClean="0"/>
          </a:p>
          <a:p>
            <a:pPr eaLnBrk="1" hangingPunct="1">
              <a:buNone/>
              <a:defRPr/>
            </a:pPr>
            <a:endParaRPr lang="en-GB" sz="1800" dirty="0" smtClean="0"/>
          </a:p>
          <a:p>
            <a:pPr marL="609600" indent="-609600" eaLnBrk="1" hangingPunct="1">
              <a:buNone/>
              <a:defRPr/>
            </a:pPr>
            <a:endParaRPr lang="en-GB" sz="1800" dirty="0" smtClean="0"/>
          </a:p>
          <a:p>
            <a:pPr marL="609600" indent="-609600" eaLnBrk="1" hangingPunct="1">
              <a:defRPr/>
            </a:pPr>
            <a:endParaRPr lang="en-GB" sz="1800" dirty="0" smtClean="0"/>
          </a:p>
          <a:p>
            <a:pPr eaLnBrk="1" hangingPunct="1">
              <a:lnSpc>
                <a:spcPct val="90000"/>
              </a:lnSpc>
              <a:defRPr/>
            </a:pPr>
            <a:r>
              <a:rPr lang="en-GB" sz="1800" dirty="0" smtClean="0"/>
              <a: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smtClean="0"/>
              <a:t>Useful references 2</a:t>
            </a:r>
          </a:p>
        </p:txBody>
      </p:sp>
      <p:sp>
        <p:nvSpPr>
          <p:cNvPr id="48131" name="Content Placeholder 2"/>
          <p:cNvSpPr>
            <a:spLocks noGrp="1"/>
          </p:cNvSpPr>
          <p:nvPr>
            <p:ph idx="1"/>
          </p:nvPr>
        </p:nvSpPr>
        <p:spPr>
          <a:xfrm>
            <a:off x="468313" y="980728"/>
            <a:ext cx="8229600" cy="5221635"/>
          </a:xfrm>
        </p:spPr>
        <p:txBody>
          <a:bodyPr/>
          <a:lstStyle/>
          <a:p>
            <a:pPr eaLnBrk="1" hangingPunct="1">
              <a:buNone/>
            </a:pPr>
            <a:r>
              <a:rPr lang="en-GB" sz="1600" dirty="0" smtClean="0"/>
              <a:t>Morgan, M (Ed) (2011) </a:t>
            </a:r>
            <a:r>
              <a:rPr lang="en-GB" sz="1600" i="1" dirty="0" smtClean="0"/>
              <a:t>Improving the student experience: a practical guide</a:t>
            </a:r>
            <a:r>
              <a:rPr lang="en-GB" sz="1600" dirty="0" smtClean="0"/>
              <a:t>, Abingdon, Routledge.</a:t>
            </a:r>
          </a:p>
          <a:p>
            <a:pPr eaLnBrk="1" hangingPunct="1">
              <a:buNone/>
            </a:pPr>
            <a:r>
              <a:rPr lang="en-GB" sz="1600" dirty="0" err="1" smtClean="0"/>
              <a:t>Mortiboys</a:t>
            </a:r>
            <a:r>
              <a:rPr lang="en-GB" sz="1600" dirty="0" smtClean="0"/>
              <a:t>, A. (2005) </a:t>
            </a:r>
            <a:r>
              <a:rPr lang="en-GB" sz="1600" i="1" dirty="0" smtClean="0"/>
              <a:t>Teaching with emotional intelligence</a:t>
            </a:r>
            <a:r>
              <a:rPr lang="en-GB" sz="1600" dirty="0" smtClean="0"/>
              <a:t>, Abingdon: Routledge. Kneale, P. E. (1997) </a:t>
            </a:r>
            <a:r>
              <a:rPr lang="en-GB" sz="1600" i="1" dirty="0" smtClean="0"/>
              <a:t>The rise of the "strategic student": how can we adapt to cope?</a:t>
            </a:r>
            <a:r>
              <a:rPr lang="en-GB" sz="1600" dirty="0" smtClean="0"/>
              <a:t> in Armstrong, S., Thompson, G. and Brown, S. (</a:t>
            </a:r>
            <a:r>
              <a:rPr lang="en-GB" sz="1600" dirty="0" err="1" smtClean="0"/>
              <a:t>eds</a:t>
            </a:r>
            <a:r>
              <a:rPr lang="en-GB" sz="1600" dirty="0" smtClean="0"/>
              <a:t>) </a:t>
            </a:r>
            <a:r>
              <a:rPr lang="en-GB" sz="1600" i="1" dirty="0" smtClean="0"/>
              <a:t>Facing up to Radical Changes in Universities and Colleges,</a:t>
            </a:r>
            <a:r>
              <a:rPr lang="en-GB" sz="1600" dirty="0" smtClean="0"/>
              <a:t> 119-139 London: Kogan Page.</a:t>
            </a:r>
          </a:p>
          <a:p>
            <a:pPr eaLnBrk="1" hangingPunct="1">
              <a:buFont typeface="Wingdings" pitchFamily="2" charset="2"/>
              <a:buNone/>
            </a:pPr>
            <a:r>
              <a:rPr lang="en-GB" sz="1600" dirty="0" smtClean="0"/>
              <a:t>Race P. (2006) </a:t>
            </a:r>
            <a:r>
              <a:rPr lang="en-GB" sz="1600" i="1" dirty="0" smtClean="0"/>
              <a:t>The lecturer’s toolkit (3rd edition),</a:t>
            </a:r>
            <a:r>
              <a:rPr lang="en-GB" sz="1600" dirty="0" smtClean="0"/>
              <a:t> London: </a:t>
            </a:r>
            <a:r>
              <a:rPr lang="en-GB" sz="1600" dirty="0" err="1" smtClean="0"/>
              <a:t>Routledge</a:t>
            </a:r>
            <a:r>
              <a:rPr lang="en-GB" sz="1600" dirty="0" smtClean="0"/>
              <a:t>.</a:t>
            </a:r>
          </a:p>
          <a:p>
            <a:pPr eaLnBrk="1" hangingPunct="1">
              <a:buFont typeface="Wingdings" pitchFamily="2" charset="2"/>
              <a:buNone/>
            </a:pPr>
            <a:r>
              <a:rPr lang="en-GB" sz="1600" dirty="0" smtClean="0"/>
              <a:t>Race P. (2014) Making learning happen (4</a:t>
            </a:r>
            <a:r>
              <a:rPr lang="en-GB" sz="1600" baseline="30000" dirty="0" smtClean="0"/>
              <a:t>th</a:t>
            </a:r>
            <a:r>
              <a:rPr lang="en-GB" sz="1600" dirty="0" smtClean="0"/>
              <a:t> edition) London, Sage.</a:t>
            </a:r>
          </a:p>
          <a:p>
            <a:pPr eaLnBrk="1" hangingPunct="1">
              <a:buNone/>
            </a:pPr>
            <a:r>
              <a:rPr lang="en-GB" sz="1600" dirty="0" smtClean="0"/>
              <a:t>Ryan, J. (2000) </a:t>
            </a:r>
            <a:r>
              <a:rPr lang="en-GB" sz="1600" i="1" dirty="0" smtClean="0"/>
              <a:t>A Guide to Teaching International Students,</a:t>
            </a:r>
            <a:r>
              <a:rPr lang="en-GB" sz="1600" dirty="0" smtClean="0"/>
              <a:t> Oxford Centre for Staff and Learning Development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dirty="0" smtClean="0"/>
              <a:t>Overview 1</a:t>
            </a:r>
            <a:endParaRPr lang="en-GB" dirty="0"/>
          </a:p>
        </p:txBody>
      </p:sp>
      <p:sp>
        <p:nvSpPr>
          <p:cNvPr id="3" name="Content Placeholder 2"/>
          <p:cNvSpPr>
            <a:spLocks noGrp="1"/>
          </p:cNvSpPr>
          <p:nvPr>
            <p:ph idx="1"/>
          </p:nvPr>
        </p:nvSpPr>
        <p:spPr/>
        <p:txBody>
          <a:bodyPr/>
          <a:lstStyle/>
          <a:p>
            <a:pPr marL="0" indent="0">
              <a:lnSpc>
                <a:spcPct val="100000"/>
              </a:lnSpc>
              <a:buNone/>
            </a:pPr>
            <a:r>
              <a:rPr lang="en-GB" sz="2600" dirty="0" smtClean="0"/>
              <a:t>The Plymouth University Curriculum Enrichment Project (PUCEP) will review and revise the level 4, year 1 curriculum to offer a full 30 week learning experience including opportunities for a broad menu of co-curricular activities and the introduction of interdisciplinary </a:t>
            </a:r>
            <a:r>
              <a:rPr lang="en-GB" sz="2600" i="1" dirty="0" smtClean="0"/>
              <a:t>Plymouth Plus </a:t>
            </a:r>
            <a:r>
              <a:rPr lang="en-GB" sz="2600" dirty="0" smtClean="0"/>
              <a:t>modules. A priority is to enable all level 4, first year students to complete and pass two modules before the Christmas break. Benefits will include greater student engagement with their learning, active learning and research experience opportunities, and improved student retention. </a:t>
            </a:r>
          </a:p>
          <a:p>
            <a:pPr>
              <a:lnSpc>
                <a:spcPct val="100000"/>
              </a:lnSpc>
            </a:pPr>
            <a:endParaRPr lang="en-GB" sz="2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dirty="0" smtClean="0"/>
              <a:t>Overview 2</a:t>
            </a:r>
            <a:endParaRPr lang="en-GB" dirty="0"/>
          </a:p>
        </p:txBody>
      </p:sp>
      <p:sp>
        <p:nvSpPr>
          <p:cNvPr id="3" name="Content Placeholder 2"/>
          <p:cNvSpPr>
            <a:spLocks noGrp="1"/>
          </p:cNvSpPr>
          <p:nvPr>
            <p:ph idx="1"/>
          </p:nvPr>
        </p:nvSpPr>
        <p:spPr/>
        <p:txBody>
          <a:bodyPr/>
          <a:lstStyle/>
          <a:p>
            <a:pPr>
              <a:lnSpc>
                <a:spcPct val="100000"/>
              </a:lnSpc>
              <a:buNone/>
            </a:pPr>
            <a:r>
              <a:rPr lang="en-GB" sz="2600" dirty="0" smtClean="0"/>
              <a:t>At levels 5 and 6 we will introduce a two semester structure, where programme can choose to teach in sequence or parallel to enable placements, performance, fieldwork elements to be undertaken in term time. The opportunity for a four or five week term-time research placement with a member of staff or off-campus is enabled through the revised timetable patterns.</a:t>
            </a:r>
          </a:p>
          <a:p>
            <a:pPr>
              <a:lnSpc>
                <a:spcPct val="100000"/>
              </a:lnSpc>
              <a:buNone/>
            </a:pPr>
            <a:endParaRPr lang="en-GB" sz="2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dirty="0" smtClean="0"/>
              <a:t>Overview 3</a:t>
            </a:r>
            <a:endParaRPr lang="en-GB" dirty="0"/>
          </a:p>
        </p:txBody>
      </p:sp>
      <p:sp>
        <p:nvSpPr>
          <p:cNvPr id="3" name="Content Placeholder 2"/>
          <p:cNvSpPr>
            <a:spLocks noGrp="1"/>
          </p:cNvSpPr>
          <p:nvPr>
            <p:ph idx="1"/>
          </p:nvPr>
        </p:nvSpPr>
        <p:spPr/>
        <p:txBody>
          <a:bodyPr/>
          <a:lstStyle/>
          <a:p>
            <a:pPr marL="0" indent="0">
              <a:lnSpc>
                <a:spcPct val="100000"/>
              </a:lnSpc>
              <a:buNone/>
            </a:pPr>
            <a:r>
              <a:rPr lang="en-GB" sz="2600" dirty="0" smtClean="0"/>
              <a:t>This proposal recognises that knowledge in the 21st-century is easily available, what matters is developing the personal and IT skills to work with it. Modules will probably address less ‘stuff’, covering fewer topics but in greater depth. Students will develop their ability to be critically engaged with the material and to tackle larger and more difficult problems through group research. Working full-time on one module at one time will allow double loop learning to be more explicit, engagement with alumni and community groups, and greater opportunities for students to reinforce practical experience. </a:t>
            </a:r>
            <a:endParaRPr lang="en-GB" sz="2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dirty="0" smtClean="0"/>
              <a:t>Overview 4</a:t>
            </a:r>
            <a:endParaRPr lang="en-GB" dirty="0"/>
          </a:p>
        </p:txBody>
      </p:sp>
      <p:sp>
        <p:nvSpPr>
          <p:cNvPr id="3" name="Content Placeholder 2"/>
          <p:cNvSpPr>
            <a:spLocks noGrp="1"/>
          </p:cNvSpPr>
          <p:nvPr>
            <p:ph idx="1"/>
          </p:nvPr>
        </p:nvSpPr>
        <p:spPr/>
        <p:txBody>
          <a:bodyPr/>
          <a:lstStyle/>
          <a:p>
            <a:pPr>
              <a:lnSpc>
                <a:spcPct val="100000"/>
              </a:lnSpc>
            </a:pPr>
            <a:r>
              <a:rPr lang="en-GB" sz="2600" dirty="0" smtClean="0"/>
              <a:t>This proposal recognises that modern academic research in most disciplines is a team activity benefiting from shared discussion, argument and debate. It also recognises that businesses need people who can be flexible, innovative and confident in team settings (CBI 2011). </a:t>
            </a:r>
          </a:p>
          <a:p>
            <a:pPr>
              <a:lnSpc>
                <a:spcPct val="100000"/>
              </a:lnSpc>
            </a:pPr>
            <a:r>
              <a:rPr lang="en-GB" sz="2600" dirty="0" smtClean="0"/>
              <a:t>These changes will affect all undergraduate learning from September 2014-5. Parallel changes to Taught Masters programmes should follow in 2015-16.</a:t>
            </a:r>
          </a:p>
          <a:p>
            <a:pPr>
              <a:lnSpc>
                <a:spcPct val="100000"/>
              </a:lnSpc>
              <a:buNone/>
            </a:pPr>
            <a:endParaRPr lang="en-GB" sz="2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3200" dirty="0" smtClean="0"/>
              <a:t>Some Issues driving this proposal: 1</a:t>
            </a:r>
            <a:endParaRPr lang="en-GB" sz="3200" dirty="0"/>
          </a:p>
        </p:txBody>
      </p:sp>
      <p:sp>
        <p:nvSpPr>
          <p:cNvPr id="3" name="Content Placeholder 2"/>
          <p:cNvSpPr>
            <a:spLocks noGrp="1"/>
          </p:cNvSpPr>
          <p:nvPr>
            <p:ph idx="1"/>
          </p:nvPr>
        </p:nvSpPr>
        <p:spPr/>
        <p:txBody>
          <a:bodyPr/>
          <a:lstStyle/>
          <a:p>
            <a:pPr lvl="0">
              <a:lnSpc>
                <a:spcPct val="100000"/>
              </a:lnSpc>
            </a:pPr>
            <a:r>
              <a:rPr lang="en-GB" sz="2600" dirty="0" smtClean="0"/>
              <a:t>Our students do not have a ‘30 week’ value for money learning experience. Student and parent dissatisfaction. </a:t>
            </a:r>
          </a:p>
          <a:p>
            <a:pPr>
              <a:lnSpc>
                <a:spcPct val="100000"/>
              </a:lnSpc>
            </a:pPr>
            <a:r>
              <a:rPr lang="en-GB" sz="2600" dirty="0" smtClean="0"/>
              <a:t>Level 4 student engagement, and class attendance is not good in many programmes ‘</a:t>
            </a:r>
            <a:r>
              <a:rPr lang="en-GB" sz="2600" i="1" dirty="0" smtClean="0"/>
              <a:t>there's no real reason to attend unless it really engages you, or it’s a compulsory assessment session’. </a:t>
            </a:r>
            <a:r>
              <a:rPr lang="en-GB" sz="2600" dirty="0" smtClean="0"/>
              <a:t>First year isn't consistently developing good practice study habits in preparation for second and third year. First-year academic experience is perceived to be of limited value.</a:t>
            </a:r>
            <a:endParaRPr lang="en-GB" sz="2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sz="3200" dirty="0" smtClean="0"/>
              <a:t>Some Issues driving this proposal: 2</a:t>
            </a:r>
            <a:endParaRPr lang="en-GB" sz="3200" dirty="0"/>
          </a:p>
        </p:txBody>
      </p:sp>
      <p:sp>
        <p:nvSpPr>
          <p:cNvPr id="3" name="Content Placeholder 2"/>
          <p:cNvSpPr>
            <a:spLocks noGrp="1"/>
          </p:cNvSpPr>
          <p:nvPr>
            <p:ph idx="1"/>
          </p:nvPr>
        </p:nvSpPr>
        <p:spPr/>
        <p:txBody>
          <a:bodyPr/>
          <a:lstStyle/>
          <a:p>
            <a:pPr lvl="0">
              <a:lnSpc>
                <a:spcPct val="100000"/>
              </a:lnSpc>
            </a:pPr>
            <a:r>
              <a:rPr lang="en-GB" sz="2600" dirty="0" smtClean="0"/>
              <a:t>Many students are not receiving feedback until after Christmas of year 1, and have few marks by which they can assess their progress. In some cases first feedback is after Easter. This affects students’ confidence in their academic ability and retention.</a:t>
            </a:r>
          </a:p>
          <a:p>
            <a:pPr lvl="0">
              <a:lnSpc>
                <a:spcPct val="100000"/>
              </a:lnSpc>
            </a:pPr>
            <a:r>
              <a:rPr lang="en-GB" sz="2600" dirty="0" smtClean="0"/>
              <a:t>Plymouth has a very high proportion of disabled students; we should aim to provide everyone with the same learning, support and inclusive assessment opportunities.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sz="3200" dirty="0" smtClean="0"/>
              <a:t>Some Issues driving this proposal: 3</a:t>
            </a:r>
            <a:endParaRPr lang="en-GB" sz="3200" dirty="0"/>
          </a:p>
        </p:txBody>
      </p:sp>
      <p:sp>
        <p:nvSpPr>
          <p:cNvPr id="3" name="Content Placeholder 2"/>
          <p:cNvSpPr>
            <a:spLocks noGrp="1"/>
          </p:cNvSpPr>
          <p:nvPr>
            <p:ph idx="1"/>
          </p:nvPr>
        </p:nvSpPr>
        <p:spPr/>
        <p:txBody>
          <a:bodyPr/>
          <a:lstStyle/>
          <a:p>
            <a:pPr>
              <a:lnSpc>
                <a:spcPct val="100000"/>
              </a:lnSpc>
            </a:pPr>
            <a:r>
              <a:rPr lang="en-GB" sz="2600" dirty="0" smtClean="0"/>
              <a:t>Arguably there is over assessment in some modules, and over-reliance on terminal examinations in some Faculties. Returning to Plymouth for August </a:t>
            </a:r>
            <a:r>
              <a:rPr lang="en-GB" sz="2600" dirty="0" err="1" smtClean="0"/>
              <a:t>resit</a:t>
            </a:r>
            <a:r>
              <a:rPr lang="en-GB" sz="2600" dirty="0" smtClean="0"/>
              <a:t> examinations is very expensive for our students.</a:t>
            </a:r>
          </a:p>
          <a:p>
            <a:pPr lvl="0">
              <a:lnSpc>
                <a:spcPct val="100000"/>
              </a:lnSpc>
            </a:pPr>
            <a:r>
              <a:rPr lang="en-GB" sz="2600" dirty="0" smtClean="0"/>
              <a:t>Co-curricular activities need timetabled weeks to encourage student engagement. (Co-curricular activities are ‘not for credit’, recognised through the Plymouth Award and transcript).</a:t>
            </a:r>
          </a:p>
          <a:p>
            <a:pPr>
              <a:lnSpc>
                <a:spcPct val="100000"/>
              </a:lnSpc>
            </a:pPr>
            <a:endParaRPr lang="en-GB" sz="2600"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2102</Words>
  <Application>Microsoft Office PowerPoint</Application>
  <PresentationFormat>On-screen Show (4:3)</PresentationFormat>
  <Paragraphs>133</Paragraphs>
  <Slides>24</Slides>
  <Notes>21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LeedsMet template</vt:lpstr>
      <vt:lpstr>Running effective 2-hour learning experiences Plymouth University October 2013 </vt:lpstr>
      <vt:lpstr>The curriculum enrichment project 2013-2015: Ambition</vt:lpstr>
      <vt:lpstr>The curriculum enrichment project 2013-2015: Overview 1</vt:lpstr>
      <vt:lpstr>The curriculum enrichment project 2013-2015:  Overview 2</vt:lpstr>
      <vt:lpstr>The curriculum enrichment project 2013-2015:  Overview 3</vt:lpstr>
      <vt:lpstr>The curriculum enrichment project 2013-2015:  Overview 4</vt:lpstr>
      <vt:lpstr>The curriculum enrichment project 2013-2015: Some Issues driving this proposal: 1</vt:lpstr>
      <vt:lpstr>The curriculum enrichment project 2013-2015:  Some Issues driving this proposal: 2</vt:lpstr>
      <vt:lpstr>The curriculum enrichment project 2013-2015:  Some Issues driving this proposal: 3</vt:lpstr>
      <vt:lpstr>The curriculum enrichment project 2013-2015:  Some Issues driving this proposal: 4</vt:lpstr>
      <vt:lpstr>In this workshop, we aim to explore how to:</vt:lpstr>
      <vt:lpstr>Task</vt:lpstr>
      <vt:lpstr>Pros and cons of 2-hour blocks</vt:lpstr>
      <vt:lpstr>Two hour sessions: a recipe for disaster. You can sabotage them by:</vt:lpstr>
      <vt:lpstr>Establishing ground rules These might include:</vt:lpstr>
      <vt:lpstr>Two hour workshops: the tea break problem</vt:lpstr>
      <vt:lpstr>Before the session, you can prepare:</vt:lpstr>
      <vt:lpstr>During the 2-hour session:</vt:lpstr>
      <vt:lpstr>After the two hour session</vt:lpstr>
      <vt:lpstr>Thinking about diversity</vt:lpstr>
      <vt:lpstr>Task: working individually or with others who teach with you:</vt:lpstr>
      <vt:lpstr>These and other slides will be available on my website at www.sally-brown.net</vt:lpstr>
      <vt:lpstr>Useful references: 1</vt:lpstr>
      <vt:lpstr>Useful references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2013-10-10T16:23:42Z</dcterms:modified>
</cp:coreProperties>
</file>