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51"/>
  </p:notesMasterIdLst>
  <p:handoutMasterIdLst>
    <p:handoutMasterId r:id="rId52"/>
  </p:handoutMasterIdLst>
  <p:sldIdLst>
    <p:sldId id="261" r:id="rId2"/>
    <p:sldId id="513" r:id="rId3"/>
    <p:sldId id="479" r:id="rId4"/>
    <p:sldId id="473" r:id="rId5"/>
    <p:sldId id="476" r:id="rId6"/>
    <p:sldId id="477" r:id="rId7"/>
    <p:sldId id="511" r:id="rId8"/>
    <p:sldId id="510" r:id="rId9"/>
    <p:sldId id="507" r:id="rId10"/>
    <p:sldId id="505" r:id="rId11"/>
    <p:sldId id="521" r:id="rId12"/>
    <p:sldId id="508" r:id="rId13"/>
    <p:sldId id="481" r:id="rId14"/>
    <p:sldId id="482" r:id="rId15"/>
    <p:sldId id="483" r:id="rId16"/>
    <p:sldId id="484" r:id="rId17"/>
    <p:sldId id="435" r:id="rId18"/>
    <p:sldId id="518" r:id="rId19"/>
    <p:sldId id="485" r:id="rId20"/>
    <p:sldId id="512" r:id="rId21"/>
    <p:sldId id="478" r:id="rId22"/>
    <p:sldId id="493" r:id="rId23"/>
    <p:sldId id="525" r:id="rId24"/>
    <p:sldId id="487" r:id="rId25"/>
    <p:sldId id="522" r:id="rId26"/>
    <p:sldId id="480" r:id="rId27"/>
    <p:sldId id="460" r:id="rId28"/>
    <p:sldId id="509" r:id="rId29"/>
    <p:sldId id="523" r:id="rId30"/>
    <p:sldId id="503" r:id="rId31"/>
    <p:sldId id="504" r:id="rId32"/>
    <p:sldId id="464" r:id="rId33"/>
    <p:sldId id="494" r:id="rId34"/>
    <p:sldId id="495" r:id="rId35"/>
    <p:sldId id="496" r:id="rId36"/>
    <p:sldId id="519" r:id="rId37"/>
    <p:sldId id="437" r:id="rId38"/>
    <p:sldId id="520" r:id="rId39"/>
    <p:sldId id="517" r:id="rId40"/>
    <p:sldId id="524" r:id="rId41"/>
    <p:sldId id="461" r:id="rId42"/>
    <p:sldId id="465" r:id="rId43"/>
    <p:sldId id="466" r:id="rId44"/>
    <p:sldId id="497" r:id="rId45"/>
    <p:sldId id="430" r:id="rId46"/>
    <p:sldId id="498" r:id="rId47"/>
    <p:sldId id="499" r:id="rId48"/>
    <p:sldId id="500" r:id="rId49"/>
    <p:sldId id="501" r:id="rId50"/>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80" d="100"/>
          <a:sy n="80" d="100"/>
        </p:scale>
        <p:origin x="-126" y="-72"/>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447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3FB56F1-60F1-488B-A081-8D7FD241E705}"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98EF80EB-9EDC-4590-9497-00E00896D9F9}"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7477C84-711A-411E-B7B2-3C44C1EE6C18}" type="slidenum">
              <a:rPr lang="en-US" smtClean="0"/>
              <a:pPr/>
              <a:t>20</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GB" smtClean="0"/>
              <a:t>Prácticas eficaces en las primeras 6 semanas son la clave.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22</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26</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E87E0819-4F85-4760-A437-438ADAA73B9F}"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3</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12F969DC-56BB-43BB-B20A-0B73DF3F535C}"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4ED15E3-E9EA-45C8-A700-EBA911D35F54}" type="slidenum">
              <a:rPr lang="en-US" smtClean="0"/>
              <a:pPr/>
              <a:t>33</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r>
              <a:rPr lang="en-GB" smtClean="0"/>
              <a:t>Es mejor la evaluación PARA el aprendizaje que DEL aprendizaje.</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30790D12-5A07-4C20-A27B-454EC7FBD62D}" type="slidenum">
              <a:rPr lang="en-US" smtClean="0"/>
              <a:pPr/>
              <a:t>34</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r>
              <a:rPr lang="en-GB" smtClean="0"/>
              <a:t>La evaluación es aun más eficaz si es divertida.</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39F5A70F-26A8-4960-AA08-1C6A75B527A3}" type="slidenum">
              <a:rPr lang="en-US" smtClean="0"/>
              <a:pPr/>
              <a:t>35</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r>
              <a:rPr lang="en-GB" smtClean="0"/>
              <a:t>Los que preparan la evaluación deben ser formados en las mejores técnicas.</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37</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41</a:t>
            </a:fld>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A658B7A1-86EC-48E8-B172-ED9F5122156A}" type="slidenum">
              <a:rPr lang="en-US" smtClean="0"/>
              <a:pPr/>
              <a:t>42</a:t>
            </a:fld>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18B058E6-0B89-4628-AFFD-99B0BB0D493F}" type="slidenum">
              <a:rPr lang="en-US" smtClean="0"/>
              <a:pPr/>
              <a:t>43</a:t>
            </a:fld>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44</a:t>
            </a:fld>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45</a:t>
            </a:fld>
            <a:endParaRPr lang="en-US">
              <a:solidFill>
                <a:srgbClr val="000000"/>
              </a:solidFill>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7</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dirty="0" smtClean="0"/>
          </a:p>
        </p:txBody>
      </p:sp>
      <p:sp>
        <p:nvSpPr>
          <p:cNvPr id="81924" name="Slide Number Placeholder 3"/>
          <p:cNvSpPr>
            <a:spLocks noGrp="1"/>
          </p:cNvSpPr>
          <p:nvPr>
            <p:ph type="sldNum" sz="quarter" idx="5"/>
          </p:nvPr>
        </p:nvSpPr>
        <p:spPr>
          <a:noFill/>
        </p:spPr>
        <p:txBody>
          <a:bodyPr/>
          <a:lstStyle/>
          <a:p>
            <a:fld id="{3F582650-0C7F-4E01-A510-F0374614823A}" type="slidenum">
              <a:rPr lang="en-US" smtClean="0"/>
              <a:pPr/>
              <a:t>9</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285729"/>
            <a:ext cx="6624637" cy="2428892"/>
          </a:xfrm>
        </p:spPr>
        <p:txBody>
          <a:bodyPr/>
          <a:lstStyle/>
          <a:p>
            <a:pPr algn="ctr" eaLnBrk="1" hangingPunct="1">
              <a:spcBef>
                <a:spcPts val="600"/>
              </a:spcBef>
            </a:pPr>
            <a:r>
              <a:rPr lang="en-GB" sz="4400" dirty="0" smtClean="0"/>
              <a:t>Assessment Matters</a:t>
            </a:r>
            <a:r>
              <a:rPr lang="en-GB" sz="3600" dirty="0" smtClean="0"/>
              <a:t/>
            </a:r>
            <a:br>
              <a:rPr lang="en-GB" sz="3600" dirty="0" smtClean="0"/>
            </a:br>
            <a:r>
              <a:rPr lang="en-GB" sz="3600" dirty="0" smtClean="0"/>
              <a:t/>
            </a:r>
            <a:br>
              <a:rPr lang="en-GB" sz="3600" dirty="0" smtClean="0"/>
            </a:br>
            <a:r>
              <a:rPr lang="en-GB" sz="4400" dirty="0" smtClean="0"/>
              <a:t>ifs</a:t>
            </a:r>
            <a:r>
              <a:rPr lang="en-GB" sz="3200" dirty="0" smtClean="0"/>
              <a:t> </a:t>
            </a:r>
            <a:r>
              <a:rPr lang="en-GB" sz="3200" dirty="0" smtClean="0"/>
              <a:t>E</a:t>
            </a:r>
            <a:r>
              <a:rPr lang="en-GB" sz="3200" dirty="0" smtClean="0"/>
              <a:t>xaminer Development day</a:t>
            </a:r>
            <a:r>
              <a:rPr lang="en-GB" sz="3200" smtClean="0"/>
              <a:t/>
            </a:r>
            <a:br>
              <a:rPr lang="en-GB" sz="3200" smtClean="0"/>
            </a:br>
            <a:r>
              <a:rPr lang="en-GB" sz="3200" smtClean="0"/>
              <a:t>9</a:t>
            </a:r>
            <a:r>
              <a:rPr lang="en-GB" sz="3200" baseline="30000" smtClean="0"/>
              <a:t>th</a:t>
            </a:r>
            <a:r>
              <a:rPr lang="en-GB" sz="3200" smtClean="0"/>
              <a:t> </a:t>
            </a:r>
            <a:r>
              <a:rPr lang="en-GB" sz="3200" dirty="0" smtClean="0"/>
              <a:t>October 2013</a:t>
            </a: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t>Twitter @ProfSallyBrown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en-GB" sz="3600" dirty="0" smtClean="0">
                <a:solidFill>
                  <a:srgbClr val="7030A0"/>
                </a:solidFill>
              </a:rPr>
              <a:t>What makes good practice in assessment and feedback?</a:t>
            </a:r>
            <a:endParaRPr lang="en-GB" sz="3600"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188641"/>
            <a:ext cx="7543800" cy="1008112"/>
          </a:xfrm>
        </p:spPr>
        <p:txBody>
          <a:bodyPr/>
          <a:lstStyle/>
          <a:p>
            <a:r>
              <a:rPr lang="en-GB" sz="2400" dirty="0" smtClean="0"/>
              <a:t>Assessment for Learning: see http://www.northumbria.ac.uk/sd/central/ar/academy/cetl_afl/  </a:t>
            </a:r>
          </a:p>
        </p:txBody>
      </p:sp>
      <p:sp>
        <p:nvSpPr>
          <p:cNvPr id="37891" name="Content Placeholder 2"/>
          <p:cNvSpPr>
            <a:spLocks noGrp="1"/>
          </p:cNvSpPr>
          <p:nvPr>
            <p:ph idx="1"/>
          </p:nvPr>
        </p:nvSpPr>
        <p:spPr>
          <a:xfrm>
            <a:off x="228600" y="1219201"/>
            <a:ext cx="8915400" cy="4927600"/>
          </a:xfrm>
        </p:spPr>
        <p:txBody>
          <a:bodyPr/>
          <a:lstStyle/>
          <a:p>
            <a:pPr eaLnBrk="1" hangingPunct="1"/>
            <a:r>
              <a:rPr lang="en-GB" sz="2000" dirty="0" smtClean="0"/>
              <a:t>Emphasises </a:t>
            </a:r>
            <a:r>
              <a:rPr lang="en-GB" sz="2000" dirty="0" smtClean="0">
                <a:solidFill>
                  <a:srgbClr val="7030A0"/>
                </a:solidFill>
              </a:rPr>
              <a:t>authenticity</a:t>
            </a:r>
            <a:r>
              <a:rPr lang="en-GB" sz="2000" dirty="0" smtClean="0"/>
              <a:t> and </a:t>
            </a:r>
            <a:r>
              <a:rPr lang="en-GB" sz="2000" dirty="0" smtClean="0">
                <a:solidFill>
                  <a:srgbClr val="7030A0"/>
                </a:solidFill>
              </a:rPr>
              <a:t>complexity </a:t>
            </a:r>
            <a:r>
              <a:rPr lang="en-GB" sz="2000" dirty="0" smtClean="0"/>
              <a:t>in the content and methods of assessment rather than reproduction of knowledge and reductive measurement. </a:t>
            </a:r>
          </a:p>
          <a:p>
            <a:pPr eaLnBrk="1" hangingPunct="1"/>
            <a:r>
              <a:rPr lang="en-GB" sz="2000" dirty="0" smtClean="0"/>
              <a:t>Uses high-stakes summative assessment </a:t>
            </a:r>
            <a:r>
              <a:rPr lang="en-GB" sz="2000" dirty="0" smtClean="0">
                <a:solidFill>
                  <a:srgbClr val="7030A0"/>
                </a:solidFill>
              </a:rPr>
              <a:t>rigorously but sparingly</a:t>
            </a:r>
            <a:r>
              <a:rPr lang="en-GB" sz="2000" dirty="0" smtClean="0"/>
              <a:t> rather than as the main driver for learning. </a:t>
            </a:r>
          </a:p>
          <a:p>
            <a:pPr eaLnBrk="1" hangingPunct="1"/>
            <a:r>
              <a:rPr lang="en-GB" sz="2000" dirty="0" smtClean="0"/>
              <a:t>Offers students extensive opportunities to engage in the kinds of tasks that develop and demonstrate their learning, thus building their confidence and capabilities </a:t>
            </a:r>
            <a:r>
              <a:rPr lang="en-GB" sz="2000" dirty="0" smtClean="0">
                <a:solidFill>
                  <a:srgbClr val="7030A0"/>
                </a:solidFill>
              </a:rPr>
              <a:t>before</a:t>
            </a:r>
            <a:r>
              <a:rPr lang="en-GB" sz="2000" dirty="0" smtClean="0"/>
              <a:t> they are summatively assessed. </a:t>
            </a:r>
          </a:p>
          <a:p>
            <a:pPr eaLnBrk="1" hangingPunct="1"/>
            <a:r>
              <a:rPr lang="en-GB" sz="2000" dirty="0" smtClean="0"/>
              <a:t>Is rich in feedback derived from </a:t>
            </a:r>
            <a:r>
              <a:rPr lang="en-GB" sz="2000" dirty="0" smtClean="0">
                <a:solidFill>
                  <a:srgbClr val="7030A0"/>
                </a:solidFill>
              </a:rPr>
              <a:t>formal </a:t>
            </a:r>
            <a:r>
              <a:rPr lang="en-GB" sz="2000" dirty="0" smtClean="0"/>
              <a:t>mechanisms e.g. tutor comments on assignments, student self-review logs. </a:t>
            </a:r>
          </a:p>
          <a:p>
            <a:pPr eaLnBrk="1" hangingPunct="1"/>
            <a:r>
              <a:rPr lang="en-GB" sz="2000" dirty="0" smtClean="0"/>
              <a:t>Is rich in </a:t>
            </a:r>
            <a:r>
              <a:rPr lang="en-GB" sz="2000" dirty="0" smtClean="0">
                <a:solidFill>
                  <a:srgbClr val="7030A0"/>
                </a:solidFill>
              </a:rPr>
              <a:t>informal </a:t>
            </a:r>
            <a:r>
              <a:rPr lang="en-GB" sz="2000" dirty="0" smtClean="0"/>
              <a:t>feedback e.g. peer review of draft writing, collaborative project work, which provides students with a continuous flow of feedback on ‘how they are doing’. </a:t>
            </a:r>
          </a:p>
          <a:p>
            <a:pPr eaLnBrk="1" hangingPunct="1"/>
            <a:r>
              <a:rPr lang="en-GB" sz="2000" dirty="0" smtClean="0"/>
              <a:t>Develops students’ abilities to </a:t>
            </a:r>
            <a:r>
              <a:rPr lang="en-GB" sz="2000" dirty="0" smtClean="0">
                <a:solidFill>
                  <a:srgbClr val="7030A0"/>
                </a:solidFill>
              </a:rPr>
              <a:t>direct</a:t>
            </a:r>
            <a:r>
              <a:rPr lang="en-GB" sz="2000" dirty="0" smtClean="0"/>
              <a:t> their own learning, </a:t>
            </a:r>
            <a:r>
              <a:rPr lang="en-GB" sz="2000" dirty="0" smtClean="0">
                <a:solidFill>
                  <a:srgbClr val="7030A0"/>
                </a:solidFill>
              </a:rPr>
              <a:t>evaluate</a:t>
            </a:r>
            <a:r>
              <a:rPr lang="en-GB" sz="2000" dirty="0" smtClean="0"/>
              <a:t> their own progress and attainments and </a:t>
            </a:r>
            <a:r>
              <a:rPr lang="en-GB" sz="2000" dirty="0" smtClean="0">
                <a:solidFill>
                  <a:srgbClr val="7030A0"/>
                </a:solidFill>
              </a:rPr>
              <a:t>support</a:t>
            </a:r>
            <a:r>
              <a:rPr lang="en-GB" sz="2000" dirty="0" smtClean="0"/>
              <a:t> the learning of others. </a:t>
            </a:r>
            <a:r>
              <a:rPr lang="en-GB" sz="2000" b="0" i="1" dirty="0" smtClean="0">
                <a:solidFill>
                  <a:srgbClr val="7030A0"/>
                </a:solidFill>
              </a:rPr>
              <a:t>(my emphasis)</a:t>
            </a:r>
            <a:endParaRPr lang="en-GB" sz="2000" dirty="0" smtClean="0"/>
          </a:p>
          <a:p>
            <a:pPr eaLnBrk="1" hangingPunct="1"/>
            <a:endParaRPr lang="en-GB" sz="2000" b="0" i="1" dirty="0" smtClean="0">
              <a:solidFill>
                <a:srgbClr val="7030A0"/>
              </a:solidFill>
            </a:endParaRPr>
          </a:p>
          <a:p>
            <a:pPr eaLnBrk="1" hangingPunct="1"/>
            <a:endParaRPr lang="en-GB" sz="2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600" dirty="0" smtClean="0">
                <a:solidFill>
                  <a:srgbClr val="7030A0"/>
                </a:solidFill>
              </a:rPr>
              <a:t>Assessment for learning</a:t>
            </a:r>
            <a:r>
              <a:rPr lang="en-GB" sz="2600" dirty="0" smtClean="0"/>
              <a:t>: is assessment fully integrated within learning activities or is it an add-on that adds nothing to student engagement?</a:t>
            </a:r>
          </a:p>
          <a:p>
            <a:pPr lvl="0">
              <a:buSzPct val="100000"/>
              <a:buFont typeface="+mj-lt"/>
              <a:buAutoNum type="arabicPeriod"/>
            </a:pPr>
            <a:r>
              <a:rPr lang="en-GB" sz="2600" dirty="0" smtClean="0">
                <a:solidFill>
                  <a:srgbClr val="7030A0"/>
                </a:solidFill>
              </a:rPr>
              <a:t>Preparation</a:t>
            </a:r>
            <a:r>
              <a:rPr lang="en-GB" sz="26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600" dirty="0" smtClean="0">
                <a:solidFill>
                  <a:srgbClr val="7030A0"/>
                </a:solidFill>
              </a:rPr>
              <a:t>Purpose</a:t>
            </a:r>
            <a:r>
              <a:rPr lang="en-GB" sz="2600" dirty="0" smtClean="0"/>
              <a:t>: are you clear about why on each occasion you are assessing? Is it to give students guidance on how to improve or remediate work, or it is a scoring exercise to determine final grades? Is it focussing on theory or practice (or an integration of the two)? </a:t>
            </a:r>
          </a:p>
          <a:p>
            <a:pPr>
              <a:buSzPct val="100000"/>
              <a:buFont typeface="+mj-lt"/>
              <a:buAutoNum type="arabicPeriod"/>
            </a:pPr>
            <a:endParaRPr lang="en-GB"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600" dirty="0" smtClean="0">
                <a:solidFill>
                  <a:srgbClr val="7030A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7030A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7030A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600" dirty="0" smtClean="0">
                <a:solidFill>
                  <a:srgbClr val="7030A0"/>
                </a:solidFill>
              </a:rPr>
              <a:t>Variety</a:t>
            </a:r>
            <a:r>
              <a:rPr lang="en-GB" sz="26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600" dirty="0" smtClean="0">
                <a:solidFill>
                  <a:srgbClr val="7030A0"/>
                </a:solidFill>
              </a:rPr>
              <a:t>Inclusivity</a:t>
            </a:r>
            <a:r>
              <a:rPr lang="en-GB" sz="2600" dirty="0" smtClean="0"/>
              <a:t>: Are students’ special needs in terms of assessment designed into assignments from the outset or do you have to make special arrangements for students with dyslexia, visual or aural impairments or other disabilities responsively rather than proactively?</a:t>
            </a:r>
          </a:p>
          <a:p>
            <a:pPr lvl="0">
              <a:buSzPct val="100000"/>
              <a:buFont typeface="+mj-lt"/>
              <a:buAutoNum type="arabicPeriod" startAt="7"/>
            </a:pPr>
            <a:r>
              <a:rPr lang="en-GB" sz="2600" dirty="0" smtClean="0">
                <a:solidFill>
                  <a:srgbClr val="7030A0"/>
                </a:solidFill>
              </a:rPr>
              <a:t>Agency</a:t>
            </a:r>
            <a:r>
              <a:rPr lang="en-GB" sz="2600" dirty="0" smtClean="0"/>
              <a:t>: is all your assessment undertaken by tutors or do you also use peers, students themselves, employers and clients?</a:t>
            </a:r>
          </a:p>
          <a:p>
            <a:pPr>
              <a:buSzPct val="100000"/>
              <a:buFont typeface="+mj-lt"/>
              <a:buAutoNum type="arabicPeriod" startAt="7"/>
            </a:pPr>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marL="531813" lvl="0" indent="-531813">
              <a:buSzPct val="100000"/>
              <a:buFont typeface="+mj-lt"/>
              <a:buAutoNum type="arabicPeriod" startAt="10"/>
            </a:pPr>
            <a:r>
              <a:rPr lang="en-GB" sz="2600" dirty="0" smtClean="0">
                <a:solidFill>
                  <a:srgbClr val="7030A0"/>
                </a:solidFill>
              </a:rPr>
              <a:t>Feedback</a:t>
            </a:r>
            <a:r>
              <a:rPr lang="en-GB" sz="2600" dirty="0" smtClean="0"/>
              <a:t>: how fast can you provide it and what assurances can you give to students about its usefulness and ability to feed into future assignments?</a:t>
            </a:r>
          </a:p>
          <a:p>
            <a:pPr marL="531813" lvl="0" indent="-531813">
              <a:buSzPct val="100000"/>
              <a:buFont typeface="+mj-lt"/>
              <a:buAutoNum type="arabicPeriod" startAt="10"/>
            </a:pPr>
            <a:r>
              <a:rPr lang="en-GB" sz="2600" dirty="0" smtClean="0">
                <a:solidFill>
                  <a:srgbClr val="7030A0"/>
                </a:solidFill>
              </a:rPr>
              <a:t>Quality assurance</a:t>
            </a:r>
            <a:r>
              <a:rPr lang="en-GB" sz="2600" dirty="0" smtClean="0"/>
              <a:t>: are you able to demonstrate that your assessment is fair, consistent and reliable? Will external scrutineers recognise the integrity of the assessment process?</a:t>
            </a:r>
          </a:p>
          <a:p>
            <a:pPr marL="531813" lvl="0" indent="-531813">
              <a:buSzPct val="100000"/>
              <a:buFont typeface="+mj-lt"/>
              <a:buAutoNum type="arabicPeriod" startAt="10"/>
            </a:pPr>
            <a:r>
              <a:rPr lang="en-GB" sz="2600" dirty="0" smtClean="0">
                <a:solidFill>
                  <a:srgbClr val="7030A0"/>
                </a:solidFill>
              </a:rPr>
              <a:t>Technology:</a:t>
            </a:r>
            <a:r>
              <a:rPr lang="en-GB" sz="2600" dirty="0" smtClean="0"/>
              <a:t> are you using computer aided assessment where it is most useful (for drills and checking learning) enabling assessor time to be used most effectively where judgment is required?</a:t>
            </a:r>
          </a:p>
          <a:p>
            <a:pPr lvl="0">
              <a:buSzPct val="100000"/>
              <a:buNone/>
            </a:pPr>
            <a:r>
              <a:rPr lang="en-GB" sz="2600" dirty="0" smtClean="0"/>
              <a:t>(After </a:t>
            </a:r>
            <a:r>
              <a:rPr lang="en-GB" sz="2600" dirty="0" err="1" smtClean="0"/>
              <a:t>Bloxham</a:t>
            </a:r>
            <a:r>
              <a:rPr lang="en-GB" sz="2600" dirty="0" smtClean="0"/>
              <a:t> and Boyd)</a:t>
            </a:r>
          </a:p>
          <a:p>
            <a:pPr>
              <a:buSzPct val="100000"/>
              <a:buFont typeface="+mj-lt"/>
              <a:buAutoNum type="arabicPeriod" startAt="10"/>
            </a:pPr>
            <a:endParaRPr lang="en-GB" sz="26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457200" y="249239"/>
            <a:ext cx="7543800" cy="803498"/>
          </a:xfrm>
          <a:noFill/>
          <a:ln>
            <a:noFill/>
          </a:ln>
        </p:spPr>
        <p:txBody>
          <a:bodyPr vert="horz" wrap="square" lIns="91440" tIns="45720" rIns="91440" bIns="45720" numCol="1" anchor="b" anchorCtr="0" compatLnSpc="1">
            <a:prstTxWarp prst="textNoShape">
              <a:avLst/>
            </a:prstTxWarp>
          </a:bodyPr>
          <a:lstStyle/>
          <a:p>
            <a:r>
              <a:rPr lang="en-GB" sz="3200" dirty="0" smtClean="0"/>
              <a:t>Good feedback practice:</a:t>
            </a:r>
            <a:endParaRPr lang="en-US" sz="3200" dirty="0" smtClean="0"/>
          </a:p>
        </p:txBody>
      </p:sp>
      <p:sp>
        <p:nvSpPr>
          <p:cNvPr id="16387" name="Rectangle 3"/>
          <p:cNvSpPr>
            <a:spLocks noGrp="1" noChangeArrowheads="1"/>
          </p:cNvSpPr>
          <p:nvPr>
            <p:ph type="body" idx="4294967295"/>
          </p:nvPr>
        </p:nvSpPr>
        <p:spPr>
          <a:xfrm>
            <a:off x="468313" y="1124744"/>
            <a:ext cx="8229600" cy="5399881"/>
          </a:xfrm>
        </p:spPr>
        <p:txBody>
          <a:bodyPr/>
          <a:lstStyle/>
          <a:p>
            <a:pPr marL="361950" indent="-361950">
              <a:spcBef>
                <a:spcPts val="600"/>
              </a:spcBef>
              <a:buFont typeface="Wingdings" pitchFamily="2" charset="2"/>
              <a:buNone/>
            </a:pPr>
            <a:r>
              <a:rPr lang="en-US" sz="2400" dirty="0" smtClean="0"/>
              <a:t>1. Helps clarify what good performance is (goals, criteria, expected standards);</a:t>
            </a:r>
          </a:p>
          <a:p>
            <a:pPr marL="361950" indent="-361950">
              <a:spcBef>
                <a:spcPts val="600"/>
              </a:spcBef>
              <a:buFont typeface="Wingdings" pitchFamily="2" charset="2"/>
              <a:buNone/>
            </a:pPr>
            <a:r>
              <a:rPr lang="en-US" sz="2400" dirty="0" smtClean="0"/>
              <a:t>2. Facilitates the development of self-assessment (reflection) in learning;</a:t>
            </a:r>
          </a:p>
          <a:p>
            <a:pPr marL="361950" indent="-361950">
              <a:spcBef>
                <a:spcPts val="600"/>
              </a:spcBef>
              <a:buFont typeface="Wingdings" pitchFamily="2" charset="2"/>
              <a:buNone/>
            </a:pPr>
            <a:r>
              <a:rPr lang="en-US" sz="2400" dirty="0" smtClean="0"/>
              <a:t>3. Delivers high quality information to students about their learning;</a:t>
            </a:r>
          </a:p>
          <a:p>
            <a:pPr marL="361950" indent="-361950">
              <a:spcBef>
                <a:spcPts val="600"/>
              </a:spcBef>
              <a:buFont typeface="Wingdings" pitchFamily="2" charset="2"/>
              <a:buNone/>
            </a:pPr>
            <a:r>
              <a:rPr lang="en-US" sz="2400" dirty="0" smtClean="0"/>
              <a:t>4. Encourages teacher and peer dialogue around learning;</a:t>
            </a:r>
          </a:p>
          <a:p>
            <a:pPr marL="361950" indent="-361950">
              <a:spcBef>
                <a:spcPts val="600"/>
              </a:spcBef>
              <a:buFont typeface="Wingdings" pitchFamily="2" charset="2"/>
              <a:buNone/>
            </a:pPr>
            <a:r>
              <a:rPr lang="en-US" sz="2400" dirty="0" smtClean="0"/>
              <a:t>5. Encourages positive motivational beliefs and self-esteem;</a:t>
            </a:r>
          </a:p>
          <a:p>
            <a:pPr marL="361950" indent="-361950">
              <a:spcBef>
                <a:spcPts val="600"/>
              </a:spcBef>
              <a:buFont typeface="Wingdings" pitchFamily="2" charset="2"/>
              <a:buNone/>
            </a:pPr>
            <a:r>
              <a:rPr lang="en-US" sz="2400" dirty="0" smtClean="0"/>
              <a:t>6. Provides opportunities to close the gap between current and desired performance;</a:t>
            </a:r>
          </a:p>
          <a:p>
            <a:pPr marL="361950" indent="-361950">
              <a:spcBef>
                <a:spcPts val="600"/>
              </a:spcBef>
              <a:buFont typeface="Wingdings" pitchFamily="2" charset="2"/>
              <a:buNone/>
            </a:pPr>
            <a:r>
              <a:rPr lang="en-US" sz="2400" dirty="0" smtClean="0"/>
              <a:t>7. Provides information to teachers that can be used to help shape the teaching.</a:t>
            </a:r>
            <a:endParaRPr lang="en-GB" sz="2400" dirty="0" smtClean="0"/>
          </a:p>
          <a:p>
            <a:pPr marL="361950" indent="-361950">
              <a:spcBef>
                <a:spcPts val="600"/>
              </a:spcBef>
            </a:pPr>
            <a:endParaRPr lang="en-US" sz="19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Fostering scholarship through assessment</a:t>
            </a:r>
            <a:endParaRPr lang="en-GB" sz="3200" dirty="0"/>
          </a:p>
        </p:txBody>
      </p:sp>
      <p:sp>
        <p:nvSpPr>
          <p:cNvPr id="3" name="Content Placeholder 2"/>
          <p:cNvSpPr>
            <a:spLocks noGrp="1"/>
          </p:cNvSpPr>
          <p:nvPr>
            <p:ph idx="1"/>
          </p:nvPr>
        </p:nvSpPr>
        <p:spPr>
          <a:xfrm>
            <a:off x="285720" y="1539875"/>
            <a:ext cx="8412193" cy="4789488"/>
          </a:xfrm>
        </p:spPr>
        <p:txBody>
          <a:bodyPr/>
          <a:lstStyle/>
          <a:p>
            <a:r>
              <a:rPr lang="en-GB" dirty="0" smtClean="0"/>
              <a:t>Assignments can be designed to foster academic literacy, so students’ work is soundly grounded academically;</a:t>
            </a:r>
          </a:p>
          <a:p>
            <a:r>
              <a:rPr lang="en-GB" dirty="0" smtClean="0"/>
              <a:t>An assignment that requires them to get and use books, journal articles, web sites and ‘grey material’ where they are asked to comment on what they found and how useful it was, may have more benefit than asking them to write a formal essay;</a:t>
            </a:r>
          </a:p>
          <a:p>
            <a:r>
              <a:rPr lang="en-GB" dirty="0" smtClean="0"/>
              <a:t>A discussion of the importance of quality assurance of source materials is likely to concentrate on choosing peer reviewed material over random websites and Wikipedia, and preferring Google scholar to Google.</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a:noFill/>
          </a:ln>
        </p:spPr>
        <p:txBody>
          <a:bodyPr vert="horz" wrap="square" lIns="91440" tIns="45720" rIns="91440" bIns="45720" numCol="1" anchor="b" anchorCtr="0" compatLnSpc="1">
            <a:prstTxWarp prst="textNoShape">
              <a:avLst/>
            </a:prstTxWarp>
          </a:bodyPr>
          <a:lstStyle/>
          <a:p>
            <a:r>
              <a:rPr lang="en-GB" sz="3200" dirty="0" smtClean="0"/>
              <a:t>What really impacts on learning?</a:t>
            </a:r>
            <a:endParaRPr lang="en-US" sz="3200" dirty="0" smtClean="0"/>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Exploring the big issues around assessment at ifs</a:t>
            </a:r>
            <a:r>
              <a:rPr lang="en-GB" sz="3200" dirty="0" smtClean="0">
                <a:solidFill>
                  <a:schemeClr val="tx1"/>
                </a:solidFill>
              </a:rPr>
              <a:t>, aiming to</a:t>
            </a:r>
            <a:r>
              <a:rPr lang="en-GB" sz="3200" dirty="0" smtClean="0">
                <a:solidFill>
                  <a:srgbClr val="7030A0"/>
                </a:solidFill>
              </a:rPr>
              <a:t>:</a:t>
            </a:r>
            <a:endParaRPr lang="en-GB" sz="3200" dirty="0">
              <a:solidFill>
                <a:srgbClr val="7030A0"/>
              </a:solidFill>
            </a:endParaRPr>
          </a:p>
        </p:txBody>
      </p:sp>
      <p:sp>
        <p:nvSpPr>
          <p:cNvPr id="3" name="Content Placeholder 2"/>
          <p:cNvSpPr>
            <a:spLocks noGrp="1"/>
          </p:cNvSpPr>
          <p:nvPr>
            <p:ph idx="1"/>
          </p:nvPr>
        </p:nvSpPr>
        <p:spPr>
          <a:xfrm>
            <a:off x="214282" y="1539875"/>
            <a:ext cx="8483631" cy="4789488"/>
          </a:xfrm>
        </p:spPr>
        <p:txBody>
          <a:bodyPr/>
          <a:lstStyle/>
          <a:p>
            <a:r>
              <a:rPr lang="en-GB" dirty="0" smtClean="0"/>
              <a:t>Ensure that assessment is </a:t>
            </a:r>
            <a:r>
              <a:rPr lang="en-GB" i="1" dirty="0" smtClean="0">
                <a:solidFill>
                  <a:srgbClr val="7030A0"/>
                </a:solidFill>
              </a:rPr>
              <a:t>for</a:t>
            </a:r>
            <a:r>
              <a:rPr lang="en-GB" dirty="0" smtClean="0"/>
              <a:t> not just </a:t>
            </a:r>
            <a:r>
              <a:rPr lang="en-GB" dirty="0" smtClean="0">
                <a:solidFill>
                  <a:srgbClr val="7030A0"/>
                </a:solidFill>
              </a:rPr>
              <a:t>of</a:t>
            </a:r>
            <a:r>
              <a:rPr lang="en-GB" dirty="0" smtClean="0"/>
              <a:t> learning;</a:t>
            </a:r>
          </a:p>
          <a:p>
            <a:r>
              <a:rPr lang="en-GB" dirty="0" smtClean="0"/>
              <a:t>Turn round marking fast so that students have time to receive and use it before they submit the next assignment;</a:t>
            </a:r>
          </a:p>
          <a:p>
            <a:r>
              <a:rPr lang="en-GB" dirty="0" smtClean="0"/>
              <a:t>Help students make good use of the formative feedback they receive so they can better understand their own abilities, learn from mistakes &amp; continuously improve;</a:t>
            </a:r>
          </a:p>
          <a:p>
            <a:r>
              <a:rPr lang="en-GB" dirty="0" smtClean="0"/>
              <a:t>Ensure consistency and reliability of marking, second marking and moderation;</a:t>
            </a:r>
          </a:p>
          <a:p>
            <a:r>
              <a:rPr lang="en-GB" dirty="0" smtClean="0"/>
              <a:t>Foster students academic literacy, so they understand what good academic conduct comprises.</a:t>
            </a:r>
          </a:p>
          <a:p>
            <a:pPr>
              <a:buNone/>
            </a:pPr>
            <a:endParaRPr lang="en-GB" dirty="0" smtClean="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85720" y="122238"/>
            <a:ext cx="7715280" cy="877869"/>
          </a:xfrm>
          <a:noFill/>
          <a:ln>
            <a:noFill/>
          </a:ln>
        </p:spPr>
        <p:txBody>
          <a:bodyPr vert="horz" wrap="square" lIns="91440" tIns="45720" rIns="91440" bIns="45720" numCol="1" anchor="b" anchorCtr="0" compatLnSpc="1">
            <a:prstTxWarp prst="textNoShape">
              <a:avLst/>
            </a:prstTxWarp>
          </a:bodyPr>
          <a:lstStyle/>
          <a:p>
            <a:r>
              <a:rPr lang="en-GB" sz="3200" dirty="0" smtClean="0"/>
              <a:t>Helping students learn through assessment</a:t>
            </a:r>
          </a:p>
        </p:txBody>
      </p:sp>
      <p:sp>
        <p:nvSpPr>
          <p:cNvPr id="30723" name="Rectangle 3"/>
          <p:cNvSpPr>
            <a:spLocks noGrp="1" noChangeArrowheads="1"/>
          </p:cNvSpPr>
          <p:nvPr>
            <p:ph type="body" idx="1"/>
          </p:nvPr>
        </p:nvSpPr>
        <p:spPr>
          <a:xfrm>
            <a:off x="251520" y="980728"/>
            <a:ext cx="8446393" cy="5221635"/>
          </a:xfrm>
          <a:noFill/>
        </p:spPr>
        <p:txBody>
          <a:bodyPr/>
          <a:lstStyle/>
          <a:p>
            <a:pPr marL="609600" indent="-609600"/>
            <a:r>
              <a:rPr lang="en-GB" sz="2400" dirty="0" smtClean="0"/>
              <a:t>Students rarely respond positively to exhortation or vague threats of poor marks: we need to change the assessment practices so that they make routine these behaviours very early on in their learning careers.</a:t>
            </a:r>
          </a:p>
          <a:p>
            <a:pPr marL="609600" indent="-609600"/>
            <a:r>
              <a:rPr lang="en-GB" sz="2400" dirty="0" smtClean="0"/>
              <a:t>Yorke (1999) encourages us to believe that the first six weeks of the first semester of the first year of university are crucial and that how we assess within that period can make a difference to student success or failure. Similar factors apply in other sectors.</a:t>
            </a:r>
          </a:p>
          <a:p>
            <a:pPr marL="609600" indent="-609600"/>
            <a:r>
              <a:rPr lang="en-GB" sz="2400" dirty="0" smtClean="0"/>
              <a:t>Avoidance of early assessment doesn’t solve the problem. Designing a really coherent first six weeks for students, which includes assessment opportunities, can be very helpful.</a:t>
            </a:r>
          </a:p>
          <a:p>
            <a:pPr marL="609600" indent="-609600">
              <a:buNone/>
            </a:pPr>
            <a:endParaRPr lang="en-GB" sz="21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Assessment can be transformative if we do it well</a:t>
            </a:r>
            <a:endParaRPr lang="en-GB" sz="3200" dirty="0"/>
          </a:p>
        </p:txBody>
      </p:sp>
      <p:sp>
        <p:nvSpPr>
          <p:cNvPr id="3" name="Content Placeholder 2"/>
          <p:cNvSpPr>
            <a:spLocks noGrp="1"/>
          </p:cNvSpPr>
          <p:nvPr>
            <p:ph idx="1"/>
          </p:nvPr>
        </p:nvSpPr>
        <p:spPr/>
        <p:txBody>
          <a:bodyPr/>
          <a:lstStyle/>
          <a:p>
            <a:pPr marL="609600" indent="-609600"/>
            <a:r>
              <a:rPr lang="en-GB" dirty="0" smtClean="0"/>
              <a:t>Effective assessment significantly and positively impacts on student learning, (</a:t>
            </a:r>
            <a:r>
              <a:rPr lang="en-GB" dirty="0" err="1" smtClean="0"/>
              <a:t>Boud</a:t>
            </a:r>
            <a:r>
              <a:rPr lang="en-GB" dirty="0" smtClean="0"/>
              <a:t>, Mentkowski, Knight and Yorke and many others).</a:t>
            </a:r>
          </a:p>
          <a:p>
            <a:pPr marL="609600" indent="-609600"/>
            <a:r>
              <a:rPr lang="en-GB" dirty="0" smtClean="0"/>
              <a:t>Assessment shapes student behaviour (marks as money) and poor assessment encourages strategic behaviour (Kneale). </a:t>
            </a:r>
            <a:endParaRPr lang="en-GB" smtClean="0"/>
          </a:p>
          <a:p>
            <a:pPr marL="609600" indent="-609600"/>
            <a:r>
              <a:rPr lang="en-GB" smtClean="0"/>
              <a:t>Clever </a:t>
            </a:r>
            <a:r>
              <a:rPr lang="en-GB" dirty="0" smtClean="0"/>
              <a:t>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endParaRPr lang="en-GB" smtClean="0"/>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600" dirty="0" smtClean="0"/>
              <a:t>Good assessment is valid, reliable, practical, developmental, manageable, cost-effective, fit for purpose, relevant, authentic, inclusive, closely linked to learning outcomes and fair.</a:t>
            </a:r>
          </a:p>
          <a:p>
            <a:pPr marL="609600" indent="-609600"/>
            <a:r>
              <a:rPr lang="en-GB" sz="2600" dirty="0" smtClean="0"/>
              <a:t>Is it possible also to make it enjoyable for staff and students?</a:t>
            </a:r>
          </a:p>
          <a:p>
            <a:pPr marL="609600" indent="-609600"/>
            <a:r>
              <a:rPr lang="en-GB" sz="2600" dirty="0" smtClean="0"/>
              <a:t>Incremental assessment has more value in promoting student learning than end-point ‘sudden death’ approaches.</a:t>
            </a:r>
          </a:p>
          <a:p>
            <a:pPr marL="609600" indent="-609600"/>
            <a:endParaRPr lang="en-GB" sz="2600" dirty="0"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Gaining consistency between multiple assessors</a:t>
            </a:r>
            <a:endParaRPr lang="en-GB" sz="3200" dirty="0"/>
          </a:p>
        </p:txBody>
      </p:sp>
      <p:sp>
        <p:nvSpPr>
          <p:cNvPr id="3" name="Content Placeholder 2"/>
          <p:cNvSpPr>
            <a:spLocks noGrp="1"/>
          </p:cNvSpPr>
          <p:nvPr>
            <p:ph idx="1"/>
          </p:nvPr>
        </p:nvSpPr>
        <p:spPr>
          <a:xfrm>
            <a:off x="214282" y="1539875"/>
            <a:ext cx="8643998" cy="4789488"/>
          </a:xfrm>
        </p:spPr>
        <p:txBody>
          <a:bodyPr/>
          <a:lstStyle/>
          <a:p>
            <a:pPr>
              <a:buNone/>
            </a:pPr>
            <a:r>
              <a:rPr lang="en-GB" dirty="0" smtClean="0"/>
              <a:t>The ‘captain’ of the assignment ideally needs to:</a:t>
            </a:r>
          </a:p>
          <a:p>
            <a:r>
              <a:rPr lang="en-GB" dirty="0" smtClean="0"/>
              <a:t> show the draft assignment to a number of fellow assessors before it is finalised, </a:t>
            </a:r>
          </a:p>
          <a:p>
            <a:r>
              <a:rPr lang="en-GB" dirty="0" smtClean="0"/>
              <a:t>give guidance on how criteria can be evidenced at various levels of achievement;</a:t>
            </a:r>
          </a:p>
          <a:p>
            <a:r>
              <a:rPr lang="en-GB" dirty="0" smtClean="0"/>
              <a:t>Support new assessors in understanding the quality of work expected;</a:t>
            </a:r>
          </a:p>
          <a:p>
            <a:r>
              <a:rPr lang="en-GB" dirty="0" smtClean="0"/>
              <a:t>Provide an element of moderation support while a set of assignments is being assessed;</a:t>
            </a:r>
          </a:p>
          <a:p>
            <a:r>
              <a:rPr lang="en-GB" dirty="0" smtClean="0"/>
              <a:t>Work with first and second markers to align judgments (not just averaging grades);</a:t>
            </a:r>
          </a:p>
          <a:p>
            <a:r>
              <a:rPr lang="en-GB" dirty="0" smtClean="0"/>
              <a:t>Undertake a post-marking review. </a:t>
            </a:r>
          </a:p>
          <a:p>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email">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GB" sz="3600" dirty="0" smtClean="0">
                <a:solidFill>
                  <a:srgbClr val="7030A0"/>
                </a:solidFill>
              </a:rPr>
              <a:t>Using assessment to improve student learning, retention and success</a:t>
            </a:r>
            <a:endParaRPr lang="en-GB" sz="3600" dirty="0">
              <a:solidFill>
                <a:srgbClr val="7030A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To improve assessment we should realign it by:</a:t>
            </a:r>
          </a:p>
        </p:txBody>
      </p:sp>
      <p:sp>
        <p:nvSpPr>
          <p:cNvPr id="14339" name="Rectangle 3"/>
          <p:cNvSpPr>
            <a:spLocks noGrp="1" noChangeArrowheads="1"/>
          </p:cNvSpPr>
          <p:nvPr>
            <p:ph type="body" idx="1"/>
          </p:nvPr>
        </p:nvSpPr>
        <p:spPr/>
        <p:txBody>
          <a:bodyPr/>
          <a:lstStyle/>
          <a:p>
            <a:r>
              <a:rPr lang="en-GB" dirty="0" smtClean="0"/>
              <a:t>Exploring ways in which assessment can engage students and be integral to learning. </a:t>
            </a:r>
          </a:p>
          <a:p>
            <a:r>
              <a:rPr lang="en-GB" dirty="0" smtClean="0"/>
              <a:t>Constructively aligning (Biggs 2003) assignments with planned learning outcomes and the curriculum taught:</a:t>
            </a:r>
          </a:p>
          <a:p>
            <a:r>
              <a:rPr lang="en-GB" dirty="0" smtClean="0"/>
              <a:t>Providing realistic tasks: students are likely to put more energy into assignments they see as authentic and worth bothering with.</a:t>
            </a:r>
          </a:p>
          <a:p>
            <a:endParaRPr lang="en-GB"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7439744" cy="1143000"/>
          </a:xfrm>
          <a:noFill/>
          <a:ln>
            <a:noFill/>
          </a:ln>
        </p:spPr>
        <p:txBody>
          <a:bodyPr vert="horz" wrap="square" lIns="91440" tIns="45720" rIns="91440" bIns="45720" numCol="1" anchor="b" anchorCtr="0" compatLnSpc="1">
            <a:prstTxWarp prst="textNoShape">
              <a:avLst/>
            </a:prstTxWarp>
          </a:bodyPr>
          <a:lstStyle/>
          <a:p>
            <a:r>
              <a:rPr lang="en-GB" sz="3200" dirty="0" smtClean="0"/>
              <a:t>Encouraging students to take assessment more seriously</a:t>
            </a:r>
          </a:p>
        </p:txBody>
      </p:sp>
      <p:sp>
        <p:nvSpPr>
          <p:cNvPr id="4198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All assessment needs to be seen to be fair, consistent, reliable, valid and manageable;</a:t>
            </a:r>
          </a:p>
          <a:p>
            <a:pPr eaLnBrk="1" hangingPunct="1"/>
            <a:r>
              <a:rPr lang="en-GB" sz="2600" smtClean="0"/>
              <a:t>Many assessment systems fail to clarify for students the purposes of different kinds of assessment activity;</a:t>
            </a:r>
          </a:p>
          <a:p>
            <a:pPr eaLnBrk="1" hangingPunct="1"/>
            <a:r>
              <a:rPr lang="en-GB" sz="2600" smtClean="0"/>
              <a:t>Low-stakes early formative assessment helps students, especially those from disadvantaged backgrounds, understand the rules of the game.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Using assessment to improve engagement</a:t>
            </a:r>
          </a:p>
        </p:txBody>
      </p:sp>
      <p:sp>
        <p:nvSpPr>
          <p:cNvPr id="35843" name="Content Placeholder 2"/>
          <p:cNvSpPr>
            <a:spLocks noGrp="1"/>
          </p:cNvSpPr>
          <p:nvPr>
            <p:ph idx="1"/>
          </p:nvPr>
        </p:nvSpPr>
        <p:spPr/>
        <p:txBody>
          <a:bodyPr>
            <a:normAutofit fontScale="92500" lnSpcReduction="20000"/>
          </a:bodyPr>
          <a:lstStyle/>
          <a:p>
            <a:pPr>
              <a:lnSpc>
                <a:spcPct val="120000"/>
              </a:lnSpc>
            </a:pPr>
            <a:r>
              <a:rPr lang="en-GB" sz="2400" dirty="0" smtClean="0"/>
              <a:t>Using some regular, formative computer-based assessment tasks they can undertake privately which give them feedback on why answers are right or wrong; </a:t>
            </a:r>
          </a:p>
          <a:p>
            <a:pPr>
              <a:lnSpc>
                <a:spcPct val="120000"/>
              </a:lnSpc>
            </a:pPr>
            <a:r>
              <a:rPr lang="en-GB" sz="2400" dirty="0" smtClean="0"/>
              <a:t>Giving them group activities where they model the real working lives of the professions/roles they are likely to enter on graduation;</a:t>
            </a:r>
          </a:p>
          <a:p>
            <a:pPr>
              <a:lnSpc>
                <a:spcPct val="120000"/>
              </a:lnSpc>
            </a:pPr>
            <a:r>
              <a:rPr lang="en-GB" sz="2400" dirty="0" smtClean="0"/>
              <a:t>Maximising the amount of guidance on the first assessed tasks with some opportunities for rehearsal and feedback before submission;</a:t>
            </a:r>
          </a:p>
          <a:p>
            <a:pPr>
              <a:lnSpc>
                <a:spcPct val="120000"/>
              </a:lnSpc>
            </a:pPr>
            <a:r>
              <a:rPr lang="en-GB" sz="2400" dirty="0" smtClean="0"/>
              <a:t>Providing information literacy training helping them locate and judge subject-relevant resources;</a:t>
            </a:r>
          </a:p>
          <a:p>
            <a:pPr>
              <a:lnSpc>
                <a:spcPct val="120000"/>
              </a:lnSpc>
            </a:pPr>
            <a:r>
              <a:rPr lang="en-GB" sz="2400" dirty="0" smtClean="0"/>
              <a:t>Monitor live and virtual engagement.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Using assessment to support retention</a:t>
            </a:r>
            <a:endParaRPr lang="en-GB" sz="3200" dirty="0"/>
          </a:p>
        </p:txBody>
      </p:sp>
      <p:sp>
        <p:nvSpPr>
          <p:cNvPr id="3" name="Content Placeholder 2"/>
          <p:cNvSpPr>
            <a:spLocks noGrp="1"/>
          </p:cNvSpPr>
          <p:nvPr>
            <p:ph idx="1"/>
          </p:nvPr>
        </p:nvSpPr>
        <p:spPr/>
        <p:txBody>
          <a:bodyPr/>
          <a:lstStyle/>
          <a:p>
            <a:r>
              <a:rPr lang="en-GB" dirty="0" smtClean="0"/>
              <a:t>Early assignments should be used to help students engage and feel motivated to continue, so need to be designed to help demonstrate what students can do rather than what they can’t do;</a:t>
            </a:r>
          </a:p>
          <a:p>
            <a:r>
              <a:rPr lang="en-GB" dirty="0" smtClean="0"/>
              <a:t>The assignments used in the first six weeks of the first semester of the first year can help students establish good study habits and use effective techniques that will stand them in good stead throughout their studies;</a:t>
            </a:r>
          </a:p>
          <a:p>
            <a:r>
              <a:rPr lang="en-GB" dirty="0" smtClean="0"/>
              <a:t>Incremental assessment tends to work better in boosting confidence and achievement rather than end-point ‘sudden death’ assignments;</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8"/>
            <a:ext cx="7543800" cy="1306497"/>
          </a:xfrm>
          <a:noFill/>
          <a:ln>
            <a:noFill/>
          </a:ln>
        </p:spPr>
        <p:txBody>
          <a:bodyPr vert="horz" wrap="square" lIns="91440" tIns="45720" rIns="91440" bIns="45720" numCol="1" anchor="b" anchorCtr="0" compatLnSpc="1">
            <a:prstTxWarp prst="textNoShape">
              <a:avLst/>
            </a:prstTxWarp>
          </a:bodyPr>
          <a:lstStyle/>
          <a:p>
            <a:r>
              <a:rPr lang="en-GB" sz="3200"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Sadler, the most cited author on formative assessment argues:</a:t>
            </a:r>
            <a:endParaRPr lang="en-GB" sz="3200" dirty="0"/>
          </a:p>
        </p:txBody>
      </p:sp>
      <p:sp>
        <p:nvSpPr>
          <p:cNvPr id="3" name="Content Placeholder 2"/>
          <p:cNvSpPr>
            <a:spLocks noGrp="1"/>
          </p:cNvSpPr>
          <p:nvPr>
            <p:ph idx="1"/>
          </p:nvPr>
        </p:nvSpPr>
        <p:spPr/>
        <p:txBody>
          <a:bodyPr/>
          <a:lstStyle/>
          <a:p>
            <a:pPr marL="0">
              <a:lnSpc>
                <a:spcPct val="100000"/>
              </a:lnSpc>
              <a:spcBef>
                <a:spcPts val="0"/>
              </a:spcBef>
              <a:buNone/>
            </a:pPr>
            <a:r>
              <a:rPr lang="en-GB" sz="2600" dirty="0" smtClean="0"/>
              <a:t>“Students need to be exposed to, and gain experience in making judgements about, </a:t>
            </a:r>
            <a:r>
              <a:rPr lang="en-GB" sz="2600" dirty="0" smtClean="0">
                <a:solidFill>
                  <a:srgbClr val="7030A0"/>
                </a:solidFill>
              </a:rPr>
              <a:t>a variety of works of different quality</a:t>
            </a:r>
            <a:r>
              <a:rPr lang="en-GB" sz="2600" dirty="0" smtClean="0"/>
              <a:t>... They need planned rather than random exposure to exemplars, and experience in </a:t>
            </a:r>
            <a:r>
              <a:rPr lang="en-GB" sz="2600" dirty="0" smtClean="0">
                <a:solidFill>
                  <a:srgbClr val="7030A0"/>
                </a:solidFill>
              </a:rPr>
              <a:t>making judgements </a:t>
            </a:r>
            <a:r>
              <a:rPr lang="en-GB" sz="2600" dirty="0" smtClean="0"/>
              <a:t>about quality. They need to create </a:t>
            </a:r>
            <a:r>
              <a:rPr lang="en-GB" sz="2600" dirty="0" smtClean="0">
                <a:solidFill>
                  <a:srgbClr val="7030A0"/>
                </a:solidFill>
              </a:rPr>
              <a:t>verbalised</a:t>
            </a:r>
            <a:r>
              <a:rPr lang="en-GB" sz="2600" dirty="0" smtClean="0"/>
              <a:t> rationales and accounts of how various works could have been done better. Finally, they need to engage in evaluative </a:t>
            </a:r>
            <a:r>
              <a:rPr lang="en-GB" sz="2600" dirty="0" smtClean="0">
                <a:solidFill>
                  <a:srgbClr val="7030A0"/>
                </a:solidFill>
              </a:rPr>
              <a:t>conversations</a:t>
            </a:r>
            <a:r>
              <a:rPr lang="en-GB" sz="2600" dirty="0" smtClean="0"/>
              <a:t> with teachers and other students.” </a:t>
            </a:r>
          </a:p>
          <a:p>
            <a:pPr marL="0">
              <a:lnSpc>
                <a:spcPct val="100000"/>
              </a:lnSpc>
              <a:spcBef>
                <a:spcPts val="0"/>
              </a:spcBef>
              <a:buNone/>
            </a:pPr>
            <a:endParaRPr lang="en-GB" sz="2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Sadler continues…</a:t>
            </a:r>
            <a:endParaRPr lang="en-GB" sz="3200" dirty="0"/>
          </a:p>
        </p:txBody>
      </p:sp>
      <p:sp>
        <p:nvSpPr>
          <p:cNvPr id="3" name="Content Placeholder 2"/>
          <p:cNvSpPr>
            <a:spLocks noGrp="1"/>
          </p:cNvSpPr>
          <p:nvPr>
            <p:ph idx="1"/>
          </p:nvPr>
        </p:nvSpPr>
        <p:spPr/>
        <p:txBody>
          <a:bodyPr/>
          <a:lstStyle/>
          <a:p>
            <a:pPr>
              <a:buNone/>
            </a:pPr>
            <a:r>
              <a:rPr lang="en-GB" sz="2600" dirty="0" smtClean="0"/>
              <a:t>Together, these three provide the means by which students can develop a </a:t>
            </a:r>
            <a:r>
              <a:rPr lang="en-GB" sz="2600" dirty="0" smtClean="0">
                <a:solidFill>
                  <a:srgbClr val="7030A0"/>
                </a:solidFill>
              </a:rPr>
              <a:t>concept of quality </a:t>
            </a:r>
            <a:r>
              <a:rPr lang="en-GB" sz="26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600" dirty="0" smtClean="0">
                <a:solidFill>
                  <a:srgbClr val="7030A0"/>
                </a:solidFill>
              </a:rPr>
              <a:t>peer assessment </a:t>
            </a:r>
            <a:r>
              <a:rPr lang="en-GB" sz="2600" dirty="0" smtClean="0"/>
              <a:t>so that it becomes a powerful strategy for higher education teaching.</a:t>
            </a:r>
          </a:p>
          <a:p>
            <a:pPr>
              <a:buNone/>
            </a:pPr>
            <a:r>
              <a:rPr lang="en-GB" sz="2000" dirty="0" smtClean="0"/>
              <a:t>Sadler, D. Royce (2010)</a:t>
            </a:r>
            <a:endParaRPr lang="en-GB" sz="2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Using formative assessment to promote independence and learning</a:t>
            </a:r>
          </a:p>
        </p:txBody>
      </p:sp>
      <p:sp>
        <p:nvSpPr>
          <p:cNvPr id="46083" name="Rectangle 3"/>
          <p:cNvSpPr>
            <a:spLocks noGrp="1" noChangeArrowheads="1"/>
          </p:cNvSpPr>
          <p:nvPr>
            <p:ph type="body" idx="1"/>
          </p:nvPr>
        </p:nvSpPr>
        <p:spPr>
          <a:xfrm>
            <a:off x="457200" y="1357313"/>
            <a:ext cx="8229600" cy="5024437"/>
          </a:xfrm>
        </p:spPr>
        <p:txBody>
          <a:bodyPr/>
          <a:lstStyle/>
          <a:p>
            <a:pPr marL="609600" indent="-609600" eaLnBrk="1" hangingPunct="1">
              <a:spcBef>
                <a:spcPts val="600"/>
              </a:spcBef>
            </a:pPr>
            <a:r>
              <a:rPr lang="en-GB" sz="2600" dirty="0" smtClean="0"/>
              <a:t>Investigate how learning can be advanced in small steps using a ‘scaffolding’ approach;</a:t>
            </a:r>
          </a:p>
          <a:p>
            <a:pPr marL="609600" indent="-609600" eaLnBrk="1" hangingPunct="1">
              <a:spcBef>
                <a:spcPts val="600"/>
              </a:spcBef>
            </a:pPr>
            <a:r>
              <a:rPr lang="en-GB" sz="2600" dirty="0" smtClean="0"/>
              <a:t>Provide lots of support in the early stages when students don’t understand the ‘rules of the game’ and may lack confidence;</a:t>
            </a:r>
          </a:p>
          <a:p>
            <a:pPr marL="609600" indent="-609600" eaLnBrk="1" hangingPunct="1">
              <a:spcBef>
                <a:spcPts val="600"/>
              </a:spcBef>
            </a:pPr>
            <a:r>
              <a:rPr lang="en-GB" sz="2600" dirty="0" smtClean="0"/>
              <a:t>This can then be progressively removed as students become more confident in their own abilities.</a:t>
            </a:r>
          </a:p>
          <a:p>
            <a:pPr marL="609600" indent="-609600" eaLnBrk="1" hangingPunct="1">
              <a:spcBef>
                <a:spcPts val="600"/>
              </a:spcBef>
            </a:pPr>
            <a:endParaRPr lang="en-GB" sz="26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49239"/>
            <a:ext cx="7543800" cy="875506"/>
          </a:xfrm>
          <a:noFill/>
          <a:ln>
            <a:noFill/>
          </a:ln>
        </p:spPr>
        <p:txBody>
          <a:bodyPr vert="horz" wrap="square" lIns="91440" tIns="45720" rIns="91440" bIns="45720" numCol="1" anchor="b" anchorCtr="0" compatLnSpc="1">
            <a:prstTxWarp prst="textNoShape">
              <a:avLst/>
            </a:prstTxWarp>
          </a:bodyPr>
          <a:lstStyle/>
          <a:p>
            <a:r>
              <a:rPr lang="en-GB" sz="3200" dirty="0" smtClean="0"/>
              <a:t>Transformative assessment to improve learning needs to be:</a:t>
            </a:r>
          </a:p>
        </p:txBody>
      </p:sp>
      <p:sp>
        <p:nvSpPr>
          <p:cNvPr id="39939" name="Rectangle 3"/>
          <p:cNvSpPr>
            <a:spLocks noGrp="1" noChangeArrowheads="1"/>
          </p:cNvSpPr>
          <p:nvPr>
            <p:ph type="body" idx="1"/>
          </p:nvPr>
        </p:nvSpPr>
        <p:spPr>
          <a:xfrm>
            <a:off x="468312" y="1124744"/>
            <a:ext cx="8424167" cy="5399881"/>
          </a:xfrm>
          <a:noFill/>
        </p:spPr>
        <p:txBody>
          <a:bodyPr/>
          <a:lstStyle/>
          <a:p>
            <a:pPr marL="609600" indent="-609600"/>
            <a:r>
              <a:rPr lang="en-GB" sz="2600" dirty="0" smtClean="0">
                <a:solidFill>
                  <a:srgbClr val="7030A0"/>
                </a:solidFill>
              </a:rPr>
              <a:t>Rewarding</a:t>
            </a:r>
            <a:r>
              <a:rPr lang="en-GB" sz="2600" dirty="0" smtClean="0"/>
              <a:t>: students need to feel they are involved in authentic activities that have value and relevance;</a:t>
            </a:r>
          </a:p>
          <a:p>
            <a:pPr marL="609600" indent="-609600"/>
            <a:r>
              <a:rPr lang="en-GB" sz="2600" dirty="0" smtClean="0">
                <a:solidFill>
                  <a:srgbClr val="7030A0"/>
                </a:solidFill>
              </a:rPr>
              <a:t>Inclusive</a:t>
            </a:r>
            <a:r>
              <a:rPr lang="en-GB" sz="2600" dirty="0" smtClean="0"/>
              <a:t>: so that students feel part of the programme rather than marginalised. Inclusive assessment uses cross-cultural case studies, references and examples, and mainstreams disability provision;</a:t>
            </a:r>
          </a:p>
          <a:p>
            <a:pPr marL="609600" indent="-609600"/>
            <a:r>
              <a:rPr lang="en-GB" sz="2600" dirty="0" smtClean="0">
                <a:solidFill>
                  <a:srgbClr val="7030A0"/>
                </a:solidFill>
              </a:rPr>
              <a:t>Engaging</a:t>
            </a:r>
            <a:r>
              <a:rPr lang="en-GB" sz="2600" dirty="0" smtClean="0"/>
              <a:t>: without pandering to the lowest common denominator, designers of assignments need to consider how best to get students at all levels excited about the tasks being undertaken.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Can we also make assessment:</a:t>
            </a:r>
          </a:p>
        </p:txBody>
      </p:sp>
      <p:sp>
        <p:nvSpPr>
          <p:cNvPr id="40963" name="Rectangle 3"/>
          <p:cNvSpPr>
            <a:spLocks noGrp="1" noChangeArrowheads="1"/>
          </p:cNvSpPr>
          <p:nvPr>
            <p:ph type="body" idx="1"/>
          </p:nvPr>
        </p:nvSpPr>
        <p:spPr>
          <a:noFill/>
        </p:spPr>
        <p:txBody>
          <a:bodyPr/>
          <a:lstStyle/>
          <a:p>
            <a:pPr marL="609600" indent="-609600"/>
            <a:r>
              <a:rPr lang="en-GB" sz="2600" dirty="0" smtClean="0">
                <a:solidFill>
                  <a:srgbClr val="7030A0"/>
                </a:solidFill>
              </a:rPr>
              <a:t>Developmental </a:t>
            </a:r>
            <a:r>
              <a:rPr lang="en-GB" sz="2600" dirty="0" smtClean="0"/>
              <a:t>so students are demonstrating the skills they need for future employment, research and life?</a:t>
            </a:r>
          </a:p>
          <a:p>
            <a:pPr marL="609600" indent="-609600"/>
            <a:r>
              <a:rPr lang="en-GB" sz="2600" dirty="0" smtClean="0">
                <a:solidFill>
                  <a:srgbClr val="7030A0"/>
                </a:solidFill>
              </a:rPr>
              <a:t>Personalised</a:t>
            </a:r>
            <a:r>
              <a:rPr lang="en-GB" sz="2600" dirty="0" smtClean="0"/>
              <a:t>: even with huge cohorts can we aim to build in elements of one-to-one interaction and choice within assessment?</a:t>
            </a:r>
          </a:p>
          <a:p>
            <a:pPr marL="609600" indent="-609600"/>
            <a:r>
              <a:rPr lang="en-GB" sz="2600" dirty="0" smtClean="0">
                <a:solidFill>
                  <a:srgbClr val="7030A0"/>
                </a:solidFill>
              </a:rPr>
              <a:t>Enjoyable</a:t>
            </a:r>
            <a:r>
              <a:rPr lang="en-GB" sz="2600" dirty="0" smtClean="0"/>
              <a:t>: both for the students being assessed and the staff doing the marking?</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people doing the assessment need to be:</a:t>
            </a:r>
          </a:p>
        </p:txBody>
      </p:sp>
      <p:sp>
        <p:nvSpPr>
          <p:cNvPr id="41987" name="Rectangle 3"/>
          <p:cNvSpPr>
            <a:spLocks noGrp="1" noChangeArrowheads="1"/>
          </p:cNvSpPr>
          <p:nvPr>
            <p:ph type="body" idx="1"/>
          </p:nvPr>
        </p:nvSpPr>
        <p:spPr>
          <a:xfrm>
            <a:off x="323528" y="1196752"/>
            <a:ext cx="8568951" cy="5145311"/>
          </a:xfrm>
          <a:noFill/>
        </p:spPr>
        <p:txBody>
          <a:bodyPr/>
          <a:lstStyle/>
          <a:p>
            <a:pPr marL="609600" indent="-609600"/>
            <a:r>
              <a:rPr lang="en-GB" sz="2200" dirty="0" smtClean="0">
                <a:solidFill>
                  <a:srgbClr val="7030A0"/>
                </a:solidFill>
              </a:rPr>
              <a:t>Professional</a:t>
            </a:r>
            <a:r>
              <a:rPr lang="en-GB" sz="2200" dirty="0" smtClean="0"/>
              <a:t>: staff should be professionally trained at the right level to undertake assessment and moderation and need to undertake professional development regularly;</a:t>
            </a:r>
          </a:p>
          <a:p>
            <a:pPr marL="609600" indent="-609600"/>
            <a:r>
              <a:rPr lang="en-GB" sz="2200" dirty="0" smtClean="0">
                <a:solidFill>
                  <a:srgbClr val="7030A0"/>
                </a:solidFill>
              </a:rPr>
              <a:t>Recognised and rewarded: </a:t>
            </a:r>
            <a:r>
              <a:rPr lang="en-GB" sz="2200" dirty="0" smtClean="0"/>
              <a:t>we need to work out the true costs of assessment in time and money and plan accordingly.</a:t>
            </a:r>
            <a:endParaRPr lang="en-GB" sz="2200" dirty="0" smtClean="0">
              <a:solidFill>
                <a:srgbClr val="A50021"/>
              </a:solidFill>
            </a:endParaRPr>
          </a:p>
          <a:p>
            <a:pPr marL="609600" indent="-609600"/>
            <a:r>
              <a:rPr lang="en-GB" sz="2200" dirty="0" smtClean="0">
                <a:solidFill>
                  <a:srgbClr val="7030A0"/>
                </a:solidFill>
              </a:rPr>
              <a:t>Current</a:t>
            </a:r>
            <a:r>
              <a:rPr lang="en-GB" sz="2200" dirty="0" smtClean="0"/>
              <a:t>: regularly updated, on emergent appropriate assessment methods;</a:t>
            </a:r>
          </a:p>
          <a:p>
            <a:pPr marL="609600" indent="-609600"/>
            <a:r>
              <a:rPr lang="en-GB" sz="2200" dirty="0" smtClean="0">
                <a:solidFill>
                  <a:srgbClr val="7030A0"/>
                </a:solidFill>
              </a:rPr>
              <a:t>Research-informed</a:t>
            </a:r>
            <a:r>
              <a:rPr lang="en-GB" sz="2200" dirty="0" smtClean="0"/>
              <a:t>: using the best information available on what methods and approaches work well;</a:t>
            </a:r>
          </a:p>
          <a:p>
            <a:pPr marL="609600" indent="-609600"/>
            <a:r>
              <a:rPr lang="en-GB" sz="2200" dirty="0" smtClean="0">
                <a:solidFill>
                  <a:srgbClr val="7030A0"/>
                </a:solidFill>
              </a:rPr>
              <a:t>Creative</a:t>
            </a:r>
            <a:r>
              <a:rPr lang="en-GB" sz="2200" dirty="0" smtClean="0"/>
              <a:t>: seeking out innovative assessment methods that are fit for purpose;</a:t>
            </a:r>
          </a:p>
          <a:p>
            <a:pPr marL="609600" indent="-609600"/>
            <a:r>
              <a:rPr lang="en-GB" sz="2200" dirty="0" smtClean="0">
                <a:solidFill>
                  <a:srgbClr val="7030A0"/>
                </a:solidFill>
              </a:rPr>
              <a:t>Inclusive</a:t>
            </a:r>
            <a:r>
              <a:rPr lang="en-GB" sz="2200" dirty="0" smtClean="0"/>
              <a:t>: designing alternative assessments for disabled students from the outset.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Turning round marking fast</a:t>
            </a:r>
            <a:endParaRPr lang="en-GB" sz="3200" dirty="0"/>
          </a:p>
        </p:txBody>
      </p:sp>
      <p:sp>
        <p:nvSpPr>
          <p:cNvPr id="7" name="Content Placeholder 6"/>
          <p:cNvSpPr>
            <a:spLocks noGrp="1"/>
          </p:cNvSpPr>
          <p:nvPr>
            <p:ph idx="1"/>
          </p:nvPr>
        </p:nvSpPr>
        <p:spPr/>
        <p:txBody>
          <a:bodyPr/>
          <a:lstStyle/>
          <a:p>
            <a:r>
              <a:rPr lang="en-GB" dirty="0" smtClean="0"/>
              <a:t>It’s important for students that they are able to receive feedback and then learn from their mistakes before they complete the next assignment (feed-forward as well as feedback);</a:t>
            </a:r>
          </a:p>
          <a:p>
            <a:r>
              <a:rPr lang="en-GB" dirty="0" smtClean="0"/>
              <a:t>Students are likely to get annoyed if they feel some staff are giving less helpful and less detailed feedback than others, so there is a need for consistent approaches;</a:t>
            </a:r>
          </a:p>
          <a:p>
            <a:r>
              <a:rPr lang="en-GB" dirty="0" smtClean="0"/>
              <a:t>The art is to balance giving feedback efficiently with maintaining the personalised touch of idiosyncratic commentary needs.</a:t>
            </a:r>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a:noFill/>
          </a:ln>
        </p:spPr>
        <p:txBody>
          <a:bodyPr vert="horz" wrap="square" lIns="91440" tIns="45720" rIns="91440" bIns="45720" numCol="1" anchor="b" anchorCtr="0" compatLnSpc="1">
            <a:prstTxWarp prst="textNoShape">
              <a:avLst/>
            </a:prstTxWarp>
          </a:bodyPr>
          <a:lstStyle/>
          <a:p>
            <a:r>
              <a:rPr lang="en-GB" sz="3200" smtClean="0"/>
              <a:t>To give feedback more effectively </a:t>
            </a:r>
            <a:br>
              <a:rPr lang="en-GB" sz="3200" smtClean="0"/>
            </a:br>
            <a:r>
              <a:rPr lang="en-GB" sz="3200" smtClean="0"/>
              <a:t>&amp; efficiently, we can:</a:t>
            </a:r>
          </a:p>
        </p:txBody>
      </p:sp>
      <p:sp>
        <p:nvSpPr>
          <p:cNvPr id="18435" name="Rectangle 3"/>
          <p:cNvSpPr>
            <a:spLocks noGrp="1" noChangeArrowheads="1"/>
          </p:cNvSpPr>
          <p:nvPr>
            <p:ph type="body" idx="1"/>
          </p:nvPr>
        </p:nvSpPr>
        <p:spPr>
          <a:xfrm>
            <a:off x="381000" y="1981200"/>
            <a:ext cx="8382000" cy="4114800"/>
          </a:xfrm>
        </p:spPr>
        <p:txBody>
          <a:bodyPr/>
          <a:lstStyle/>
          <a:p>
            <a:pPr eaLnBrk="1" hangingPunct="1"/>
            <a:r>
              <a:rPr lang="en-GB" sz="2600" dirty="0" smtClean="0"/>
              <a:t>Use model answers;</a:t>
            </a:r>
          </a:p>
          <a:p>
            <a:pPr eaLnBrk="1" hangingPunct="1"/>
            <a:r>
              <a:rPr lang="en-GB" sz="2600" dirty="0" smtClean="0"/>
              <a:t>Use assignment return sheets;</a:t>
            </a:r>
          </a:p>
          <a:p>
            <a:pPr eaLnBrk="1" hangingPunct="1"/>
            <a:r>
              <a:rPr lang="en-GB" sz="2600" dirty="0" smtClean="0"/>
              <a:t>Write an assignment report;</a:t>
            </a:r>
          </a:p>
          <a:p>
            <a:pPr eaLnBrk="1" hangingPunct="1"/>
            <a:r>
              <a:rPr lang="en-GB" sz="2600" dirty="0" smtClean="0"/>
              <a:t>Feedback to groups of students;</a:t>
            </a:r>
          </a:p>
          <a:p>
            <a:pPr eaLnBrk="1" hangingPunct="1"/>
            <a:r>
              <a:rPr lang="en-GB" sz="2600" dirty="0" smtClean="0"/>
              <a:t>Use statement banks;</a:t>
            </a:r>
          </a:p>
          <a:p>
            <a:pPr eaLnBrk="1" hangingPunct="1"/>
            <a:r>
              <a:rPr lang="en-GB" sz="2600" dirty="0" smtClean="0"/>
              <a:t>Use computer-assisted assessment.</a:t>
            </a:r>
          </a:p>
          <a:p>
            <a:pPr eaLnBrk="1" hangingPunct="1"/>
            <a:endParaRPr lang="en-GB" sz="26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Model answers</a:t>
            </a:r>
            <a:endParaRPr lang="en-GB" sz="3200" dirty="0"/>
          </a:p>
        </p:txBody>
      </p:sp>
      <p:sp>
        <p:nvSpPr>
          <p:cNvPr id="3" name="Content Placeholder 2"/>
          <p:cNvSpPr>
            <a:spLocks noGrp="1"/>
          </p:cNvSpPr>
          <p:nvPr>
            <p:ph idx="1"/>
          </p:nvPr>
        </p:nvSpPr>
        <p:spPr/>
        <p:txBody>
          <a:bodyPr/>
          <a:lstStyle/>
          <a:p>
            <a:r>
              <a:rPr lang="en-GB" dirty="0" smtClean="0"/>
              <a:t>These need to demonstrate not just what is right but also why an answer is right or wrong through additional notes or ‘exploded text’;</a:t>
            </a:r>
          </a:p>
          <a:p>
            <a:r>
              <a:rPr lang="en-GB" dirty="0" smtClean="0"/>
              <a:t>A single model answer is rarely enough: it’s often valuable to show a variety of good and mediocre solutions/responses so students can come to develop a concept of quality in relation to their own work;</a:t>
            </a:r>
          </a:p>
          <a:p>
            <a:r>
              <a:rPr lang="en-GB" dirty="0" smtClean="0"/>
              <a:t>Model answers can be drafted by tutors or complied from edited extracts of students’ work (with their permission).</a:t>
            </a:r>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45927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a:t>
            </a:r>
            <a:r>
              <a:rPr lang="en-GB" sz="3200" dirty="0" err="1" smtClean="0"/>
              <a:t>proforma</a:t>
            </a:r>
            <a:endParaRPr lang="en-GB"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How can we avoid assessment being a negative experience which:</a:t>
            </a:r>
            <a:endParaRPr lang="en-GB" sz="3200" dirty="0"/>
          </a:p>
        </p:txBody>
      </p:sp>
      <p:sp>
        <p:nvSpPr>
          <p:cNvPr id="3" name="Content Placeholder 2"/>
          <p:cNvSpPr>
            <a:spLocks noGrp="1"/>
          </p:cNvSpPr>
          <p:nvPr>
            <p:ph idx="1"/>
          </p:nvPr>
        </p:nvSpPr>
        <p:spPr/>
        <p:txBody>
          <a:bodyPr/>
          <a:lstStyle/>
          <a:p>
            <a:r>
              <a:rPr lang="en-GB" dirty="0" smtClean="0"/>
              <a:t>Strips out all the joy and enthusiasm with which many enter higher education;</a:t>
            </a:r>
          </a:p>
          <a:p>
            <a:r>
              <a:rPr lang="en-GB" dirty="0" smtClean="0"/>
              <a:t>Pushes students into strategic behaviour (Kneale) through which they become progressively focused on modest outcomes? (‘Just tell me what I have got to do to pass: I can’t afford the time to go for a First’);</a:t>
            </a:r>
          </a:p>
          <a:p>
            <a:r>
              <a:rPr lang="en-GB" dirty="0" smtClean="0"/>
              <a:t>Filling students with dissatisfaction around their assessment experiences, potentially driving them to grievances and litigation;</a:t>
            </a:r>
          </a:p>
          <a:p>
            <a:r>
              <a:rPr lang="en-GB" dirty="0" smtClean="0"/>
              <a:t>Making students feel their investment in higher education has been a waste of three years.</a:t>
            </a:r>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An assignment report (oral or written) can demonstrate</a:t>
            </a:r>
            <a:endParaRPr lang="en-GB" sz="3200" dirty="0"/>
          </a:p>
        </p:txBody>
      </p:sp>
      <p:sp>
        <p:nvSpPr>
          <p:cNvPr id="3" name="Content Placeholder 2"/>
          <p:cNvSpPr>
            <a:spLocks noGrp="1"/>
          </p:cNvSpPr>
          <p:nvPr>
            <p:ph idx="1"/>
          </p:nvPr>
        </p:nvSpPr>
        <p:spPr/>
        <p:txBody>
          <a:bodyPr/>
          <a:lstStyle/>
          <a:p>
            <a:r>
              <a:rPr lang="en-GB" dirty="0" smtClean="0"/>
              <a:t>Overall cohort performance, so students know how they have done compared to others;</a:t>
            </a:r>
          </a:p>
          <a:p>
            <a:r>
              <a:rPr lang="en-GB" dirty="0" smtClean="0"/>
              <a:t>The most common mistakes students made, and how these can be redressed;</a:t>
            </a:r>
          </a:p>
          <a:p>
            <a:r>
              <a:rPr lang="en-GB" dirty="0" smtClean="0"/>
              <a:t>Illustrations of what good practice looks like, with guidance on how their work can be made to match up;</a:t>
            </a:r>
          </a:p>
          <a:p>
            <a:r>
              <a:rPr lang="en-GB" dirty="0" smtClean="0"/>
              <a:t>Information about support available to help with specific and generic issues (e.g. writing support, information literacy, guidance on avoiding plagiarism)</a:t>
            </a:r>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a:noFill/>
          </a:ln>
        </p:spPr>
        <p:txBody>
          <a:bodyPr vert="horz" wrap="square" lIns="91440" tIns="45720" rIns="91440" bIns="45720" numCol="1" anchor="b" anchorCtr="0" compatLnSpc="1">
            <a:prstTxWarp prst="textNoShape">
              <a:avLst/>
            </a:prstTxWarp>
          </a:bodyPr>
          <a:lstStyle/>
          <a:p>
            <a:r>
              <a:rPr lang="en-GB" sz="3200"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600" dirty="0" smtClean="0"/>
              <a:t>Intra-tutor and Inter-tutor reliability need to be assured;</a:t>
            </a:r>
          </a:p>
          <a:p>
            <a:pPr eaLnBrk="1" hangingPunct="1"/>
            <a:r>
              <a:rPr lang="en-GB" sz="2600" dirty="0" smtClean="0"/>
              <a:t>Practices and processes need to be transparently fair to all students;</a:t>
            </a:r>
          </a:p>
          <a:p>
            <a:pPr eaLnBrk="1" hangingPunct="1"/>
            <a:r>
              <a:rPr lang="en-GB" sz="2600" dirty="0" smtClean="0"/>
              <a:t>Cheats and plagiarisers need to be deterred/punished;</a:t>
            </a:r>
          </a:p>
          <a:p>
            <a:pPr eaLnBrk="1" hangingPunct="1"/>
            <a:r>
              <a:rPr lang="en-GB" sz="2600" dirty="0" smtClean="0"/>
              <a:t>Assessment needs to be manageable for both staff and students;</a:t>
            </a:r>
          </a:p>
          <a:p>
            <a:pPr eaLnBrk="1" hangingPunct="1"/>
            <a:r>
              <a:rPr lang="en-GB" sz="2600" dirty="0" smtClean="0"/>
              <a:t>Assignments should assess what has been taught/learned not what it is easy to assess.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Play fair with students by avoiding using ‘final language’ (Boud)</a:t>
            </a:r>
          </a:p>
        </p:txBody>
      </p:sp>
      <p:sp>
        <p:nvSpPr>
          <p:cNvPr id="47107" name="Rectangle 3"/>
          <p:cNvSpPr>
            <a:spLocks noGrp="1" noChangeArrowheads="1"/>
          </p:cNvSpPr>
          <p:nvPr>
            <p:ph type="body" idx="1"/>
          </p:nvPr>
        </p:nvSpPr>
        <p:spPr/>
        <p:txBody>
          <a:bodyPr/>
          <a:lstStyle/>
          <a:p>
            <a:pPr marL="609600" indent="-609600" eaLnBrk="1" hangingPunct="1"/>
            <a:r>
              <a:rPr lang="en-GB" sz="2600" dirty="0" smtClean="0"/>
              <a:t>Avoid destructive criticism of the person rather than the work being assessed.</a:t>
            </a:r>
          </a:p>
          <a:p>
            <a:pPr marL="609600" indent="-609600" eaLnBrk="1" hangingPunct="1"/>
            <a:r>
              <a:rPr lang="en-GB" sz="2600" dirty="0" smtClean="0"/>
              <a:t>Try not to use language that is judgmental to the point of leaving students nowhere to go.</a:t>
            </a:r>
          </a:p>
          <a:p>
            <a:pPr marL="609600" indent="-609600" eaLnBrk="1" hangingPunct="1"/>
            <a:r>
              <a:rPr lang="en-GB" sz="2600" dirty="0" smtClean="0"/>
              <a:t>Words like “appalling”, “disastrous” and “incompetent” give students no room to manoeuvre.</a:t>
            </a:r>
          </a:p>
          <a:p>
            <a:pPr marL="609600" indent="-609600" eaLnBrk="1" hangingPunct="1"/>
            <a:r>
              <a:rPr lang="en-GB" sz="2600" dirty="0" smtClean="0"/>
              <a:t>However, words like “incomparable” and “</a:t>
            </a:r>
            <a:r>
              <a:rPr lang="en-GB" sz="2600" dirty="0" err="1" smtClean="0"/>
              <a:t>unimprovable</a:t>
            </a:r>
            <a:r>
              <a:rPr lang="en-GB" sz="2600" dirty="0" smtClean="0"/>
              <a:t>” don’t help outstanding students to develop </a:t>
            </a:r>
            <a:r>
              <a:rPr lang="en-GB" sz="2600" dirty="0" err="1" smtClean="0"/>
              <a:t>ipsatively</a:t>
            </a:r>
            <a:r>
              <a:rPr lang="en-GB" sz="2600" dirty="0" smtClean="0"/>
              <a:t> either.</a:t>
            </a:r>
          </a:p>
          <a:p>
            <a:pPr marL="609600" indent="-609600" eaLnBrk="1" hangingPunct="1"/>
            <a:endParaRPr lang="en-GB" sz="2600"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Play fair by giving feedback to students with diverse abilities</a:t>
            </a:r>
          </a:p>
        </p:txBody>
      </p:sp>
      <p:sp>
        <p:nvSpPr>
          <p:cNvPr id="48131" name="Rectangle 3"/>
          <p:cNvSpPr>
            <a:spLocks noGrp="1" noChangeArrowheads="1"/>
          </p:cNvSpPr>
          <p:nvPr>
            <p:ph type="body" idx="1"/>
          </p:nvPr>
        </p:nvSpPr>
        <p:spPr>
          <a:xfrm>
            <a:off x="179388" y="1340769"/>
            <a:ext cx="8785225" cy="5040982"/>
          </a:xfrm>
        </p:spPr>
        <p:txBody>
          <a:bodyPr/>
          <a:lstStyle/>
          <a:p>
            <a:pPr eaLnBrk="1" hangingPunct="1"/>
            <a:r>
              <a:rPr lang="en-GB" sz="2600" dirty="0" smtClean="0"/>
              <a:t>Students at the top end of the ability range sometimes feel short changed by minimal feedback;</a:t>
            </a:r>
          </a:p>
          <a:p>
            <a:pPr eaLnBrk="1" hangingPunct="1"/>
            <a:r>
              <a:rPr lang="en-GB" sz="2600" dirty="0" smtClean="0"/>
              <a:t>Students with many weaknesses easily become dispirited if there is too much negative feedback;</a:t>
            </a:r>
          </a:p>
          <a:p>
            <a:pPr eaLnBrk="1" hangingPunct="1"/>
            <a:r>
              <a:rPr lang="en-GB" sz="2600" dirty="0" smtClean="0"/>
              <a:t>Consider giving an </a:t>
            </a:r>
            <a:r>
              <a:rPr lang="en-GB" sz="2600" i="1" dirty="0" smtClean="0"/>
              <a:t>assessment sandwich. </a:t>
            </a:r>
            <a:r>
              <a:rPr lang="en-GB" sz="2600" dirty="0" smtClean="0"/>
              <a:t>Start with something positive, go into the detailed critique and find something nice to say at the end (to motivate them to keep reading!);</a:t>
            </a:r>
          </a:p>
          <a:p>
            <a:pPr eaLnBrk="1" hangingPunct="1"/>
            <a:r>
              <a:rPr lang="en-GB" sz="2600" dirty="0" smtClean="0"/>
              <a:t>Explore ways to incentivise reading of feedback;</a:t>
            </a:r>
          </a:p>
          <a:p>
            <a:pPr eaLnBrk="1" hangingPunct="1"/>
            <a:r>
              <a:rPr lang="en-GB" sz="2600" dirty="0" smtClean="0"/>
              <a:t>Consider which medium to use for students with disabilities (e.g. don’t use bad handwriting for those with visual impairments or dyslexia!).</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1020745"/>
          </a:xfrm>
          <a:noFill/>
          <a:ln>
            <a:noFill/>
          </a:ln>
        </p:spPr>
        <p:txBody>
          <a:bodyPr vert="horz" wrap="square" lIns="91440" tIns="45720" rIns="91440" bIns="45720" numCol="1" anchor="b" anchorCtr="0" compatLnSpc="1">
            <a:prstTxWarp prst="textNoShape">
              <a:avLst/>
            </a:prstTxWarp>
          </a:bodyPr>
          <a:lstStyle/>
          <a:p>
            <a:r>
              <a:rPr lang="en-GB" sz="3200" dirty="0" smtClean="0"/>
              <a:t>Conclusions: five things to focus on this academic year:</a:t>
            </a:r>
          </a:p>
        </p:txBody>
      </p:sp>
      <p:sp>
        <p:nvSpPr>
          <p:cNvPr id="43011" name="Rectangle 3"/>
          <p:cNvSpPr>
            <a:spLocks noGrp="1" noChangeArrowheads="1"/>
          </p:cNvSpPr>
          <p:nvPr>
            <p:ph type="body" idx="1"/>
          </p:nvPr>
        </p:nvSpPr>
        <p:spPr>
          <a:xfrm>
            <a:off x="457200" y="1500174"/>
            <a:ext cx="8458200" cy="4625989"/>
          </a:xfrm>
        </p:spPr>
        <p:txBody>
          <a:bodyPr/>
          <a:lstStyle/>
          <a:p>
            <a:pPr eaLnBrk="1" hangingPunct="1"/>
            <a:r>
              <a:rPr lang="en-US" sz="2600" dirty="0" smtClean="0"/>
              <a:t>Getting good developmental feedback to students promptly;</a:t>
            </a:r>
          </a:p>
          <a:p>
            <a:pPr eaLnBrk="1" hangingPunct="1"/>
            <a:r>
              <a:rPr lang="en-US" sz="2600" dirty="0" smtClean="0"/>
              <a:t>Finding ways to undertake assessment efficiently without losing the personal touch;</a:t>
            </a:r>
          </a:p>
          <a:p>
            <a:pPr eaLnBrk="1" hangingPunct="1"/>
            <a:r>
              <a:rPr lang="en-US" sz="2600" dirty="0" smtClean="0"/>
              <a:t>Working to ensure assessment is, and is seen to be fair;</a:t>
            </a:r>
          </a:p>
          <a:p>
            <a:pPr eaLnBrk="1" hangingPunct="1"/>
            <a:r>
              <a:rPr lang="en-US" sz="2600" dirty="0" smtClean="0"/>
              <a:t>Supporting staff new to assessment through training, mentoring and co-marking;</a:t>
            </a:r>
          </a:p>
          <a:p>
            <a:pPr eaLnBrk="1" hangingPunct="1"/>
            <a:r>
              <a:rPr lang="en-US" sz="2600" dirty="0" smtClean="0"/>
              <a:t>Sharing good practice across the organisation across and between subject communities.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a:noFill/>
          </a:ln>
        </p:spPr>
        <p:txBody>
          <a:bodyPr vert="horz" wrap="square" lIns="91440" tIns="45720" rIns="91440" bIns="45720" numCol="1" anchor="b" anchorCtr="0" compatLnSpc="1">
            <a:prstTxWarp prst="textNoShape">
              <a:avLst/>
            </a:prstTxWarp>
          </a:bodyPr>
          <a:lstStyle/>
          <a:p>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None/>
              <a:defRPr/>
            </a:pPr>
            <a:r>
              <a:rPr lang="en-GB" sz="1800" dirty="0" err="1" smtClean="0"/>
              <a:t>Bloxham</a:t>
            </a:r>
            <a:r>
              <a:rPr lang="en-GB" sz="1800" dirty="0" smtClean="0"/>
              <a:t>, S and Boyd, P. (2007) </a:t>
            </a:r>
            <a:r>
              <a:rPr lang="en-GB" sz="1800" i="1" dirty="0" smtClean="0"/>
              <a:t>Developing Effective Assessment in Higher Education: a practical guide </a:t>
            </a:r>
            <a:r>
              <a:rPr lang="en-GB" sz="1800" dirty="0" smtClean="0"/>
              <a:t>Open University Press</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defRPr/>
            </a:pPr>
            <a:r>
              <a:rPr lang="en-US" sz="1800" dirty="0" smtClean="0"/>
              <a:t>Brown, S., Race, P. and Bull, J. (eds.) (1999) </a:t>
            </a:r>
            <a:r>
              <a:rPr lang="en-US" sz="1800" i="1" dirty="0" smtClean="0"/>
              <a:t>Computer </a:t>
            </a:r>
            <a:r>
              <a:rPr lang="en-GB" sz="1800" i="1" dirty="0" smtClean="0"/>
              <a:t>Assisted Assessment in Higher Education,</a:t>
            </a:r>
            <a:r>
              <a:rPr lang="en-US" sz="1800" dirty="0" smtClean="0"/>
              <a:t> London: Routledge.</a:t>
            </a:r>
          </a:p>
          <a:p>
            <a:pPr marL="609600" indent="-609600" eaLnBrk="1" hangingPunct="1">
              <a:defRPr/>
            </a:pP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a:noFill/>
          </a:ln>
        </p:spPr>
        <p:txBody>
          <a:bodyPr vert="horz" wrap="square" lIns="91440" tIns="45720" rIns="91440" bIns="45720" numCol="1" anchor="b" anchorCtr="0" compatLnSpc="1">
            <a:prstTxWarp prst="textNoShape">
              <a:avLst/>
            </a:prstTxWarp>
          </a:bodyPr>
          <a:lstStyle/>
          <a:p>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Gibbs, G. (2008) </a:t>
            </a:r>
            <a:r>
              <a:rPr lang="en-US" sz="1800" i="1" dirty="0" smtClean="0"/>
              <a:t>Designing assessment to support student learning</a:t>
            </a:r>
            <a:r>
              <a:rPr lang="en-GB" sz="1800" i="1" dirty="0" smtClean="0"/>
              <a:t> </a:t>
            </a:r>
            <a:r>
              <a:rPr lang="en-GB" sz="1800" dirty="0" smtClean="0"/>
              <a:t>Keynote at Leeds Met staff Development festival.</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a:noFill/>
          </a:ln>
        </p:spPr>
        <p:txBody>
          <a:bodyPr vert="horz" wrap="square" lIns="91440" tIns="45720" rIns="91440" bIns="45720" numCol="1" anchor="b" anchorCtr="0" compatLnSpc="1">
            <a:prstTxWarp prst="textNoShape">
              <a:avLst/>
            </a:prstTxWarp>
          </a:bodyPr>
          <a:lstStyle/>
          <a:p>
            <a:r>
              <a:rPr lang="en-GB" sz="3200" dirty="0" smtClean="0"/>
              <a:t>Useful references 3</a:t>
            </a:r>
          </a:p>
        </p:txBody>
      </p:sp>
      <p:sp>
        <p:nvSpPr>
          <p:cNvPr id="43011" name="Rectangle 3"/>
          <p:cNvSpPr>
            <a:spLocks noGrp="1" noChangeArrowheads="1"/>
          </p:cNvSpPr>
          <p:nvPr>
            <p:ph type="body" idx="1"/>
          </p:nvPr>
        </p:nvSpPr>
        <p:spPr>
          <a:xfrm>
            <a:off x="323850" y="1052737"/>
            <a:ext cx="8569325" cy="5329014"/>
          </a:xfrm>
        </p:spPr>
        <p:txBody>
          <a:bodyPr/>
          <a:lstStyle/>
          <a:p>
            <a:pPr marL="609600" indent="-609600" eaLnBrk="1" hangingPunct="1">
              <a:buFont typeface="Wingdings" pitchFamily="2" charset="2"/>
              <a:buNone/>
              <a:defRPr/>
            </a:pPr>
            <a:r>
              <a:rPr lang="en-GB" sz="1800" dirty="0" err="1" smtClean="0"/>
              <a:t>Kneale</a:t>
            </a:r>
            <a:r>
              <a:rPr lang="en-GB" sz="1800" dirty="0" smtClean="0"/>
              <a:t>,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119-139 London: </a:t>
            </a:r>
            <a:r>
              <a:rPr lang="en-GB" sz="1800" dirty="0" err="1" smtClean="0"/>
              <a:t>Kogan</a:t>
            </a:r>
            <a:r>
              <a:rPr lang="en-GB" sz="1800" dirty="0" smtClean="0"/>
              <a:t> Page.</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sz="3200"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a:buNone/>
            </a:pPr>
            <a:r>
              <a:rPr lang="en-GB" sz="1800" dirty="0" smtClean="0"/>
              <a:t>Sadler, D. Royce (2010) Beyond feedback: developing student capability in complex appraisal, </a:t>
            </a:r>
            <a:r>
              <a:rPr lang="en-GB" sz="1800" i="1" dirty="0" smtClean="0"/>
              <a:t>Assessment &amp; Evaluation in Higher Education, 35: 5, 535-550</a:t>
            </a:r>
            <a:endParaRPr lang="en-GB" sz="1800" dirty="0" smtClean="0"/>
          </a:p>
          <a:p>
            <a:pPr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Instead we would aim to:</a:t>
            </a:r>
            <a:endParaRPr lang="en-GB" sz="3200" dirty="0"/>
          </a:p>
        </p:txBody>
      </p:sp>
      <p:sp>
        <p:nvSpPr>
          <p:cNvPr id="3" name="Content Placeholder 2"/>
          <p:cNvSpPr>
            <a:spLocks noGrp="1"/>
          </p:cNvSpPr>
          <p:nvPr>
            <p:ph idx="1"/>
          </p:nvPr>
        </p:nvSpPr>
        <p:spPr/>
        <p:txBody>
          <a:bodyPr/>
          <a:lstStyle/>
          <a:p>
            <a:r>
              <a:rPr lang="en-GB" dirty="0" smtClean="0"/>
              <a:t>Build each student’s confidence in what they can do through feedback, enabling them to have a genuine and positive measure of their capabilities;</a:t>
            </a:r>
          </a:p>
          <a:p>
            <a:r>
              <a:rPr lang="en-GB" dirty="0" smtClean="0"/>
              <a:t>Ensure that the disadvantages with which students enter a course of study are addressed and to some extent redressed during their academic careers;</a:t>
            </a:r>
          </a:p>
          <a:p>
            <a:r>
              <a:rPr lang="en-GB" dirty="0" smtClean="0"/>
              <a:t>Enable students to demonstrate intellectual growth throughout the programme, so that graduates are changed for the good by the experience of studying;</a:t>
            </a:r>
          </a:p>
          <a:p>
            <a:r>
              <a:rPr lang="en-GB" dirty="0" smtClean="0"/>
              <a:t>Build the foundations for future life experiences including employment, social engagement and personal fulfilment through authentic assessment.</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What kind of assessment experience? Here’s my highest hope. One that:</a:t>
            </a:r>
            <a:endParaRPr lang="en-GB" sz="3200" dirty="0"/>
          </a:p>
        </p:txBody>
      </p:sp>
      <p:sp>
        <p:nvSpPr>
          <p:cNvPr id="3" name="Content Placeholder 2"/>
          <p:cNvSpPr>
            <a:spLocks noGrp="1"/>
          </p:cNvSpPr>
          <p:nvPr>
            <p:ph idx="1"/>
          </p:nvPr>
        </p:nvSpPr>
        <p:spPr/>
        <p:txBody>
          <a:bodyPr/>
          <a:lstStyle/>
          <a:p>
            <a:r>
              <a:rPr lang="en-GB" dirty="0" smtClean="0"/>
              <a:t>Enables every student to learn to the highest level, stretched so each achieves their personal best;</a:t>
            </a:r>
          </a:p>
          <a:p>
            <a:r>
              <a:rPr lang="en-GB" dirty="0" smtClean="0"/>
              <a:t>Is inclusive, with equal opportunities for all, whatever their previous backgrounds in learning and life;</a:t>
            </a:r>
          </a:p>
          <a:p>
            <a:r>
              <a:rPr lang="en-GB" dirty="0" smtClean="0"/>
              <a:t>Offers each student the chance to thrive in a context of challenge and support;</a:t>
            </a:r>
          </a:p>
          <a:p>
            <a:r>
              <a:rPr lang="en-GB" dirty="0" smtClean="0"/>
              <a:t>Provides transformative opportunities which encourages students to grow as people;</a:t>
            </a:r>
          </a:p>
          <a:p>
            <a:r>
              <a:rPr lang="en-GB" dirty="0" smtClean="0"/>
              <a:t>Engenders a collegiate atmosphere where students make valuable friendships and networks that last throughout their lives.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a:noFill/>
          </a:ln>
        </p:spPr>
        <p:txBody>
          <a:bodyPr vert="horz" wrap="square" lIns="91440" tIns="45720" rIns="91440" bIns="45720" numCol="1" anchor="b" anchorCtr="0" compatLnSpc="1">
            <a:prstTxWarp prst="textNoShape">
              <a:avLst/>
            </a:prstTxWarp>
          </a:bodyPr>
          <a:lstStyle/>
          <a:p>
            <a:r>
              <a:rPr lang="en-GB" sz="3200" dirty="0" smtClean="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 </a:t>
            </a:r>
          </a:p>
          <a:p>
            <a:endParaRPr lang="en-GB"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Integrating assessment into learning</a:t>
            </a:r>
            <a:endParaRPr lang="en-GB" sz="3200" dirty="0"/>
          </a:p>
        </p:txBody>
      </p:sp>
      <p:sp>
        <p:nvSpPr>
          <p:cNvPr id="3" name="Content Placeholder 2"/>
          <p:cNvSpPr>
            <a:spLocks noGrp="1"/>
          </p:cNvSpPr>
          <p:nvPr>
            <p:ph idx="1"/>
          </p:nvPr>
        </p:nvSpPr>
        <p:spPr/>
        <p:txBody>
          <a:bodyPr/>
          <a:lstStyle/>
          <a:p>
            <a:r>
              <a:rPr lang="en-GB" sz="2600" dirty="0" smtClean="0"/>
              <a:t>Do your assignments align with learning outcomes (Biggs 2003)?</a:t>
            </a:r>
          </a:p>
          <a:p>
            <a:r>
              <a:rPr lang="en-GB" sz="2600" dirty="0" smtClean="0"/>
              <a:t>Are they sensibly spaced throughout the programme?</a:t>
            </a:r>
          </a:p>
          <a:p>
            <a:r>
              <a:rPr lang="en-GB" sz="2600" dirty="0" smtClean="0"/>
              <a:t>Are they varied to allow diverse students to shine without being overwhelming in variety?</a:t>
            </a:r>
          </a:p>
          <a:p>
            <a:r>
              <a:rPr lang="en-GB" sz="2600" dirty="0" smtClean="0"/>
              <a:t>Are feedback opportunities, plentiful, timely (so students can use them) and productive?</a:t>
            </a:r>
          </a:p>
          <a:p>
            <a:r>
              <a:rPr lang="en-GB" sz="2600" dirty="0" smtClean="0"/>
              <a:t>Are you over assessing (or more rarely under-assessing?)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Authentic assessment, we need to:</a:t>
            </a:r>
          </a:p>
        </p:txBody>
      </p:sp>
      <p:sp>
        <p:nvSpPr>
          <p:cNvPr id="4096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normAutofit/>
          </a:bodyPr>
          <a:lstStyle/>
          <a:p>
            <a:r>
              <a:rPr lang="en-GB" dirty="0" smtClean="0"/>
              <a:t>Think through what competences our students need in their vocational and professional environments;</a:t>
            </a:r>
          </a:p>
          <a:p>
            <a:r>
              <a:rPr lang="en-GB" dirty="0" smtClean="0"/>
              <a:t>Design assignments that actually assess those things (rather than proxies);</a:t>
            </a:r>
          </a:p>
          <a:p>
            <a:r>
              <a:rPr lang="en-GB" dirty="0" smtClean="0"/>
              <a:t>Get them working on realistic tasks: students are likely to put more energy into and play fairer with assignments they see as realistic and worth bothering with</a:t>
            </a:r>
          </a:p>
          <a:p>
            <a:r>
              <a:rPr lang="en-GB" dirty="0" smtClean="0"/>
              <a:t>Explore ways in which assessment can be made integral to learning;</a:t>
            </a:r>
          </a:p>
          <a:p>
            <a:r>
              <a:rPr lang="en-GB" dirty="0" smtClean="0"/>
              <a:t>Make sure assessment is fair to diverse students.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4499</Words>
  <Application>Microsoft Office PowerPoint</Application>
  <PresentationFormat>On-screen Show (4:3)</PresentationFormat>
  <Paragraphs>313</Paragraphs>
  <Slides>49</Slides>
  <Notes>49</Notes>
  <HiddenSlides>1</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LeedsMet template</vt:lpstr>
      <vt:lpstr>Assessment Matters  ifs Examiner Development day 9th October 2013</vt:lpstr>
      <vt:lpstr>Exploring the big issues around assessment at ifs, aiming to:</vt:lpstr>
      <vt:lpstr>Why does assessment matter so much?</vt:lpstr>
      <vt:lpstr>How can we avoid assessment being a negative experience which:</vt:lpstr>
      <vt:lpstr>Instead we would aim to:</vt:lpstr>
      <vt:lpstr>What kind of assessment experience? Here’s my highest hope. One that:</vt:lpstr>
      <vt:lpstr>Formative and summative assessment</vt:lpstr>
      <vt:lpstr>Integrating assessment into learning</vt:lpstr>
      <vt:lpstr>Authentic assessment, we need to:</vt:lpstr>
      <vt:lpstr>Slide 10</vt:lpstr>
      <vt:lpstr>Slide 11</vt:lpstr>
      <vt:lpstr>Assessment for Learning: see http://www.northumbria.ac.uk/sd/central/ar/academy/cetl_afl/  </vt:lpstr>
      <vt:lpstr>Slide 13</vt:lpstr>
      <vt:lpstr>Slide 14</vt:lpstr>
      <vt:lpstr>Slide 15</vt:lpstr>
      <vt:lpstr>Slide 16</vt:lpstr>
      <vt:lpstr>Good feedback practice:</vt:lpstr>
      <vt:lpstr>Fostering scholarship through assessment</vt:lpstr>
      <vt:lpstr>What really impacts on learning?</vt:lpstr>
      <vt:lpstr>Helping students learn through assessment</vt:lpstr>
      <vt:lpstr>Assessment can be transformative if we do it well</vt:lpstr>
      <vt:lpstr>Sound and frequent assessment </vt:lpstr>
      <vt:lpstr>Gaining consistency between multiple assessors</vt:lpstr>
      <vt:lpstr>Slide 24</vt:lpstr>
      <vt:lpstr>Slide 25</vt:lpstr>
      <vt:lpstr>To improve assessment we should realign it by:</vt:lpstr>
      <vt:lpstr>Encouraging students to take assessment more seriously</vt:lpstr>
      <vt:lpstr>Using assessment to improve engagement</vt:lpstr>
      <vt:lpstr>Using assessment to support retention</vt:lpstr>
      <vt:lpstr>Sadler, the most cited author on formative assessment argues:</vt:lpstr>
      <vt:lpstr>Sadler continues…</vt:lpstr>
      <vt:lpstr>Using formative assessment to promote independence and learning</vt:lpstr>
      <vt:lpstr>Transformative assessment to improve learning needs to be:</vt:lpstr>
      <vt:lpstr>Can we also make assessment:</vt:lpstr>
      <vt:lpstr>The people doing the assessment need to be:</vt:lpstr>
      <vt:lpstr>Turning round marking fast</vt:lpstr>
      <vt:lpstr>To give feedback more effectively  &amp; efficiently, we can:</vt:lpstr>
      <vt:lpstr>Model answers</vt:lpstr>
      <vt:lpstr>Sample assignment return proforma</vt:lpstr>
      <vt:lpstr>An assignment report (oral or written) can demonstrate</vt:lpstr>
      <vt:lpstr>Making assessment work well</vt:lpstr>
      <vt:lpstr>Play fair with students by avoiding using ‘final language’ (Boud)</vt:lpstr>
      <vt:lpstr>Play fair by giving feedback to students with diverse abilities</vt:lpstr>
      <vt:lpstr>Conclusions: five things to focus on this academic year:</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2013-10-09T08:39:43Z</dcterms:modified>
</cp:coreProperties>
</file>