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9"/>
  </p:notesMasterIdLst>
  <p:handoutMasterIdLst>
    <p:handoutMasterId r:id="rId50"/>
  </p:handoutMasterIdLst>
  <p:sldIdLst>
    <p:sldId id="261" r:id="rId2"/>
    <p:sldId id="513" r:id="rId3"/>
    <p:sldId id="479" r:id="rId4"/>
    <p:sldId id="508" r:id="rId5"/>
    <p:sldId id="481" r:id="rId6"/>
    <p:sldId id="482" r:id="rId7"/>
    <p:sldId id="483" r:id="rId8"/>
    <p:sldId id="484" r:id="rId9"/>
    <p:sldId id="473" r:id="rId10"/>
    <p:sldId id="476" r:id="rId11"/>
    <p:sldId id="510" r:id="rId12"/>
    <p:sldId id="518" r:id="rId13"/>
    <p:sldId id="511" r:id="rId14"/>
    <p:sldId id="507" r:id="rId15"/>
    <p:sldId id="505" r:id="rId16"/>
    <p:sldId id="514" r:id="rId17"/>
    <p:sldId id="515" r:id="rId18"/>
    <p:sldId id="516" r:id="rId19"/>
    <p:sldId id="517" r:id="rId20"/>
    <p:sldId id="512" r:id="rId21"/>
    <p:sldId id="478" r:id="rId22"/>
    <p:sldId id="477" r:id="rId23"/>
    <p:sldId id="509" r:id="rId24"/>
    <p:sldId id="480" r:id="rId25"/>
    <p:sldId id="435" r:id="rId26"/>
    <p:sldId id="462" r:id="rId27"/>
    <p:sldId id="460" r:id="rId28"/>
    <p:sldId id="503" r:id="rId29"/>
    <p:sldId id="504" r:id="rId30"/>
    <p:sldId id="485" r:id="rId31"/>
    <p:sldId id="487" r:id="rId32"/>
    <p:sldId id="489" r:id="rId33"/>
    <p:sldId id="493" r:id="rId34"/>
    <p:sldId id="464" r:id="rId35"/>
    <p:sldId id="494" r:id="rId36"/>
    <p:sldId id="495" r:id="rId37"/>
    <p:sldId id="496" r:id="rId38"/>
    <p:sldId id="437" r:id="rId39"/>
    <p:sldId id="461" r:id="rId40"/>
    <p:sldId id="465" r:id="rId41"/>
    <p:sldId id="466" r:id="rId42"/>
    <p:sldId id="497" r:id="rId43"/>
    <p:sldId id="430" r:id="rId44"/>
    <p:sldId id="498" r:id="rId45"/>
    <p:sldId id="499" r:id="rId46"/>
    <p:sldId id="500" r:id="rId47"/>
    <p:sldId id="501" r:id="rId4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70" d="100"/>
          <a:sy n="70" d="100"/>
        </p:scale>
        <p:origin x="-1074" y="-21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13</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dirty="0" smtClean="0"/>
          </a:p>
        </p:txBody>
      </p:sp>
      <p:sp>
        <p:nvSpPr>
          <p:cNvPr id="81924" name="Slide Number Placeholder 3"/>
          <p:cNvSpPr>
            <a:spLocks noGrp="1"/>
          </p:cNvSpPr>
          <p:nvPr>
            <p:ph type="sldNum" sz="quarter" idx="5"/>
          </p:nvPr>
        </p:nvSpPr>
        <p:spPr>
          <a:noFill/>
        </p:spPr>
        <p:txBody>
          <a:bodyPr/>
          <a:lstStyle/>
          <a:p>
            <a:fld id="{3F582650-0C7F-4E01-A510-F0374614823A}" type="slidenum">
              <a:rPr lang="en-US" smtClean="0"/>
              <a:pPr/>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3FB56F1-60F1-488B-A081-8D7FD241E705}"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20</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E87E0819-4F85-4760-A437-438ADAA73B9F}"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24</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32</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33</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35</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36</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37</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98EF80EB-9EDC-4590-9497-00E00896D9F9}"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43</a:t>
            </a:fld>
            <a:endParaRPr lang="en-US">
              <a:solidFill>
                <a:srgbClr val="000000"/>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285729"/>
            <a:ext cx="6624637" cy="2428892"/>
          </a:xfrm>
        </p:spPr>
        <p:txBody>
          <a:bodyPr/>
          <a:lstStyle/>
          <a:p>
            <a:pPr algn="ctr" eaLnBrk="1" hangingPunct="1">
              <a:spcBef>
                <a:spcPts val="600"/>
              </a:spcBef>
            </a:pPr>
            <a:r>
              <a:rPr lang="en-GB" sz="4400" dirty="0" smtClean="0"/>
              <a:t>Assessment </a:t>
            </a:r>
            <a:r>
              <a:rPr lang="en-GB" sz="4400" dirty="0" smtClean="0"/>
              <a:t>Matters</a:t>
            </a:r>
            <a:r>
              <a:rPr lang="en-GB" sz="3600" dirty="0" smtClean="0"/>
              <a:t/>
            </a:r>
            <a:br>
              <a:rPr lang="en-GB" sz="3600" dirty="0" smtClean="0"/>
            </a:br>
            <a:r>
              <a:rPr lang="en-GB" sz="3600" dirty="0" smtClean="0"/>
              <a:t/>
            </a:r>
            <a:br>
              <a:rPr lang="en-GB" sz="3600" dirty="0" smtClean="0"/>
            </a:br>
            <a:r>
              <a:rPr lang="en-GB" sz="3200" dirty="0" smtClean="0"/>
              <a:t>LYIT </a:t>
            </a:r>
            <a:r>
              <a:rPr lang="en-GB" sz="3200" dirty="0" err="1" smtClean="0"/>
              <a:t>Killybegs</a:t>
            </a:r>
            <a:r>
              <a:rPr lang="en-GB" sz="3200" dirty="0" smtClean="0"/>
              <a:t/>
            </a:r>
            <a:br>
              <a:rPr lang="en-GB" sz="3200" dirty="0" smtClean="0"/>
            </a:br>
            <a:r>
              <a:rPr lang="en-GB" sz="3200" dirty="0" smtClean="0"/>
              <a:t>2 October 2013</a:t>
            </a: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t>Twitter @</a:t>
            </a:r>
            <a:r>
              <a:rPr lang="en-GB" sz="2400" dirty="0" smtClean="0"/>
              <a:t>ProfSallyBrown</a:t>
            </a:r>
            <a:endParaRPr lang="en-GB" sz="2400" dirty="0" smtClean="0"/>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Instead we would aim to:</a:t>
            </a:r>
            <a:endParaRPr lang="en-GB" sz="3200" dirty="0"/>
          </a:p>
        </p:txBody>
      </p:sp>
      <p:sp>
        <p:nvSpPr>
          <p:cNvPr id="3" name="Content Placeholder 2"/>
          <p:cNvSpPr>
            <a:spLocks noGrp="1"/>
          </p:cNvSpPr>
          <p:nvPr>
            <p:ph idx="1"/>
          </p:nvPr>
        </p:nvSpPr>
        <p:spPr/>
        <p:txBody>
          <a:bodyPr/>
          <a:lstStyle/>
          <a:p>
            <a:r>
              <a:rPr lang="en-GB" dirty="0" smtClean="0"/>
              <a:t>Build each student’s confidence in what they can do through feedback, enabling them to have a genuine and positive measure of their capabilities;</a:t>
            </a:r>
          </a:p>
          <a:p>
            <a:r>
              <a:rPr lang="en-GB" dirty="0" smtClean="0"/>
              <a:t>Ensure that the disadvantages with which students enter a course of study are addressed and to some extent redressed during their academic careers;</a:t>
            </a:r>
          </a:p>
          <a:p>
            <a:r>
              <a:rPr lang="en-GB" dirty="0" smtClean="0"/>
              <a:t>Enable students to demonstrate intellectual growth throughout the programme, so that graduates are changed for the good by the experience of studying;</a:t>
            </a:r>
          </a:p>
          <a:p>
            <a:r>
              <a:rPr lang="en-GB" dirty="0" smtClean="0"/>
              <a:t>Build the foundations for future life experiences including employment, social engagement and personal fulfilment through authentic assessment.</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Integrating assessment into learning</a:t>
            </a:r>
            <a:endParaRPr lang="en-GB" sz="3200" dirty="0"/>
          </a:p>
        </p:txBody>
      </p:sp>
      <p:sp>
        <p:nvSpPr>
          <p:cNvPr id="3" name="Content Placeholder 2"/>
          <p:cNvSpPr>
            <a:spLocks noGrp="1"/>
          </p:cNvSpPr>
          <p:nvPr>
            <p:ph idx="1"/>
          </p:nvPr>
        </p:nvSpPr>
        <p:spPr/>
        <p:txBody>
          <a:bodyPr/>
          <a:lstStyle/>
          <a:p>
            <a:r>
              <a:rPr lang="en-GB" sz="2600" dirty="0" smtClean="0"/>
              <a:t>Do your assignments align with learning outcomes (Biggs 2003)?</a:t>
            </a:r>
          </a:p>
          <a:p>
            <a:r>
              <a:rPr lang="en-GB" sz="2600" dirty="0" smtClean="0"/>
              <a:t>Are they sensibly spaced throughout the programme?</a:t>
            </a:r>
          </a:p>
          <a:p>
            <a:r>
              <a:rPr lang="en-GB" sz="2600" dirty="0" smtClean="0"/>
              <a:t>Are they varied to allow diverse students to shine without being overwhelming in variety?</a:t>
            </a:r>
          </a:p>
          <a:p>
            <a:r>
              <a:rPr lang="en-GB" sz="2600" dirty="0" smtClean="0"/>
              <a:t>Are feedback opportunities, plentiful, timely (so students can use them) and productive?</a:t>
            </a:r>
          </a:p>
          <a:p>
            <a:r>
              <a:rPr lang="en-GB" sz="2600" dirty="0" smtClean="0"/>
              <a:t>Are you over assessing (or more rarely under-assessing?)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Fostering scholarship through assessment</a:t>
            </a:r>
            <a:endParaRPr lang="en-GB" sz="3200" dirty="0"/>
          </a:p>
        </p:txBody>
      </p:sp>
      <p:sp>
        <p:nvSpPr>
          <p:cNvPr id="3" name="Content Placeholder 2"/>
          <p:cNvSpPr>
            <a:spLocks noGrp="1"/>
          </p:cNvSpPr>
          <p:nvPr>
            <p:ph idx="1"/>
          </p:nvPr>
        </p:nvSpPr>
        <p:spPr>
          <a:xfrm>
            <a:off x="285720" y="1539875"/>
            <a:ext cx="8412193" cy="4789488"/>
          </a:xfrm>
        </p:spPr>
        <p:txBody>
          <a:bodyPr/>
          <a:lstStyle/>
          <a:p>
            <a:r>
              <a:rPr lang="en-GB" dirty="0" smtClean="0"/>
              <a:t>Assignments can be designed to foster academic literacy, so their work is soundly grounded academically;</a:t>
            </a:r>
          </a:p>
          <a:p>
            <a:r>
              <a:rPr lang="en-GB" dirty="0" smtClean="0"/>
              <a:t>An assignment that requires them to get and use books, journal articles, web sites and ‘grey material’ where they are asked to comment on what they found and how useful it was may have more benefit than asking them to write a formal essay;</a:t>
            </a:r>
          </a:p>
          <a:p>
            <a:r>
              <a:rPr lang="en-GB" dirty="0" smtClean="0"/>
              <a:t>A discussion of the importance of quality assurance of source materials is likely to concentrate on choosing peer reviewed material over random websites and </a:t>
            </a:r>
            <a:r>
              <a:rPr lang="en-GB" dirty="0" smtClean="0"/>
              <a:t>Wikipedia </a:t>
            </a:r>
            <a:r>
              <a:rPr lang="en-GB" dirty="0" smtClean="0"/>
              <a:t>and preferring Google scholar to Google.</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a:noFill/>
          </a:ln>
        </p:spPr>
        <p:txBody>
          <a:bodyPr vert="horz" wrap="square" lIns="91440" tIns="45720" rIns="91440" bIns="45720" numCol="1" anchor="b" anchorCtr="0" compatLnSpc="1">
            <a:prstTxWarp prst="textNoShape">
              <a:avLst/>
            </a:prstTxWarp>
          </a:bodyPr>
          <a:lstStyle/>
          <a:p>
            <a:r>
              <a:rPr lang="en-GB" sz="3200" dirty="0" smtClean="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 </a:t>
            </a:r>
          </a:p>
          <a:p>
            <a:endParaRPr lang="en-GB"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Authentic assessment, we need to:</a:t>
            </a:r>
          </a:p>
        </p:txBody>
      </p:sp>
      <p:sp>
        <p:nvSpPr>
          <p:cNvPr id="4096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normAutofit/>
          </a:bodyPr>
          <a:lstStyle/>
          <a:p>
            <a:r>
              <a:rPr lang="en-GB" dirty="0" smtClean="0"/>
              <a:t>Think through what competences our students need in their vocational and professional environments;</a:t>
            </a:r>
          </a:p>
          <a:p>
            <a:r>
              <a:rPr lang="en-GB" dirty="0" smtClean="0"/>
              <a:t>Design assignments that actually assess those things (rather than proxies);</a:t>
            </a:r>
          </a:p>
          <a:p>
            <a:r>
              <a:rPr lang="en-GB" dirty="0" smtClean="0"/>
              <a:t>Get them working on realistic tasks: students are likely to put more energy into and play fairer with assignments they see as realistic and worth bothering with</a:t>
            </a:r>
          </a:p>
          <a:p>
            <a:r>
              <a:rPr lang="en-GB" dirty="0" smtClean="0"/>
              <a:t>Explore ways in which assessment can be made integral to learning;</a:t>
            </a:r>
          </a:p>
          <a:p>
            <a:r>
              <a:rPr lang="en-GB" dirty="0" smtClean="0"/>
              <a:t>Make sure assessment is fair to diverse students.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Portfolios provide the chance for students to:</a:t>
            </a:r>
            <a:endParaRPr lang="en-GB" sz="3200" dirty="0"/>
          </a:p>
        </p:txBody>
      </p:sp>
      <p:sp>
        <p:nvSpPr>
          <p:cNvPr id="3" name="Content Placeholder 2"/>
          <p:cNvSpPr>
            <a:spLocks noGrp="1"/>
          </p:cNvSpPr>
          <p:nvPr>
            <p:ph idx="1"/>
          </p:nvPr>
        </p:nvSpPr>
        <p:spPr/>
        <p:txBody>
          <a:bodyPr/>
          <a:lstStyle/>
          <a:p>
            <a:r>
              <a:rPr lang="en-GB" dirty="0" smtClean="0"/>
              <a:t>Demonstrate evidence of </a:t>
            </a:r>
            <a:r>
              <a:rPr lang="en-GB" dirty="0" smtClean="0"/>
              <a:t>their real </a:t>
            </a:r>
            <a:r>
              <a:rPr lang="en-GB" dirty="0" smtClean="0"/>
              <a:t>capabilities;</a:t>
            </a:r>
          </a:p>
          <a:p>
            <a:r>
              <a:rPr lang="en-GB" dirty="0" smtClean="0"/>
              <a:t>Make use of a variety of media (text such as essays, work plans or reports, images, audio, video, testimonials, self-reflections, peer comments, expert sign-offs and more…);</a:t>
            </a:r>
          </a:p>
          <a:p>
            <a:r>
              <a:rPr lang="en-GB" dirty="0" smtClean="0"/>
              <a:t>Demonstrate their individuality, so they can include material and approaches they have selected themselves;</a:t>
            </a:r>
          </a:p>
          <a:p>
            <a:r>
              <a:rPr lang="en-GB" dirty="0" smtClean="0"/>
              <a:t>Show potential employers at application or interview </a:t>
            </a:r>
            <a:r>
              <a:rPr lang="en-GB" dirty="0" smtClean="0"/>
              <a:t>stages the </a:t>
            </a:r>
            <a:r>
              <a:rPr lang="en-GB" dirty="0" smtClean="0"/>
              <a:t>range and quality of their work;</a:t>
            </a:r>
          </a:p>
          <a:p>
            <a:r>
              <a:rPr lang="en-GB" dirty="0" smtClean="0"/>
              <a:t>Be used after graduation as a means to show progression and CPD.</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Portfolios can be:</a:t>
            </a:r>
            <a:endParaRPr lang="en-GB" sz="3200" dirty="0"/>
          </a:p>
        </p:txBody>
      </p:sp>
      <p:sp>
        <p:nvSpPr>
          <p:cNvPr id="3" name="Content Placeholder 2"/>
          <p:cNvSpPr>
            <a:spLocks noGrp="1"/>
          </p:cNvSpPr>
          <p:nvPr>
            <p:ph idx="1"/>
          </p:nvPr>
        </p:nvSpPr>
        <p:spPr/>
        <p:txBody>
          <a:bodyPr/>
          <a:lstStyle/>
          <a:p>
            <a:r>
              <a:rPr lang="en-GB" dirty="0" smtClean="0"/>
              <a:t>Designed to fit a particular physical shape e.g. a ring binder or box file;</a:t>
            </a:r>
          </a:p>
          <a:p>
            <a:r>
              <a:rPr lang="en-GB" dirty="0" smtClean="0"/>
              <a:t>Required to follow a prescribed format with headings and required evidence specified in advance;</a:t>
            </a:r>
          </a:p>
          <a:p>
            <a:r>
              <a:rPr lang="en-GB" dirty="0" smtClean="0"/>
              <a:t>Allowed to </a:t>
            </a:r>
            <a:r>
              <a:rPr lang="en-GB" dirty="0" smtClean="0"/>
              <a:t>follow a personal format, so long as criteria are fully evidenced;</a:t>
            </a:r>
          </a:p>
          <a:p>
            <a:r>
              <a:rPr lang="en-GB" dirty="0" smtClean="0"/>
              <a:t>Using a virtual format, enabling all kinds of media to be included;</a:t>
            </a:r>
          </a:p>
          <a:p>
            <a:r>
              <a:rPr lang="en-GB" dirty="0" smtClean="0"/>
              <a:t>Virtual portfolios can use the institutions’ platforms or freestanding ones e.g. Pebblepad, which can allow portability post </a:t>
            </a:r>
            <a:r>
              <a:rPr lang="en-GB" dirty="0" smtClean="0"/>
              <a:t>graduation.</a:t>
            </a:r>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To make portfolios manageable to assess they need in my view to:</a:t>
            </a:r>
            <a:endParaRPr lang="en-GB" sz="3200" dirty="0"/>
          </a:p>
        </p:txBody>
      </p:sp>
      <p:sp>
        <p:nvSpPr>
          <p:cNvPr id="3" name="Content Placeholder 2"/>
          <p:cNvSpPr>
            <a:spLocks noGrp="1"/>
          </p:cNvSpPr>
          <p:nvPr>
            <p:ph idx="1"/>
          </p:nvPr>
        </p:nvSpPr>
        <p:spPr>
          <a:xfrm>
            <a:off x="142844" y="1500174"/>
            <a:ext cx="8429684" cy="4789488"/>
          </a:xfrm>
        </p:spPr>
        <p:txBody>
          <a:bodyPr/>
          <a:lstStyle/>
          <a:p>
            <a:r>
              <a:rPr lang="en-GB" dirty="0" smtClean="0"/>
              <a:t>Be selective in terms of content;</a:t>
            </a:r>
          </a:p>
          <a:p>
            <a:r>
              <a:rPr lang="en-GB" dirty="0" smtClean="0"/>
              <a:t>Have restrictions in size (physical or practical);</a:t>
            </a:r>
          </a:p>
          <a:p>
            <a:r>
              <a:rPr lang="en-GB" dirty="0" smtClean="0"/>
              <a:t>Be capable of sampling (no one can be expected to read every word of a huge ring binder);</a:t>
            </a:r>
          </a:p>
          <a:p>
            <a:r>
              <a:rPr lang="en-GB" dirty="0" smtClean="0"/>
              <a:t>Include a matrix demonstrating evidence against criteria that enables items in the portfolios to be cross referenced against it;</a:t>
            </a:r>
          </a:p>
          <a:p>
            <a:r>
              <a:rPr lang="en-GB" dirty="0" smtClean="0"/>
              <a:t>Include a relatively short critical reflection which demonstrates how items </a:t>
            </a:r>
            <a:r>
              <a:rPr lang="en-GB" dirty="0" smtClean="0"/>
              <a:t>evidence the </a:t>
            </a:r>
            <a:r>
              <a:rPr lang="en-GB" dirty="0" smtClean="0"/>
              <a:t>achievement of the criteria and shows the processes by which competence has been achieved.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6"/>
          <a:ext cx="8262974" cy="5500991"/>
        </p:xfrm>
        <a:graphic>
          <a:graphicData uri="http://schemas.openxmlformats.org/drawingml/2006/table">
            <a:tbl>
              <a:tblPr/>
              <a:tblGrid>
                <a:gridCol w="571504"/>
                <a:gridCol w="1785950"/>
                <a:gridCol w="846710"/>
                <a:gridCol w="3518936"/>
                <a:gridCol w="1539874"/>
              </a:tblGrid>
              <a:tr h="1289616">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Evidence </a:t>
                      </a:r>
                      <a:endParaRPr lang="en-GB" sz="1400" b="1" dirty="0" smtClean="0">
                        <a:latin typeface="+mn-lt"/>
                        <a:ea typeface="Calibri"/>
                        <a:cs typeface="Times New Roman"/>
                      </a:endParaRPr>
                    </a:p>
                    <a:p>
                      <a:pPr algn="ctr">
                        <a:lnSpc>
                          <a:spcPct val="115000"/>
                        </a:lnSpc>
                        <a:spcAft>
                          <a:spcPts val="0"/>
                        </a:spcAft>
                      </a:pPr>
                      <a:r>
                        <a:rPr lang="en-GB" sz="1400" b="1" dirty="0" smtClean="0">
                          <a:latin typeface="+mn-lt"/>
                          <a:ea typeface="Calibri"/>
                          <a:cs typeface="Times New Roman"/>
                        </a:rPr>
                        <a:t>item </a:t>
                      </a:r>
                      <a:r>
                        <a:rPr lang="en-GB" sz="1400" b="1" dirty="0">
                          <a:latin typeface="+mn-lt"/>
                          <a:ea typeface="Calibri"/>
                          <a:cs typeface="Times New Roman"/>
                        </a:rPr>
                        <a:t>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Evidence Descriptor</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Comment on </a:t>
                      </a:r>
                      <a:r>
                        <a:rPr lang="en-GB" sz="1400" b="1" dirty="0" smtClean="0">
                          <a:latin typeface="+mn-lt"/>
                          <a:ea typeface="Calibri"/>
                          <a:cs typeface="Times New Roman"/>
                        </a:rPr>
                        <a:t>sufficiency of </a:t>
                      </a:r>
                      <a:r>
                        <a:rPr lang="en-GB" sz="1400" b="1" dirty="0">
                          <a:latin typeface="+mn-lt"/>
                          <a:ea typeface="Calibri"/>
                          <a:cs typeface="Times New Roman"/>
                        </a:rPr>
                        <a:t>evidence of achievement of </a:t>
                      </a:r>
                      <a:r>
                        <a:rPr lang="en-GB" sz="1400" b="1" dirty="0" smtClean="0">
                          <a:latin typeface="+mn-lt"/>
                          <a:ea typeface="Calibri"/>
                          <a:cs typeface="Times New Roman"/>
                        </a:rPr>
                        <a:t>criteria (</a:t>
                      </a:r>
                      <a:r>
                        <a:rPr lang="en-GB" sz="1400" b="1" dirty="0">
                          <a:latin typeface="+mn-lt"/>
                          <a:ea typeface="Calibri"/>
                          <a:cs typeface="Times New Roman"/>
                        </a:rPr>
                        <a:t>Y/N)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9802">
                <a:tc>
                  <a:txBody>
                    <a:bodyPr/>
                    <a:lstStyle/>
                    <a:p>
                      <a:pPr algn="ctr">
                        <a:lnSpc>
                          <a:spcPct val="115000"/>
                        </a:lnSpc>
                        <a:spcAft>
                          <a:spcPts val="0"/>
                        </a:spcAft>
                      </a:pPr>
                      <a:r>
                        <a:rPr lang="en-GB" sz="1400" b="1">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work in a professional kitchen following health and safety requirements</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a:t>
                      </a:r>
                      <a:r>
                        <a:rPr lang="en-GB" sz="1400" b="1" dirty="0" err="1">
                          <a:latin typeface="+mn-lt"/>
                          <a:ea typeface="Calibri"/>
                          <a:cs typeface="Times New Roman"/>
                        </a:rPr>
                        <a:t>i</a:t>
                      </a:r>
                      <a:r>
                        <a:rPr lang="en-GB" sz="1400" b="1" dirty="0" smtClean="0">
                          <a:latin typeface="+mn-lt"/>
                          <a:ea typeface="Calibri"/>
                          <a:cs typeface="Times New Roman"/>
                        </a:rPr>
                        <a:t>)</a:t>
                      </a:r>
                    </a:p>
                    <a:p>
                      <a:pPr algn="ctr">
                        <a:lnSpc>
                          <a:spcPct val="115000"/>
                        </a:lnSpc>
                        <a:spcAft>
                          <a:spcPts val="0"/>
                        </a:spcAft>
                      </a:pPr>
                      <a:endParaRPr lang="en-GB" sz="1400" b="1" dirty="0">
                        <a:latin typeface="+mn-lt"/>
                        <a:ea typeface="Calibri"/>
                        <a:cs typeface="Times New Roman"/>
                      </a:endParaRPr>
                    </a:p>
                    <a:p>
                      <a:pPr algn="ctr">
                        <a:lnSpc>
                          <a:spcPct val="115000"/>
                        </a:lnSpc>
                        <a:spcAft>
                          <a:spcPts val="0"/>
                        </a:spcAft>
                      </a:pPr>
                      <a:r>
                        <a:rPr lang="en-GB" sz="1400" b="1" dirty="0">
                          <a:latin typeface="+mn-lt"/>
                          <a:ea typeface="Calibri"/>
                          <a:cs typeface="Times New Roman"/>
                        </a:rPr>
                        <a:t>(ii)</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Completion certificate of health and safety course</a:t>
                      </a:r>
                    </a:p>
                    <a:p>
                      <a:pPr>
                        <a:lnSpc>
                          <a:spcPct val="115000"/>
                        </a:lnSpc>
                        <a:spcAft>
                          <a:spcPts val="0"/>
                        </a:spcAft>
                      </a:pPr>
                      <a:r>
                        <a:rPr lang="en-GB" sz="1400" b="1" dirty="0">
                          <a:latin typeface="+mn-lt"/>
                          <a:ea typeface="Calibri"/>
                          <a:cs typeface="Times New Roman"/>
                        </a:rPr>
                        <a:t>Testimonial from chef in charge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90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573">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t>
                      </a:r>
                      <a:r>
                        <a:rPr lang="en-GB" sz="1400" b="1" dirty="0" smtClean="0">
                          <a:latin typeface="+mn-lt"/>
                          <a:ea typeface="Calibri"/>
                          <a:cs typeface="Times New Roman"/>
                        </a:rPr>
                        <a:t>professional-grade kitchen </a:t>
                      </a:r>
                      <a:r>
                        <a:rPr lang="en-GB" sz="1400" b="1" dirty="0">
                          <a:latin typeface="+mn-lt"/>
                          <a:ea typeface="Calibri"/>
                          <a:cs typeface="Times New Roman"/>
                        </a:rPr>
                        <a:t>mixers to produce high quality baked goods</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(iii)</a:t>
                      </a:r>
                    </a:p>
                    <a:p>
                      <a:pPr algn="ctr">
                        <a:lnSpc>
                          <a:spcPct val="115000"/>
                        </a:lnSpc>
                        <a:spcAft>
                          <a:spcPts val="0"/>
                        </a:spcAft>
                      </a:pPr>
                      <a:endParaRPr lang="en-GB" sz="1400" b="1" dirty="0" smtClean="0">
                        <a:latin typeface="+mn-lt"/>
                        <a:ea typeface="Calibri"/>
                        <a:cs typeface="Times New Roman"/>
                      </a:endParaRPr>
                    </a:p>
                    <a:p>
                      <a:pPr algn="ctr">
                        <a:lnSpc>
                          <a:spcPct val="115000"/>
                        </a:lnSpc>
                        <a:spcAft>
                          <a:spcPts val="0"/>
                        </a:spcAft>
                      </a:pPr>
                      <a:r>
                        <a:rPr lang="en-GB" sz="1400" b="1" dirty="0" smtClean="0">
                          <a:latin typeface="+mn-lt"/>
                          <a:ea typeface="Calibri"/>
                          <a:cs typeface="Times New Roman"/>
                        </a:rPr>
                        <a:t>(</a:t>
                      </a:r>
                      <a:r>
                        <a:rPr lang="en-GB" sz="1400" b="1" dirty="0">
                          <a:latin typeface="+mn-lt"/>
                          <a:ea typeface="Calibri"/>
                          <a:cs typeface="Times New Roman"/>
                        </a:rPr>
                        <a:t>iv)</a:t>
                      </a:r>
                    </a:p>
                    <a:p>
                      <a:pPr algn="ctr">
                        <a:lnSpc>
                          <a:spcPct val="115000"/>
                        </a:lnSpc>
                        <a:spcAft>
                          <a:spcPts val="0"/>
                        </a:spcAft>
                      </a:pPr>
                      <a:endParaRPr lang="en-GB" sz="1400" b="1" dirty="0" smtClean="0">
                        <a:latin typeface="+mn-lt"/>
                        <a:ea typeface="Calibri"/>
                        <a:cs typeface="Times New Roman"/>
                      </a:endParaRPr>
                    </a:p>
                    <a:p>
                      <a:pPr algn="ctr">
                        <a:lnSpc>
                          <a:spcPct val="115000"/>
                        </a:lnSpc>
                        <a:spcAft>
                          <a:spcPts val="0"/>
                        </a:spcAft>
                      </a:pPr>
                      <a:r>
                        <a:rPr lang="en-GB" sz="1400" b="1" dirty="0" smtClean="0">
                          <a:latin typeface="+mn-lt"/>
                          <a:ea typeface="Calibri"/>
                          <a:cs typeface="Times New Roman"/>
                        </a:rPr>
                        <a:t>(</a:t>
                      </a:r>
                      <a:r>
                        <a:rPr lang="en-GB" sz="1400" b="1" dirty="0">
                          <a:latin typeface="+mn-lt"/>
                          <a:ea typeface="Calibri"/>
                          <a:cs typeface="Times New Roman"/>
                        </a:rPr>
                        <a:t>v)</a:t>
                      </a:r>
                    </a:p>
                    <a:p>
                      <a:pPr algn="ctr">
                        <a:lnSpc>
                          <a:spcPct val="115000"/>
                        </a:lnSpc>
                        <a:spcAft>
                          <a:spcPts val="0"/>
                        </a:spcAft>
                      </a:pPr>
                      <a:endParaRPr lang="en-GB" sz="1400" b="1" dirty="0" smtClean="0">
                        <a:latin typeface="+mn-lt"/>
                        <a:ea typeface="Calibri"/>
                        <a:cs typeface="Times New Roman"/>
                      </a:endParaRPr>
                    </a:p>
                    <a:p>
                      <a:pPr algn="ctr">
                        <a:lnSpc>
                          <a:spcPct val="115000"/>
                        </a:lnSpc>
                        <a:spcAft>
                          <a:spcPts val="0"/>
                        </a:spcAft>
                      </a:pPr>
                      <a:r>
                        <a:rPr lang="en-GB" sz="1400" b="1" dirty="0" smtClean="0">
                          <a:latin typeface="+mn-lt"/>
                          <a:ea typeface="Calibri"/>
                          <a:cs typeface="Times New Roman"/>
                        </a:rPr>
                        <a:t>(</a:t>
                      </a:r>
                      <a:r>
                        <a:rPr lang="en-GB" sz="1400" b="1" dirty="0">
                          <a:latin typeface="+mn-lt"/>
                          <a:ea typeface="Calibri"/>
                          <a:cs typeface="Times New Roman"/>
                        </a:rPr>
                        <a:t>vi)</a:t>
                      </a:r>
                    </a:p>
                    <a:p>
                      <a:pPr algn="ctr">
                        <a:lnSpc>
                          <a:spcPct val="115000"/>
                        </a:lnSpc>
                        <a:spcAft>
                          <a:spcPts val="0"/>
                        </a:spcAft>
                      </a:pPr>
                      <a:endParaRPr lang="en-GB" sz="1400" b="1" dirty="0" smtClean="0">
                        <a:latin typeface="+mn-lt"/>
                        <a:ea typeface="Calibri"/>
                        <a:cs typeface="Times New Roman"/>
                      </a:endParaRPr>
                    </a:p>
                    <a:p>
                      <a:pPr algn="ctr">
                        <a:lnSpc>
                          <a:spcPct val="115000"/>
                        </a:lnSpc>
                        <a:spcAft>
                          <a:spcPts val="0"/>
                        </a:spcAft>
                      </a:pPr>
                      <a:endParaRPr lang="en-GB" sz="1400" b="1" dirty="0" smtClean="0">
                        <a:latin typeface="+mn-lt"/>
                        <a:ea typeface="Calibri"/>
                        <a:cs typeface="Times New Roman"/>
                      </a:endParaRPr>
                    </a:p>
                    <a:p>
                      <a:pPr algn="ctr">
                        <a:lnSpc>
                          <a:spcPct val="115000"/>
                        </a:lnSpc>
                        <a:spcAft>
                          <a:spcPts val="0"/>
                        </a:spcAft>
                      </a:pPr>
                      <a:r>
                        <a:rPr lang="en-GB" sz="1400" b="1" dirty="0" smtClean="0">
                          <a:latin typeface="+mn-lt"/>
                          <a:ea typeface="Calibri"/>
                          <a:cs typeface="Times New Roman"/>
                        </a:rPr>
                        <a:t>(</a:t>
                      </a:r>
                      <a:r>
                        <a:rPr lang="en-GB" sz="1400" b="1" dirty="0">
                          <a:latin typeface="+mn-lt"/>
                          <a:ea typeface="Calibri"/>
                          <a:cs typeface="Times New Roman"/>
                        </a:rPr>
                        <a:t>vii)</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Video of </a:t>
                      </a:r>
                      <a:r>
                        <a:rPr lang="en-GB" sz="1400" b="1" dirty="0" smtClean="0">
                          <a:latin typeface="+mn-lt"/>
                          <a:ea typeface="Calibri"/>
                          <a:cs typeface="Times New Roman"/>
                        </a:rPr>
                        <a:t>self using equipment </a:t>
                      </a:r>
                      <a:r>
                        <a:rPr lang="en-GB" sz="1400" b="1" dirty="0">
                          <a:latin typeface="+mn-lt"/>
                          <a:ea typeface="Calibri"/>
                          <a:cs typeface="Times New Roman"/>
                        </a:rPr>
                        <a:t>in training kitchen</a:t>
                      </a:r>
                    </a:p>
                    <a:p>
                      <a:pPr>
                        <a:lnSpc>
                          <a:spcPct val="115000"/>
                        </a:lnSpc>
                        <a:spcAft>
                          <a:spcPts val="0"/>
                        </a:spcAft>
                      </a:pPr>
                      <a:r>
                        <a:rPr lang="en-GB" sz="1400" b="1" dirty="0">
                          <a:latin typeface="+mn-lt"/>
                          <a:ea typeface="Calibri"/>
                          <a:cs typeface="Times New Roman"/>
                        </a:rPr>
                        <a:t>Peer comments from fellow </a:t>
                      </a:r>
                      <a:r>
                        <a:rPr lang="en-GB" sz="1400" b="1" dirty="0" smtClean="0">
                          <a:latin typeface="+mn-lt"/>
                          <a:ea typeface="Calibri"/>
                          <a:cs typeface="Times New Roman"/>
                        </a:rPr>
                        <a:t>students having </a:t>
                      </a:r>
                      <a:r>
                        <a:rPr lang="en-GB" sz="1400" b="1" dirty="0">
                          <a:latin typeface="+mn-lt"/>
                          <a:ea typeface="Calibri"/>
                          <a:cs typeface="Times New Roman"/>
                        </a:rPr>
                        <a:t>observed trainee chef in action</a:t>
                      </a:r>
                    </a:p>
                    <a:p>
                      <a:pPr>
                        <a:lnSpc>
                          <a:spcPct val="115000"/>
                        </a:lnSpc>
                        <a:spcAft>
                          <a:spcPts val="0"/>
                        </a:spcAft>
                      </a:pPr>
                      <a:r>
                        <a:rPr lang="en-GB" sz="1400" b="1" dirty="0">
                          <a:latin typeface="+mn-lt"/>
                          <a:ea typeface="Calibri"/>
                          <a:cs typeface="Times New Roman"/>
                        </a:rPr>
                        <a:t>Feedback comments </a:t>
                      </a:r>
                      <a:r>
                        <a:rPr lang="en-GB" sz="1400" b="1" dirty="0" smtClean="0">
                          <a:latin typeface="+mn-lt"/>
                          <a:ea typeface="Calibri"/>
                          <a:cs typeface="Times New Roman"/>
                        </a:rPr>
                        <a:t>from customers </a:t>
                      </a:r>
                      <a:r>
                        <a:rPr lang="en-GB" sz="1400" b="1" dirty="0">
                          <a:latin typeface="+mn-lt"/>
                          <a:ea typeface="Calibri"/>
                          <a:cs typeface="Times New Roman"/>
                        </a:rPr>
                        <a:t>having eaten cakes</a:t>
                      </a:r>
                    </a:p>
                    <a:p>
                      <a:pPr>
                        <a:lnSpc>
                          <a:spcPct val="115000"/>
                        </a:lnSpc>
                        <a:spcAft>
                          <a:spcPts val="0"/>
                        </a:spcAft>
                      </a:pPr>
                      <a:r>
                        <a:rPr lang="en-GB" sz="1400" b="1" dirty="0">
                          <a:latin typeface="+mn-lt"/>
                          <a:ea typeface="Calibri"/>
                          <a:cs typeface="Times New Roman"/>
                        </a:rPr>
                        <a:t>Reflection by student on how well </a:t>
                      </a:r>
                      <a:r>
                        <a:rPr lang="en-GB" sz="1400" b="1" dirty="0" smtClean="0">
                          <a:latin typeface="+mn-lt"/>
                          <a:ea typeface="Calibri"/>
                          <a:cs typeface="Times New Roman"/>
                        </a:rPr>
                        <a:t>baking turned </a:t>
                      </a:r>
                      <a:r>
                        <a:rPr lang="en-GB" sz="1400" b="1" dirty="0">
                          <a:latin typeface="+mn-lt"/>
                          <a:ea typeface="Calibri"/>
                          <a:cs typeface="Times New Roman"/>
                        </a:rPr>
                        <a:t>out on three separate occasions</a:t>
                      </a:r>
                    </a:p>
                    <a:p>
                      <a:pPr>
                        <a:lnSpc>
                          <a:spcPct val="115000"/>
                        </a:lnSpc>
                        <a:spcAft>
                          <a:spcPts val="0"/>
                        </a:spcAft>
                      </a:pPr>
                      <a:r>
                        <a:rPr lang="en-GB" sz="1400" b="1" dirty="0" smtClean="0">
                          <a:latin typeface="+mn-lt"/>
                          <a:ea typeface="Calibri"/>
                          <a:cs typeface="Times New Roman"/>
                        </a:rPr>
                        <a:t>Sign </a:t>
                      </a:r>
                      <a:r>
                        <a:rPr lang="en-GB" sz="1400" b="1" dirty="0">
                          <a:latin typeface="+mn-lt"/>
                          <a:ea typeface="Calibri"/>
                          <a:cs typeface="Times New Roman"/>
                        </a:rPr>
                        <a:t>off of reflection by chef in charge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9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portfolio grid</a:t>
            </a:r>
            <a:endParaRPr lang="en-GB"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issues at </a:t>
            </a:r>
            <a:r>
              <a:rPr lang="en-GB" sz="3200" dirty="0" err="1" smtClean="0"/>
              <a:t>Killybegs</a:t>
            </a:r>
            <a:endParaRPr lang="en-GB" sz="3200" dirty="0"/>
          </a:p>
        </p:txBody>
      </p:sp>
      <p:sp>
        <p:nvSpPr>
          <p:cNvPr id="3" name="Content Placeholder 2"/>
          <p:cNvSpPr>
            <a:spLocks noGrp="1"/>
          </p:cNvSpPr>
          <p:nvPr>
            <p:ph idx="1"/>
          </p:nvPr>
        </p:nvSpPr>
        <p:spPr>
          <a:xfrm>
            <a:off x="214282" y="1539875"/>
            <a:ext cx="8483631" cy="4789488"/>
          </a:xfrm>
        </p:spPr>
        <p:txBody>
          <a:bodyPr/>
          <a:lstStyle/>
          <a:p>
            <a:r>
              <a:rPr lang="en-GB" dirty="0" smtClean="0"/>
              <a:t>Helping students develop academic literacy, so that assignments lead to learning and aren’t just end point of the teaching process (assessment </a:t>
            </a:r>
            <a:r>
              <a:rPr lang="en-GB" i="1" dirty="0" smtClean="0"/>
              <a:t>for</a:t>
            </a:r>
            <a:r>
              <a:rPr lang="en-GB" dirty="0" smtClean="0"/>
              <a:t> learning);</a:t>
            </a:r>
          </a:p>
          <a:p>
            <a:r>
              <a:rPr lang="en-GB" dirty="0" smtClean="0"/>
              <a:t>Balancing the academic and vocational requirements of assessment;</a:t>
            </a:r>
          </a:p>
          <a:p>
            <a:r>
              <a:rPr lang="en-GB" dirty="0" smtClean="0"/>
              <a:t>Make good use of the formative feedback they receive so they </a:t>
            </a:r>
            <a:r>
              <a:rPr lang="en-GB" dirty="0" smtClean="0"/>
              <a:t>can better </a:t>
            </a:r>
            <a:r>
              <a:rPr lang="en-GB" dirty="0" smtClean="0"/>
              <a:t>understand their own abilities, learn from mistakes &amp; continuously improve</a:t>
            </a:r>
          </a:p>
          <a:p>
            <a:r>
              <a:rPr lang="en-GB" dirty="0" smtClean="0"/>
              <a:t>Enabling students to develop the capability to </a:t>
            </a:r>
            <a:r>
              <a:rPr lang="en-GB" dirty="0" smtClean="0"/>
              <a:t>demonstrate evidence </a:t>
            </a:r>
            <a:r>
              <a:rPr lang="en-GB" dirty="0" smtClean="0"/>
              <a:t>of their competences through portfolios and other assignments.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85720" y="122238"/>
            <a:ext cx="7715280" cy="877869"/>
          </a:xfrm>
          <a:noFill/>
          <a:ln>
            <a:noFill/>
          </a:ln>
        </p:spPr>
        <p:txBody>
          <a:bodyPr vert="horz" wrap="square" lIns="91440" tIns="45720" rIns="91440" bIns="45720" numCol="1" anchor="b" anchorCtr="0" compatLnSpc="1">
            <a:prstTxWarp prst="textNoShape">
              <a:avLst/>
            </a:prstTxWarp>
          </a:bodyPr>
          <a:lstStyle/>
          <a:p>
            <a:r>
              <a:rPr lang="en-GB" sz="3200" dirty="0" smtClean="0"/>
              <a:t>Helping students learn through assessment</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a:t>
            </a:r>
            <a:r>
              <a:rPr lang="en-GB" sz="2400" dirty="0" smtClean="0"/>
              <a:t>students, which </a:t>
            </a:r>
            <a:r>
              <a:rPr lang="en-GB" sz="2400" dirty="0" smtClean="0"/>
              <a:t>includes assessment </a:t>
            </a:r>
            <a:r>
              <a:rPr lang="en-GB" sz="2400" dirty="0" smtClean="0"/>
              <a:t>opportunities, </a:t>
            </a:r>
            <a:r>
              <a:rPr lang="en-GB" sz="2400" dirty="0" smtClean="0"/>
              <a:t>can be very helpful.</a:t>
            </a:r>
          </a:p>
          <a:p>
            <a:pPr marL="609600" indent="-609600">
              <a:buNone/>
            </a:pPr>
            <a:endParaRPr lang="en-GB" sz="21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Assessment can be transformative if we do it well</a:t>
            </a:r>
            <a:endParaRPr lang="en-GB" sz="3200" dirty="0"/>
          </a:p>
        </p:txBody>
      </p:sp>
      <p:sp>
        <p:nvSpPr>
          <p:cNvPr id="3" name="Content Placeholder 2"/>
          <p:cNvSpPr>
            <a:spLocks noGrp="1"/>
          </p:cNvSpPr>
          <p:nvPr>
            <p:ph idx="1"/>
          </p:nvPr>
        </p:nvSpPr>
        <p:spPr/>
        <p:txBody>
          <a:bodyPr/>
          <a:lstStyle/>
          <a:p>
            <a:pPr marL="609600" indent="-609600"/>
            <a:r>
              <a:rPr lang="en-GB" dirty="0" smtClean="0"/>
              <a:t>Effective assessment significantly and positively impacts on student learning, (</a:t>
            </a:r>
            <a:r>
              <a:rPr lang="en-GB" dirty="0" err="1" smtClean="0"/>
              <a:t>Boud</a:t>
            </a:r>
            <a:r>
              <a:rPr lang="en-GB" dirty="0" smtClean="0"/>
              <a:t>, Mentkowski, Knight and Yorke and many others).</a:t>
            </a:r>
          </a:p>
          <a:p>
            <a:pPr marL="609600" indent="-609600"/>
            <a:r>
              <a:rPr lang="en-GB" dirty="0" smtClean="0"/>
              <a:t>Assessment shapes student behaviour (marks as money) and poor assessment encourages strategic behaviour (Kneale). </a:t>
            </a:r>
            <a:endParaRPr lang="en-GB" smtClean="0"/>
          </a:p>
          <a:p>
            <a:pPr marL="609600" indent="-609600"/>
            <a:r>
              <a:rPr lang="en-GB" smtClean="0"/>
              <a:t>Clever </a:t>
            </a:r>
            <a:r>
              <a:rPr lang="en-GB" dirty="0" smtClean="0"/>
              <a:t>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endParaRPr lang="en-GB"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What kind of assessment experience? Here’s my highest hope. One that:</a:t>
            </a:r>
            <a:endParaRPr lang="en-GB" sz="3200" dirty="0"/>
          </a:p>
        </p:txBody>
      </p:sp>
      <p:sp>
        <p:nvSpPr>
          <p:cNvPr id="3" name="Content Placeholder 2"/>
          <p:cNvSpPr>
            <a:spLocks noGrp="1"/>
          </p:cNvSpPr>
          <p:nvPr>
            <p:ph idx="1"/>
          </p:nvPr>
        </p:nvSpPr>
        <p:spPr/>
        <p:txBody>
          <a:bodyPr/>
          <a:lstStyle/>
          <a:p>
            <a:r>
              <a:rPr lang="en-GB" dirty="0" smtClean="0"/>
              <a:t>Enables every student to learn to the highest level, stretched so each achieves their personal best;</a:t>
            </a:r>
          </a:p>
          <a:p>
            <a:r>
              <a:rPr lang="en-GB" dirty="0" smtClean="0"/>
              <a:t>Is inclusive, with equal opportunities for all, whatever their previous backgrounds in learning and life;</a:t>
            </a:r>
          </a:p>
          <a:p>
            <a:r>
              <a:rPr lang="en-GB" dirty="0" smtClean="0"/>
              <a:t>Offers each student the chance to thrive </a:t>
            </a:r>
            <a:r>
              <a:rPr lang="en-GB" dirty="0" smtClean="0"/>
              <a:t>in a </a:t>
            </a:r>
            <a:r>
              <a:rPr lang="en-GB" dirty="0" smtClean="0"/>
              <a:t>context of challenge and support;</a:t>
            </a:r>
          </a:p>
          <a:p>
            <a:r>
              <a:rPr lang="en-GB" dirty="0" smtClean="0"/>
              <a:t>Provides transformative opportunities which encourages students to grow as people;</a:t>
            </a:r>
          </a:p>
          <a:p>
            <a:r>
              <a:rPr lang="en-GB" dirty="0" smtClean="0"/>
              <a:t>Engenders a collegiate atmosphere where students make valuable friendships and networks that last throughout their lives.</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Using assessment to improve engagement</a:t>
            </a:r>
          </a:p>
        </p:txBody>
      </p:sp>
      <p:sp>
        <p:nvSpPr>
          <p:cNvPr id="35843" name="Content Placeholder 2"/>
          <p:cNvSpPr>
            <a:spLocks noGrp="1"/>
          </p:cNvSpPr>
          <p:nvPr>
            <p:ph idx="1"/>
          </p:nvPr>
        </p:nvSpPr>
        <p:spPr/>
        <p:txBody>
          <a:bodyPr>
            <a:normAutofit fontScale="92500" lnSpcReduction="20000"/>
          </a:bodyPr>
          <a:lstStyle/>
          <a:p>
            <a:pPr>
              <a:lnSpc>
                <a:spcPct val="120000"/>
              </a:lnSpc>
            </a:pPr>
            <a:r>
              <a:rPr lang="en-GB" sz="2400" dirty="0" smtClean="0"/>
              <a:t>Using some regular, formative computer-based assessment tasks they can undertake privately which give them feedback on why answers are right or </a:t>
            </a:r>
            <a:r>
              <a:rPr lang="en-GB" sz="2400" dirty="0" smtClean="0"/>
              <a:t>wrong; </a:t>
            </a:r>
            <a:endParaRPr lang="en-GB" sz="2400" dirty="0" smtClean="0"/>
          </a:p>
          <a:p>
            <a:pPr>
              <a:lnSpc>
                <a:spcPct val="120000"/>
              </a:lnSpc>
            </a:pPr>
            <a:r>
              <a:rPr lang="en-GB" sz="2400" dirty="0" smtClean="0"/>
              <a:t>Giving them group activities where they model the real working lives of the professions/roles they are likely to enter on graduation;</a:t>
            </a:r>
          </a:p>
          <a:p>
            <a:pPr>
              <a:lnSpc>
                <a:spcPct val="120000"/>
              </a:lnSpc>
            </a:pPr>
            <a:r>
              <a:rPr lang="en-GB" sz="2400" dirty="0" smtClean="0"/>
              <a:t>Maximising the amount of guidance on the first assessed tasks with some opportunities for rehearsal and feedback before submission;</a:t>
            </a:r>
          </a:p>
          <a:p>
            <a:pPr>
              <a:lnSpc>
                <a:spcPct val="120000"/>
              </a:lnSpc>
            </a:pPr>
            <a:r>
              <a:rPr lang="en-GB" sz="2400" dirty="0" smtClean="0"/>
              <a:t>Providing information literacy training helping them locate and judge subject-relevant resources;</a:t>
            </a:r>
          </a:p>
          <a:p>
            <a:pPr>
              <a:lnSpc>
                <a:spcPct val="120000"/>
              </a:lnSpc>
            </a:pPr>
            <a:r>
              <a:rPr lang="en-GB" sz="2400" dirty="0" smtClean="0"/>
              <a:t>Monitor live and virtual engagement.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To improve assessment we should realign it by:</a:t>
            </a:r>
          </a:p>
        </p:txBody>
      </p:sp>
      <p:sp>
        <p:nvSpPr>
          <p:cNvPr id="14339" name="Rectangle 3"/>
          <p:cNvSpPr>
            <a:spLocks noGrp="1" noChangeArrowheads="1"/>
          </p:cNvSpPr>
          <p:nvPr>
            <p:ph type="body" idx="1"/>
          </p:nvPr>
        </p:nvSpPr>
        <p:spPr/>
        <p:txBody>
          <a:bodyPr/>
          <a:lstStyle/>
          <a:p>
            <a:r>
              <a:rPr lang="en-GB" smtClean="0"/>
              <a:t>Exploring ways in which assessment can engage students and be integral to learning. </a:t>
            </a:r>
          </a:p>
          <a:p>
            <a:r>
              <a:rPr lang="en-GB" smtClean="0"/>
              <a:t>Constructively aligning (Biggs 2003) assignments with planned learning outcomes and the curriculum taught:</a:t>
            </a:r>
          </a:p>
          <a:p>
            <a:r>
              <a:rPr lang="en-GB" smtClean="0"/>
              <a:t>Providing realistic tasks: students are likely to put more energy into assignments they see as authentic and worth bothering with.</a:t>
            </a:r>
          </a:p>
          <a:p>
            <a:endParaRPr lang="en-GB"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249239"/>
            <a:ext cx="7543800" cy="803498"/>
          </a:xfrm>
          <a:noFill/>
          <a:ln>
            <a:noFill/>
          </a:ln>
        </p:spPr>
        <p:txBody>
          <a:bodyPr vert="horz" wrap="square" lIns="91440" tIns="45720" rIns="91440" bIns="45720" numCol="1" anchor="b" anchorCtr="0" compatLnSpc="1">
            <a:prstTxWarp prst="textNoShape">
              <a:avLst/>
            </a:prstTxWarp>
          </a:bodyPr>
          <a:lstStyle/>
          <a:p>
            <a:r>
              <a:rPr lang="en-GB" sz="3200" dirty="0" smtClean="0"/>
              <a:t>Good feedback practice:</a:t>
            </a:r>
            <a:endParaRPr lang="en-US" sz="3200" dirty="0" smtClean="0"/>
          </a:p>
        </p:txBody>
      </p:sp>
      <p:sp>
        <p:nvSpPr>
          <p:cNvPr id="16387" name="Rectangle 3"/>
          <p:cNvSpPr>
            <a:spLocks noGrp="1" noChangeArrowheads="1"/>
          </p:cNvSpPr>
          <p:nvPr>
            <p:ph type="body" idx="4294967295"/>
          </p:nvPr>
        </p:nvSpPr>
        <p:spPr>
          <a:xfrm>
            <a:off x="468313" y="1124744"/>
            <a:ext cx="8229600" cy="5399881"/>
          </a:xfrm>
        </p:spPr>
        <p:txBody>
          <a:bodyPr/>
          <a:lstStyle/>
          <a:p>
            <a:pPr marL="361950" indent="-361950">
              <a:spcBef>
                <a:spcPts val="600"/>
              </a:spcBef>
              <a:buFont typeface="Wingdings" pitchFamily="2" charset="2"/>
              <a:buNone/>
            </a:pPr>
            <a:r>
              <a:rPr lang="en-US" sz="2400" dirty="0" smtClean="0"/>
              <a:t>1. Helps clarify what good performance is (goals, criteria, expected standards);</a:t>
            </a:r>
          </a:p>
          <a:p>
            <a:pPr marL="361950" indent="-361950">
              <a:spcBef>
                <a:spcPts val="600"/>
              </a:spcBef>
              <a:buFont typeface="Wingdings" pitchFamily="2" charset="2"/>
              <a:buNone/>
            </a:pPr>
            <a:r>
              <a:rPr lang="en-US" sz="2400" dirty="0" smtClean="0"/>
              <a:t>2. Facilitates the development of self-assessment (reflection) in learning;</a:t>
            </a:r>
          </a:p>
          <a:p>
            <a:pPr marL="361950" indent="-361950">
              <a:spcBef>
                <a:spcPts val="600"/>
              </a:spcBef>
              <a:buFont typeface="Wingdings" pitchFamily="2" charset="2"/>
              <a:buNone/>
            </a:pPr>
            <a:r>
              <a:rPr lang="en-US" sz="2400" dirty="0" smtClean="0"/>
              <a:t>3. Delivers high quality information to students about their learning;</a:t>
            </a:r>
          </a:p>
          <a:p>
            <a:pPr marL="361950" indent="-361950">
              <a:spcBef>
                <a:spcPts val="600"/>
              </a:spcBef>
              <a:buFont typeface="Wingdings" pitchFamily="2" charset="2"/>
              <a:buNone/>
            </a:pPr>
            <a:r>
              <a:rPr lang="en-US" sz="2400" dirty="0" smtClean="0"/>
              <a:t>4. Encourages teacher and peer dialogue around learning;</a:t>
            </a:r>
          </a:p>
          <a:p>
            <a:pPr marL="361950" indent="-361950">
              <a:spcBef>
                <a:spcPts val="600"/>
              </a:spcBef>
              <a:buFont typeface="Wingdings" pitchFamily="2" charset="2"/>
              <a:buNone/>
            </a:pPr>
            <a:r>
              <a:rPr lang="en-US" sz="2400" dirty="0" smtClean="0"/>
              <a:t>5. Encourages positive motivational beliefs and self-esteem;</a:t>
            </a:r>
          </a:p>
          <a:p>
            <a:pPr marL="361950" indent="-361950">
              <a:spcBef>
                <a:spcPts val="600"/>
              </a:spcBef>
              <a:buFont typeface="Wingdings" pitchFamily="2" charset="2"/>
              <a:buNone/>
            </a:pPr>
            <a:r>
              <a:rPr lang="en-US" sz="2400" dirty="0" smtClean="0"/>
              <a:t>6. Provides opportunities to close the gap between current and desired performance;</a:t>
            </a:r>
          </a:p>
          <a:p>
            <a:pPr marL="361950" indent="-361950">
              <a:spcBef>
                <a:spcPts val="600"/>
              </a:spcBef>
              <a:buFont typeface="Wingdings" pitchFamily="2" charset="2"/>
              <a:buNone/>
            </a:pPr>
            <a:r>
              <a:rPr lang="en-US" sz="2400" dirty="0" smtClean="0"/>
              <a:t>7. Provides information to teachers that can be used to help shape the teaching.</a:t>
            </a:r>
            <a:endParaRPr lang="en-GB" sz="2400" dirty="0" smtClean="0"/>
          </a:p>
          <a:p>
            <a:pPr marL="361950" indent="-361950">
              <a:spcBef>
                <a:spcPts val="600"/>
              </a:spcBef>
            </a:pPr>
            <a:endParaRPr lang="en-US" sz="19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Students benefit if we can make feedback timely</a:t>
            </a:r>
          </a:p>
        </p:txBody>
      </p:sp>
      <p:sp>
        <p:nvSpPr>
          <p:cNvPr id="44035" name="Rectangle 3"/>
          <p:cNvSpPr>
            <a:spLocks noGrp="1" noChangeArrowheads="1"/>
          </p:cNvSpPr>
          <p:nvPr>
            <p:ph type="body" idx="1"/>
          </p:nvPr>
        </p:nvSpPr>
        <p:spPr/>
        <p:txBody>
          <a:bodyPr/>
          <a:lstStyle/>
          <a:p>
            <a:pPr eaLnBrk="1" hangingPunct="1"/>
            <a:r>
              <a:rPr lang="en-GB" sz="2600" dirty="0" smtClean="0"/>
              <a:t>Aim to get feedback on work back to students very quickly, while they still care and while there is till time for them to do something with it. </a:t>
            </a:r>
          </a:p>
          <a:p>
            <a:pPr eaLnBrk="1" hangingPunct="1"/>
            <a:r>
              <a:rPr lang="en-GB" sz="2600" dirty="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z="26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7439744" cy="1143000"/>
          </a:xfrm>
          <a:noFill/>
          <a:ln>
            <a:noFill/>
          </a:ln>
        </p:spPr>
        <p:txBody>
          <a:bodyPr vert="horz" wrap="square" lIns="91440" tIns="45720" rIns="91440" bIns="45720" numCol="1" anchor="b" anchorCtr="0" compatLnSpc="1">
            <a:prstTxWarp prst="textNoShape">
              <a:avLst/>
            </a:prstTxWarp>
          </a:bodyPr>
          <a:lstStyle/>
          <a:p>
            <a:r>
              <a:rPr lang="en-GB" sz="3200" dirty="0"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600" smtClean="0"/>
              <a:t>All assessment needs to be seen to be fair, consistent, reliable, valid and manageable;</a:t>
            </a:r>
          </a:p>
          <a:p>
            <a:pPr eaLnBrk="1" hangingPunct="1"/>
            <a:r>
              <a:rPr lang="en-GB" sz="2600" smtClean="0"/>
              <a:t>Many assessment systems fail to clarify for students the purposes of different kinds of assessment activity;</a:t>
            </a:r>
          </a:p>
          <a:p>
            <a:pPr eaLnBrk="1" hangingPunct="1"/>
            <a:r>
              <a:rPr lang="en-GB" sz="2600" smtClean="0"/>
              <a:t>Low-stakes early formative assessment helps students, especially those from disadvantaged backgrounds, understand the rules of the game.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the most cited author on formative assessment argues:</a:t>
            </a:r>
            <a:endParaRPr lang="en-GB" sz="3200" dirty="0"/>
          </a:p>
        </p:txBody>
      </p:sp>
      <p:sp>
        <p:nvSpPr>
          <p:cNvPr id="3" name="Content Placeholder 2"/>
          <p:cNvSpPr>
            <a:spLocks noGrp="1"/>
          </p:cNvSpPr>
          <p:nvPr>
            <p:ph idx="1"/>
          </p:nvPr>
        </p:nvSpPr>
        <p:spPr/>
        <p:txBody>
          <a:bodyPr/>
          <a:lstStyle/>
          <a:p>
            <a:pPr marL="0">
              <a:lnSpc>
                <a:spcPct val="100000"/>
              </a:lnSpc>
              <a:spcBef>
                <a:spcPts val="0"/>
              </a:spcBef>
              <a:buNone/>
            </a:pPr>
            <a:r>
              <a:rPr lang="en-GB" sz="2600" dirty="0" smtClean="0"/>
              <a:t>“Students need to be exposed to, and gain experience in making judgements about, </a:t>
            </a:r>
            <a:r>
              <a:rPr lang="en-GB" sz="2600" dirty="0" smtClean="0">
                <a:solidFill>
                  <a:srgbClr val="7030A0"/>
                </a:solidFill>
              </a:rPr>
              <a:t>a variety of works of different quality</a:t>
            </a:r>
            <a:r>
              <a:rPr lang="en-GB" sz="2600" dirty="0" smtClean="0"/>
              <a:t>... They need planned rather than random exposure to exemplars, and experience in </a:t>
            </a:r>
            <a:r>
              <a:rPr lang="en-GB" sz="2600" dirty="0" smtClean="0">
                <a:solidFill>
                  <a:srgbClr val="7030A0"/>
                </a:solidFill>
              </a:rPr>
              <a:t>making judgements </a:t>
            </a:r>
            <a:r>
              <a:rPr lang="en-GB" sz="2600" dirty="0" smtClean="0"/>
              <a:t>about quality. They need to create </a:t>
            </a:r>
            <a:r>
              <a:rPr lang="en-GB" sz="2600" dirty="0" smtClean="0">
                <a:solidFill>
                  <a:srgbClr val="7030A0"/>
                </a:solidFill>
              </a:rPr>
              <a:t>verbalised</a:t>
            </a:r>
            <a:r>
              <a:rPr lang="en-GB" sz="2600" dirty="0" smtClean="0"/>
              <a:t> rationales and accounts of how various works could have been done better. Finally, they need to engage in evaluative </a:t>
            </a:r>
            <a:r>
              <a:rPr lang="en-GB" sz="2600" dirty="0" smtClean="0">
                <a:solidFill>
                  <a:srgbClr val="7030A0"/>
                </a:solidFill>
              </a:rPr>
              <a:t>conversations</a:t>
            </a:r>
            <a:r>
              <a:rPr lang="en-GB" sz="2600" dirty="0" smtClean="0"/>
              <a:t> with teachers and other students.” </a:t>
            </a:r>
          </a:p>
          <a:p>
            <a:pPr marL="0">
              <a:lnSpc>
                <a:spcPct val="100000"/>
              </a:lnSpc>
              <a:spcBef>
                <a:spcPts val="0"/>
              </a:spcBef>
              <a:buNone/>
            </a:pPr>
            <a:endParaRPr lang="en-GB" sz="2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Sadler continues…</a:t>
            </a:r>
            <a:endParaRPr lang="en-GB" sz="3200" dirty="0"/>
          </a:p>
        </p:txBody>
      </p:sp>
      <p:sp>
        <p:nvSpPr>
          <p:cNvPr id="3" name="Content Placeholder 2"/>
          <p:cNvSpPr>
            <a:spLocks noGrp="1"/>
          </p:cNvSpPr>
          <p:nvPr>
            <p:ph idx="1"/>
          </p:nvPr>
        </p:nvSpPr>
        <p:spPr/>
        <p:txBody>
          <a:bodyPr/>
          <a:lstStyle/>
          <a:p>
            <a:pPr>
              <a:buNone/>
            </a:pPr>
            <a:r>
              <a:rPr lang="en-GB" sz="2600" dirty="0" smtClean="0"/>
              <a:t>Together, these three provide the means by which students can develop a </a:t>
            </a:r>
            <a:r>
              <a:rPr lang="en-GB" sz="2600" dirty="0" smtClean="0">
                <a:solidFill>
                  <a:srgbClr val="7030A0"/>
                </a:solidFill>
              </a:rPr>
              <a:t>concept of quality </a:t>
            </a:r>
            <a:r>
              <a:rPr lang="en-GB" sz="26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600" dirty="0" smtClean="0">
                <a:solidFill>
                  <a:srgbClr val="7030A0"/>
                </a:solidFill>
              </a:rPr>
              <a:t>peer assessment </a:t>
            </a:r>
            <a:r>
              <a:rPr lang="en-GB" sz="2600" dirty="0" smtClean="0"/>
              <a:t>so that it becomes a powerful strategy for higher education teaching.</a:t>
            </a:r>
          </a:p>
          <a:p>
            <a:pPr>
              <a:buNone/>
            </a:pPr>
            <a:r>
              <a:rPr lang="en-GB" sz="2000" dirty="0" smtClean="0"/>
              <a:t>Sadler, D. Royce (2010)</a:t>
            </a: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8"/>
            <a:ext cx="7543800" cy="1306497"/>
          </a:xfrm>
          <a:noFill/>
          <a:ln>
            <a:noFill/>
          </a:ln>
        </p:spPr>
        <p:txBody>
          <a:bodyPr vert="horz" wrap="square" lIns="91440" tIns="45720" rIns="91440" bIns="45720" numCol="1" anchor="b" anchorCtr="0" compatLnSpc="1">
            <a:prstTxWarp prst="textNoShape">
              <a:avLst/>
            </a:prstTxWarp>
          </a:bodyPr>
          <a:lstStyle/>
          <a:p>
            <a:r>
              <a:rPr lang="en-GB" sz="3200"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a:noFill/>
          </a:ln>
        </p:spPr>
        <p:txBody>
          <a:bodyPr vert="horz" wrap="square" lIns="91440" tIns="45720" rIns="91440" bIns="45720" numCol="1" anchor="b" anchorCtr="0" compatLnSpc="1">
            <a:prstTxWarp prst="textNoShape">
              <a:avLst/>
            </a:prstTxWarp>
          </a:bodyPr>
          <a:lstStyle/>
          <a:p>
            <a:r>
              <a:rPr lang="en-GB" sz="3200" dirty="0" smtClean="0"/>
              <a:t>What really impacts on learning?</a:t>
            </a:r>
            <a:endParaRPr lang="en-US" sz="3200" dirty="0" smtClean="0"/>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a:noFill/>
          <a:ln>
            <a:noFill/>
          </a:ln>
        </p:spPr>
        <p:txBody>
          <a:bodyPr vert="horz" wrap="square" lIns="91440" tIns="45720" rIns="91440" bIns="45720" numCol="1" anchor="b" anchorCtr="0" compatLnSpc="1">
            <a:prstTxWarp prst="textNoShape">
              <a:avLst/>
            </a:prstTxWarp>
          </a:bodyPr>
          <a:lstStyle/>
          <a:p>
            <a:r>
              <a:rPr lang="en-GB" sz="3200"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endParaRPr lang="en-GB" sz="21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600" dirty="0" smtClean="0"/>
              <a:t>Good assessment is valid, reliable, practical, developmental, manageable, cost-effective, fit for purpose, relevant, authentic, inclusive, closely linked to learning outcomes and fair.</a:t>
            </a:r>
          </a:p>
          <a:p>
            <a:pPr marL="609600" indent="-609600"/>
            <a:r>
              <a:rPr lang="en-GB" sz="2600" dirty="0" smtClean="0"/>
              <a:t>Is it possible also to make it enjoyable for staff and students?</a:t>
            </a:r>
          </a:p>
          <a:p>
            <a:pPr marL="609600" indent="-609600"/>
            <a:r>
              <a:rPr lang="en-GB" sz="2600" dirty="0" smtClean="0"/>
              <a:t>Incremental assessment has more value in promoting student learning than end-point ‘sudden death’ approaches.</a:t>
            </a:r>
          </a:p>
          <a:p>
            <a:pPr marL="609600" indent="-609600"/>
            <a:endParaRPr lang="en-GB" sz="2600" dirty="0"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p:spPr>
        <p:txBody>
          <a:bodyPr/>
          <a:lstStyle/>
          <a:p>
            <a:pPr marL="609600" indent="-609600" eaLnBrk="1" hangingPunct="1">
              <a:spcBef>
                <a:spcPts val="600"/>
              </a:spcBef>
            </a:pPr>
            <a:r>
              <a:rPr lang="en-GB" sz="2600" dirty="0" smtClean="0"/>
              <a:t>Investigate how learning can be advanced in small steps using a ‘scaffolding’ approach;</a:t>
            </a:r>
          </a:p>
          <a:p>
            <a:pPr marL="609600" indent="-609600" eaLnBrk="1" hangingPunct="1">
              <a:spcBef>
                <a:spcPts val="600"/>
              </a:spcBef>
            </a:pPr>
            <a:r>
              <a:rPr lang="en-GB" sz="2600" dirty="0" smtClean="0"/>
              <a:t>Provide lots of support in the early stages when students don’t understand the ‘rules of the game’ and may lack confidence;</a:t>
            </a:r>
          </a:p>
          <a:p>
            <a:pPr marL="609600" indent="-609600" eaLnBrk="1" hangingPunct="1">
              <a:spcBef>
                <a:spcPts val="600"/>
              </a:spcBef>
            </a:pPr>
            <a:r>
              <a:rPr lang="en-GB" sz="2600" dirty="0" smtClean="0"/>
              <a:t>This can then be progressively removed as students become more confident in their own abilities.</a:t>
            </a:r>
          </a:p>
          <a:p>
            <a:pPr marL="609600" indent="-609600" eaLnBrk="1" hangingPunct="1">
              <a:spcBef>
                <a:spcPts val="600"/>
              </a:spcBef>
            </a:pPr>
            <a:endParaRPr lang="en-GB" sz="26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49239"/>
            <a:ext cx="7543800" cy="875506"/>
          </a:xfrm>
          <a:noFill/>
          <a:ln>
            <a:noFill/>
          </a:ln>
        </p:spPr>
        <p:txBody>
          <a:bodyPr vert="horz" wrap="square" lIns="91440" tIns="45720" rIns="91440" bIns="45720" numCol="1" anchor="b" anchorCtr="0" compatLnSpc="1">
            <a:prstTxWarp prst="textNoShape">
              <a:avLst/>
            </a:prstTxWarp>
          </a:bodyPr>
          <a:lstStyle/>
          <a:p>
            <a:r>
              <a:rPr lang="en-GB" sz="3200" dirty="0" smtClean="0"/>
              <a:t>Transformative 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7030A0"/>
                </a:solidFill>
              </a:rPr>
              <a:t>Rewarding</a:t>
            </a:r>
            <a:r>
              <a:rPr lang="en-GB" sz="2600" dirty="0" smtClean="0"/>
              <a:t>: students need to feel they are involved in authentic activities that have value and relevance;</a:t>
            </a:r>
          </a:p>
          <a:p>
            <a:pPr marL="609600" indent="-609600"/>
            <a:r>
              <a:rPr lang="en-GB" sz="2600" dirty="0" smtClean="0">
                <a:solidFill>
                  <a:srgbClr val="7030A0"/>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7030A0"/>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7030A0"/>
                </a:solidFill>
              </a:rPr>
              <a:t>Developmental </a:t>
            </a:r>
            <a:r>
              <a:rPr lang="en-GB" sz="2600" dirty="0" smtClean="0"/>
              <a:t>so students are demonstrating the skills they need for future employment, research and life?</a:t>
            </a:r>
          </a:p>
          <a:p>
            <a:pPr marL="609600" indent="-609600"/>
            <a:r>
              <a:rPr lang="en-GB" sz="2600" dirty="0" smtClean="0">
                <a:solidFill>
                  <a:srgbClr val="7030A0"/>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7030A0"/>
                </a:solidFill>
              </a:rPr>
              <a:t>Enjoyable</a:t>
            </a:r>
            <a:r>
              <a:rPr lang="en-GB" sz="2600" dirty="0" smtClean="0"/>
              <a:t>: both for the students being assessed and the staff doing the marking?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dirty="0" smtClean="0">
                <a:solidFill>
                  <a:srgbClr val="7030A0"/>
                </a:solidFill>
              </a:rPr>
              <a:t>Professional</a:t>
            </a:r>
            <a:r>
              <a:rPr lang="en-GB" sz="2200" dirty="0" smtClean="0"/>
              <a:t>: staff should be professionally trained at the right level to undertake assessment and moderation and need to undertake professional development regularly;</a:t>
            </a:r>
          </a:p>
          <a:p>
            <a:pPr marL="609600" indent="-609600"/>
            <a:r>
              <a:rPr lang="en-GB" sz="2200" dirty="0" smtClean="0">
                <a:solidFill>
                  <a:srgbClr val="7030A0"/>
                </a:solidFill>
              </a:rPr>
              <a:t>Recognised and rewarded: </a:t>
            </a:r>
            <a:r>
              <a:rPr lang="en-GB" sz="2200" dirty="0" smtClean="0"/>
              <a:t>we need to work out the true costs of assessment in time and money and plan accordingly.</a:t>
            </a:r>
            <a:endParaRPr lang="en-GB" sz="2200" dirty="0" smtClean="0">
              <a:solidFill>
                <a:srgbClr val="A50021"/>
              </a:solidFill>
            </a:endParaRPr>
          </a:p>
          <a:p>
            <a:pPr marL="609600" indent="-609600"/>
            <a:r>
              <a:rPr lang="en-GB" sz="2200" dirty="0" smtClean="0">
                <a:solidFill>
                  <a:srgbClr val="7030A0"/>
                </a:solidFill>
              </a:rPr>
              <a:t>Current</a:t>
            </a:r>
            <a:r>
              <a:rPr lang="en-GB" sz="2200" dirty="0" smtClean="0"/>
              <a:t>: regularly updated, on emergent appropriate assessment methods;</a:t>
            </a:r>
          </a:p>
          <a:p>
            <a:pPr marL="609600" indent="-609600"/>
            <a:r>
              <a:rPr lang="en-GB" sz="2200" dirty="0" smtClean="0">
                <a:solidFill>
                  <a:srgbClr val="7030A0"/>
                </a:solidFill>
              </a:rPr>
              <a:t>Research-informed</a:t>
            </a:r>
            <a:r>
              <a:rPr lang="en-GB" sz="2200" dirty="0" smtClean="0"/>
              <a:t>: using the best information available on what methods and approaches work well;</a:t>
            </a:r>
          </a:p>
          <a:p>
            <a:pPr marL="609600" indent="-609600"/>
            <a:r>
              <a:rPr lang="en-GB" sz="2200" dirty="0" smtClean="0">
                <a:solidFill>
                  <a:srgbClr val="7030A0"/>
                </a:solidFill>
              </a:rPr>
              <a:t>Creative</a:t>
            </a:r>
            <a:r>
              <a:rPr lang="en-GB" sz="2200" dirty="0" smtClean="0"/>
              <a:t>: seeking out innovative assessment methods that are fit for purpose;</a:t>
            </a:r>
          </a:p>
          <a:p>
            <a:pPr marL="609600" indent="-609600"/>
            <a:r>
              <a:rPr lang="en-GB" sz="2200" dirty="0" smtClean="0">
                <a:solidFill>
                  <a:srgbClr val="7030A0"/>
                </a:solidFill>
              </a:rPr>
              <a:t>Inclusive</a:t>
            </a:r>
            <a:r>
              <a:rPr lang="en-GB" sz="2200" dirty="0" smtClean="0"/>
              <a:t>: designing alternative assessments for disabled students from the outset.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a:noFill/>
          </a:ln>
        </p:spPr>
        <p:txBody>
          <a:bodyPr vert="horz" wrap="square" lIns="91440" tIns="45720" rIns="91440" bIns="45720" numCol="1" anchor="b" anchorCtr="0" compatLnSpc="1">
            <a:prstTxWarp prst="textNoShape">
              <a:avLst/>
            </a:prstTxWarp>
          </a:bodyPr>
          <a:lstStyle/>
          <a:p>
            <a:r>
              <a:rPr lang="en-GB" sz="3200" smtClean="0"/>
              <a:t>To give feedback more effectively </a:t>
            </a:r>
            <a:br>
              <a:rPr lang="en-GB" sz="3200" smtClean="0"/>
            </a:br>
            <a:r>
              <a:rPr lang="en-GB" sz="32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z="2600" dirty="0" smtClean="0"/>
              <a:t>Use model answers;</a:t>
            </a:r>
          </a:p>
          <a:p>
            <a:pPr eaLnBrk="1" hangingPunct="1"/>
            <a:r>
              <a:rPr lang="en-GB" sz="2600" dirty="0" smtClean="0"/>
              <a:t>Use assignment return sheets;</a:t>
            </a:r>
          </a:p>
          <a:p>
            <a:pPr eaLnBrk="1" hangingPunct="1"/>
            <a:r>
              <a:rPr lang="en-GB" sz="2600" dirty="0" smtClean="0"/>
              <a:t>Write an assignment report;</a:t>
            </a:r>
          </a:p>
          <a:p>
            <a:pPr eaLnBrk="1" hangingPunct="1"/>
            <a:r>
              <a:rPr lang="en-GB" sz="2600" dirty="0" smtClean="0"/>
              <a:t>Feedback to groups of students;</a:t>
            </a:r>
          </a:p>
          <a:p>
            <a:pPr eaLnBrk="1" hangingPunct="1"/>
            <a:r>
              <a:rPr lang="en-GB" sz="2600" dirty="0" smtClean="0"/>
              <a:t>Use statement banks;</a:t>
            </a:r>
          </a:p>
          <a:p>
            <a:pPr eaLnBrk="1" hangingPunct="1"/>
            <a:r>
              <a:rPr lang="en-GB" sz="2600" dirty="0" smtClean="0"/>
              <a:t>Use computer-assisted assessment;</a:t>
            </a:r>
          </a:p>
          <a:p>
            <a:pPr eaLnBrk="1" hangingPunct="1"/>
            <a:r>
              <a:rPr lang="en-GB" sz="2600" dirty="0" smtClean="0"/>
              <a:t>Involve students in their own assessment.</a:t>
            </a:r>
          </a:p>
          <a:p>
            <a:pPr eaLnBrk="1" hangingPunct="1"/>
            <a:endParaRPr lang="en-GB" sz="26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a:noFill/>
          </a:ln>
        </p:spPr>
        <p:txBody>
          <a:bodyPr vert="horz" wrap="square" lIns="91440" tIns="45720" rIns="91440" bIns="45720" numCol="1" anchor="b" anchorCtr="0" compatLnSpc="1">
            <a:prstTxWarp prst="textNoShape">
              <a:avLst/>
            </a:prstTxWarp>
          </a:bodyPr>
          <a:lstStyle/>
          <a:p>
            <a:r>
              <a:rPr lang="en-GB" sz="3200"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Cheats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88641"/>
            <a:ext cx="7543800" cy="1008112"/>
          </a:xfrm>
        </p:spPr>
        <p:txBody>
          <a:bodyPr/>
          <a:lstStyle/>
          <a:p>
            <a:r>
              <a:rPr lang="en-GB" sz="2400" dirty="0" smtClean="0"/>
              <a:t>Assessment for Learning: see http://www.northumbria.ac.uk/sd/central/ar/academy/cetl_afl/ </a:t>
            </a:r>
          </a:p>
        </p:txBody>
      </p:sp>
      <p:sp>
        <p:nvSpPr>
          <p:cNvPr id="37891" name="Content Placeholder 2"/>
          <p:cNvSpPr>
            <a:spLocks noGrp="1"/>
          </p:cNvSpPr>
          <p:nvPr>
            <p:ph idx="1"/>
          </p:nvPr>
        </p:nvSpPr>
        <p:spPr>
          <a:xfrm>
            <a:off x="228600" y="1219201"/>
            <a:ext cx="8915400" cy="4927600"/>
          </a:xfrm>
        </p:spPr>
        <p:txBody>
          <a:bodyPr/>
          <a:lstStyle/>
          <a:p>
            <a:pPr eaLnBrk="1" hangingPunct="1"/>
            <a:r>
              <a:rPr lang="en-GB" sz="2000" dirty="0" smtClean="0"/>
              <a:t>Emphasises </a:t>
            </a:r>
            <a:r>
              <a:rPr lang="en-GB" sz="2000" dirty="0" smtClean="0">
                <a:solidFill>
                  <a:srgbClr val="7030A0"/>
                </a:solidFill>
              </a:rPr>
              <a:t>authenticity</a:t>
            </a:r>
            <a:r>
              <a:rPr lang="en-GB" sz="2000" dirty="0" smtClean="0"/>
              <a:t> and </a:t>
            </a:r>
            <a:r>
              <a:rPr lang="en-GB" sz="2000" dirty="0" smtClean="0">
                <a:solidFill>
                  <a:srgbClr val="7030A0"/>
                </a:solidFill>
              </a:rPr>
              <a:t>complexity </a:t>
            </a:r>
            <a:r>
              <a:rPr lang="en-GB" sz="2000" dirty="0" smtClean="0"/>
              <a:t>in the content and methods of assessment rather than reproduction of knowledge and reductive measurement. </a:t>
            </a:r>
          </a:p>
          <a:p>
            <a:pPr eaLnBrk="1" hangingPunct="1"/>
            <a:r>
              <a:rPr lang="en-GB" sz="2000" dirty="0" smtClean="0"/>
              <a:t>Uses high-stakes summative assessment </a:t>
            </a:r>
            <a:r>
              <a:rPr lang="en-GB" sz="2000" dirty="0" smtClean="0">
                <a:solidFill>
                  <a:srgbClr val="7030A0"/>
                </a:solidFill>
              </a:rPr>
              <a:t>rigorously but sparingly</a:t>
            </a:r>
            <a:r>
              <a:rPr lang="en-GB" sz="2000" dirty="0" smtClean="0"/>
              <a:t> rather than as the main driver for learning. </a:t>
            </a:r>
          </a:p>
          <a:p>
            <a:pPr eaLnBrk="1" hangingPunct="1"/>
            <a:r>
              <a:rPr lang="en-GB" sz="2000" dirty="0" smtClean="0"/>
              <a:t>Offers students extensive opportunities to engage in the kinds of tasks that develop and demonstrate their learning, thus building their confidence and capabilities </a:t>
            </a:r>
            <a:r>
              <a:rPr lang="en-GB" sz="2000" dirty="0" smtClean="0">
                <a:solidFill>
                  <a:srgbClr val="7030A0"/>
                </a:solidFill>
              </a:rPr>
              <a:t>before</a:t>
            </a:r>
            <a:r>
              <a:rPr lang="en-GB" sz="2000" dirty="0" smtClean="0"/>
              <a:t> they are summatively assessed. </a:t>
            </a:r>
          </a:p>
          <a:p>
            <a:pPr eaLnBrk="1" hangingPunct="1"/>
            <a:r>
              <a:rPr lang="en-GB" sz="2000" dirty="0" smtClean="0"/>
              <a:t>Is rich in feedback derived from </a:t>
            </a:r>
            <a:r>
              <a:rPr lang="en-GB" sz="2000" dirty="0" smtClean="0">
                <a:solidFill>
                  <a:srgbClr val="7030A0"/>
                </a:solidFill>
              </a:rPr>
              <a:t>formal </a:t>
            </a:r>
            <a:r>
              <a:rPr lang="en-GB" sz="2000" dirty="0" smtClean="0"/>
              <a:t>mechanisms e.g. tutor comments on assignments, student self-review logs. </a:t>
            </a:r>
          </a:p>
          <a:p>
            <a:pPr eaLnBrk="1" hangingPunct="1"/>
            <a:r>
              <a:rPr lang="en-GB" sz="2000" dirty="0" smtClean="0"/>
              <a:t>Is rich in </a:t>
            </a:r>
            <a:r>
              <a:rPr lang="en-GB" sz="2000" dirty="0" smtClean="0">
                <a:solidFill>
                  <a:srgbClr val="7030A0"/>
                </a:solidFill>
              </a:rPr>
              <a:t>informal </a:t>
            </a:r>
            <a:r>
              <a:rPr lang="en-GB" sz="2000" dirty="0" smtClean="0"/>
              <a:t>feedback e.g. peer review of draft writing, collaborative project work, which provides students with a continuous flow of feedback on ‘how they are doing’. </a:t>
            </a:r>
          </a:p>
          <a:p>
            <a:pPr eaLnBrk="1" hangingPunct="1"/>
            <a:r>
              <a:rPr lang="en-GB" sz="2000" dirty="0" smtClean="0"/>
              <a:t>Develops students’ abilities to </a:t>
            </a:r>
            <a:r>
              <a:rPr lang="en-GB" sz="2000" dirty="0" smtClean="0">
                <a:solidFill>
                  <a:srgbClr val="7030A0"/>
                </a:solidFill>
              </a:rPr>
              <a:t>direct</a:t>
            </a:r>
            <a:r>
              <a:rPr lang="en-GB" sz="2000" dirty="0" smtClean="0"/>
              <a:t> their own learning, </a:t>
            </a:r>
            <a:r>
              <a:rPr lang="en-GB" sz="2000" dirty="0" smtClean="0">
                <a:solidFill>
                  <a:srgbClr val="7030A0"/>
                </a:solidFill>
              </a:rPr>
              <a:t>evaluate</a:t>
            </a:r>
            <a:r>
              <a:rPr lang="en-GB" sz="2000" dirty="0" smtClean="0"/>
              <a:t> their own progress and attainments and </a:t>
            </a:r>
            <a:r>
              <a:rPr lang="en-GB" sz="2000" dirty="0" smtClean="0">
                <a:solidFill>
                  <a:srgbClr val="7030A0"/>
                </a:solidFill>
              </a:rPr>
              <a:t>support</a:t>
            </a:r>
            <a:r>
              <a:rPr lang="en-GB" sz="2000" dirty="0" smtClean="0"/>
              <a:t> the learning of others. </a:t>
            </a:r>
            <a:r>
              <a:rPr lang="en-GB" sz="2000" b="0" i="1" dirty="0" smtClean="0">
                <a:solidFill>
                  <a:srgbClr val="7030A0"/>
                </a:solidFill>
              </a:rPr>
              <a:t>(my emphasis)</a:t>
            </a:r>
            <a:endParaRPr lang="en-GB" sz="2000" dirty="0" smtClean="0"/>
          </a:p>
          <a:p>
            <a:pPr eaLnBrk="1" hangingPunct="1"/>
            <a:endParaRPr lang="en-GB" sz="2000" b="0" i="1" dirty="0" smtClean="0">
              <a:solidFill>
                <a:srgbClr val="7030A0"/>
              </a:solidFill>
            </a:endParaRPr>
          </a:p>
          <a:p>
            <a:pPr eaLnBrk="1" hangingPunct="1"/>
            <a:endParaRPr lang="en-GB" sz="20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with students by avoiding using ‘final language’ (Boud)</a:t>
            </a:r>
          </a:p>
        </p:txBody>
      </p:sp>
      <p:sp>
        <p:nvSpPr>
          <p:cNvPr id="47107" name="Rectangle 3"/>
          <p:cNvSpPr>
            <a:spLocks noGrp="1" noChangeArrowheads="1"/>
          </p:cNvSpPr>
          <p:nvPr>
            <p:ph type="body" idx="1"/>
          </p:nvPr>
        </p:nvSpPr>
        <p:spPr/>
        <p:txBody>
          <a:bodyPr/>
          <a:lstStyle/>
          <a:p>
            <a:pPr marL="609600" indent="-609600" eaLnBrk="1" hangingPunct="1"/>
            <a:r>
              <a:rPr lang="en-GB" sz="2600" dirty="0" smtClean="0"/>
              <a:t>Avoid destructive criticism of the person rather than the work being assessed.</a:t>
            </a:r>
          </a:p>
          <a:p>
            <a:pPr marL="609600" indent="-609600" eaLnBrk="1" hangingPunct="1"/>
            <a:r>
              <a:rPr lang="en-GB" sz="2600" dirty="0" smtClean="0"/>
              <a:t>Try not to use language that is judgmental to the point of leaving students nowhere to go.</a:t>
            </a:r>
          </a:p>
          <a:p>
            <a:pPr marL="609600" indent="-609600" eaLnBrk="1" hangingPunct="1"/>
            <a:r>
              <a:rPr lang="en-GB" sz="2600" dirty="0" smtClean="0"/>
              <a:t>Words like “appalling”, “disastrous” and “incompetent” give students no room to manoeuvre.</a:t>
            </a:r>
          </a:p>
          <a:p>
            <a:pPr marL="609600" indent="-609600" eaLnBrk="1" hangingPunct="1"/>
            <a:r>
              <a:rPr lang="en-GB" sz="2600" dirty="0" smtClean="0"/>
              <a:t>However, words like </a:t>
            </a:r>
            <a:r>
              <a:rPr lang="en-GB" sz="2600" dirty="0" smtClean="0"/>
              <a:t>“incomparable</a:t>
            </a:r>
            <a:r>
              <a:rPr lang="en-GB" sz="2600" dirty="0" smtClean="0"/>
              <a:t>” and “</a:t>
            </a:r>
            <a:r>
              <a:rPr lang="en-GB" sz="2600" dirty="0" err="1" smtClean="0"/>
              <a:t>unimprovable</a:t>
            </a:r>
            <a:r>
              <a:rPr lang="en-GB" sz="2600" dirty="0" smtClean="0"/>
              <a:t>” don’t help outstanding students to develop </a:t>
            </a:r>
            <a:r>
              <a:rPr lang="en-GB" sz="2600" dirty="0" err="1" smtClean="0"/>
              <a:t>ipsatively</a:t>
            </a:r>
            <a:r>
              <a:rPr lang="en-GB" sz="2600" dirty="0" smtClean="0"/>
              <a:t> either.</a:t>
            </a:r>
          </a:p>
          <a:p>
            <a:pPr marL="609600" indent="-609600" eaLnBrk="1" hangingPunct="1"/>
            <a:endParaRPr lang="en-GB" sz="26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smtClean="0"/>
              <a:t>Play fair by giving feedback to students with diverse abilities</a:t>
            </a:r>
          </a:p>
        </p:txBody>
      </p:sp>
      <p:sp>
        <p:nvSpPr>
          <p:cNvPr id="48131" name="Rectangle 3"/>
          <p:cNvSpPr>
            <a:spLocks noGrp="1" noChangeArrowheads="1"/>
          </p:cNvSpPr>
          <p:nvPr>
            <p:ph type="body" idx="1"/>
          </p:nvPr>
        </p:nvSpPr>
        <p:spPr>
          <a:xfrm>
            <a:off x="179388" y="1340769"/>
            <a:ext cx="8785225" cy="5040982"/>
          </a:xfrm>
        </p:spPr>
        <p:txBody>
          <a:bodyPr/>
          <a:lstStyle/>
          <a:p>
            <a:pPr eaLnBrk="1" hangingPunct="1"/>
            <a:r>
              <a:rPr lang="en-GB" sz="2600" dirty="0" smtClean="0"/>
              <a:t>Students at the top end of the ability range sometimes feel short changed by minimal feedback;</a:t>
            </a:r>
          </a:p>
          <a:p>
            <a:pPr eaLnBrk="1" hangingPunct="1"/>
            <a:r>
              <a:rPr lang="en-GB" sz="2600" dirty="0" smtClean="0"/>
              <a:t>Students with many weaknesses easily become dispirited if there is too much negative feedback;</a:t>
            </a:r>
          </a:p>
          <a:p>
            <a:pPr eaLnBrk="1" hangingPunct="1"/>
            <a:r>
              <a:rPr lang="en-GB" sz="2600" dirty="0" smtClean="0"/>
              <a:t>Consider giving an </a:t>
            </a:r>
            <a:r>
              <a:rPr lang="en-GB" sz="2600" i="1" dirty="0" smtClean="0"/>
              <a:t>assessment sandwich. </a:t>
            </a:r>
            <a:r>
              <a:rPr lang="en-GB" sz="2600" dirty="0" smtClean="0"/>
              <a:t>Start with something positive, go into the detailed critique and find something nice to say at the end (to motivate them to keep reading!);</a:t>
            </a:r>
          </a:p>
          <a:p>
            <a:pPr eaLnBrk="1" hangingPunct="1"/>
            <a:r>
              <a:rPr lang="en-GB" sz="2600" dirty="0" smtClean="0"/>
              <a:t>Explore ways to incentivise reading of feedback;</a:t>
            </a:r>
          </a:p>
          <a:p>
            <a:pPr eaLnBrk="1" hangingPunct="1"/>
            <a:r>
              <a:rPr lang="en-GB" sz="2600" dirty="0" smtClean="0"/>
              <a:t>Consider which medium to use for students with disabilities (e.g. don’t use bad handwriting for those with visual impairments or dyslexia!).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1020745"/>
          </a:xfrm>
          <a:noFill/>
          <a:ln>
            <a:noFill/>
          </a:ln>
        </p:spPr>
        <p:txBody>
          <a:bodyPr vert="horz" wrap="square" lIns="91440" tIns="45720" rIns="91440" bIns="45720" numCol="1" anchor="b" anchorCtr="0" compatLnSpc="1">
            <a:prstTxWarp prst="textNoShape">
              <a:avLst/>
            </a:prstTxWarp>
          </a:bodyPr>
          <a:lstStyle/>
          <a:p>
            <a:r>
              <a:rPr lang="en-GB" sz="3200" dirty="0" smtClean="0"/>
              <a:t>Conclusions: five things to focus on this academic year:</a:t>
            </a:r>
          </a:p>
        </p:txBody>
      </p:sp>
      <p:sp>
        <p:nvSpPr>
          <p:cNvPr id="43011" name="Rectangle 3"/>
          <p:cNvSpPr>
            <a:spLocks noGrp="1" noChangeArrowheads="1"/>
          </p:cNvSpPr>
          <p:nvPr>
            <p:ph type="body" idx="1"/>
          </p:nvPr>
        </p:nvSpPr>
        <p:spPr>
          <a:xfrm>
            <a:off x="457200" y="1500174"/>
            <a:ext cx="8458200" cy="4625989"/>
          </a:xfrm>
        </p:spPr>
        <p:txBody>
          <a:bodyPr/>
          <a:lstStyle/>
          <a:p>
            <a:pPr eaLnBrk="1" hangingPunct="1"/>
            <a:r>
              <a:rPr lang="en-US" sz="2600" dirty="0" smtClean="0"/>
              <a:t>Getting good developmental feedback to students promptly;</a:t>
            </a:r>
          </a:p>
          <a:p>
            <a:pPr eaLnBrk="1" hangingPunct="1"/>
            <a:r>
              <a:rPr lang="en-US" sz="2600" dirty="0" smtClean="0"/>
              <a:t>Finding ways to undertake assessment efficiently without losing the personal touch;</a:t>
            </a:r>
          </a:p>
          <a:p>
            <a:pPr eaLnBrk="1" hangingPunct="1"/>
            <a:r>
              <a:rPr lang="en-US" sz="2600" dirty="0" smtClean="0"/>
              <a:t>Working to ensure assessment is, and is seen to be fair;</a:t>
            </a:r>
          </a:p>
          <a:p>
            <a:pPr eaLnBrk="1" hangingPunct="1"/>
            <a:r>
              <a:rPr lang="en-US" sz="2600" dirty="0" smtClean="0"/>
              <a:t>Supporting staff new to assessment through training, </a:t>
            </a:r>
            <a:r>
              <a:rPr lang="en-US" sz="2600" dirty="0" smtClean="0"/>
              <a:t>mentoring and </a:t>
            </a:r>
            <a:r>
              <a:rPr lang="en-US" sz="2600" dirty="0" smtClean="0"/>
              <a:t>co-marking;</a:t>
            </a:r>
          </a:p>
          <a:p>
            <a:pPr eaLnBrk="1" hangingPunct="1"/>
            <a:r>
              <a:rPr lang="en-US" sz="2600" dirty="0" smtClean="0"/>
              <a:t>Sharing good practice across the university across and between subject communities.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a:noFill/>
          </a:ln>
        </p:spPr>
        <p:txBody>
          <a:bodyPr vert="horz" wrap="square" lIns="91440" tIns="45720" rIns="91440" bIns="45720" numCol="1" anchor="b" anchorCtr="0" compatLnSpc="1">
            <a:prstTxWarp prst="textNoShape">
              <a:avLst/>
            </a:prstTxWarp>
          </a:bodyPr>
          <a:lstStyle/>
          <a:p>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None/>
              <a:defRPr/>
            </a:pPr>
            <a:r>
              <a:rPr lang="en-GB" sz="1800" dirty="0" err="1" smtClean="0"/>
              <a:t>Bloxham</a:t>
            </a:r>
            <a:r>
              <a:rPr lang="en-GB" sz="1800" dirty="0" smtClean="0"/>
              <a:t>, S and Boyd, P. (2007</a:t>
            </a:r>
            <a:r>
              <a:rPr lang="en-GB" sz="1800" dirty="0" smtClean="0"/>
              <a:t>) </a:t>
            </a:r>
            <a:r>
              <a:rPr lang="en-GB" sz="1800" i="1" dirty="0" smtClean="0"/>
              <a:t>Developing </a:t>
            </a:r>
            <a:r>
              <a:rPr lang="en-GB" sz="1800" i="1" dirty="0" smtClean="0"/>
              <a:t>Effective </a:t>
            </a:r>
            <a:r>
              <a:rPr lang="en-GB" sz="1800" i="1" dirty="0" smtClean="0"/>
              <a:t>Assessment in </a:t>
            </a:r>
            <a:r>
              <a:rPr lang="en-GB" sz="1800" i="1" dirty="0" smtClean="0"/>
              <a:t>Higher Education: a practical guide </a:t>
            </a:r>
            <a:r>
              <a:rPr lang="en-GB" sz="1800" dirty="0" smtClean="0"/>
              <a:t>Open University Press</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a:noFill/>
          </a:ln>
        </p:spPr>
        <p:txBody>
          <a:bodyPr vert="horz" wrap="square" lIns="91440" tIns="45720" rIns="91440" bIns="45720" numCol="1" anchor="b" anchorCtr="0" compatLnSpc="1">
            <a:prstTxWarp prst="textNoShape">
              <a:avLst/>
            </a:prstTxWarp>
          </a:bodyPr>
          <a:lstStyle/>
          <a:p>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a:noFill/>
          </a:ln>
        </p:spPr>
        <p:txBody>
          <a:bodyPr vert="horz" wrap="square" lIns="91440" tIns="45720" rIns="91440" bIns="45720" numCol="1" anchor="b" anchorCtr="0" compatLnSpc="1">
            <a:prstTxWarp prst="textNoShape">
              <a:avLst/>
            </a:prstTxWarp>
          </a:bodyPr>
          <a:lstStyle/>
          <a:p>
            <a:r>
              <a:rPr lang="en-GB" sz="3200"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a:t>
            </a:r>
            <a:r>
              <a:rPr lang="en-GB" sz="1800" i="1" dirty="0" smtClean="0"/>
              <a:t>employability,</a:t>
            </a:r>
            <a:r>
              <a:rPr lang="en-GB" sz="1800" dirty="0" smtClean="0"/>
              <a:t> Maidenhead</a:t>
            </a:r>
            <a:r>
              <a:rPr lang="en-GB" sz="1800" dirty="0" smtClean="0"/>
              <a:t>,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a:t>
            </a:r>
            <a:r>
              <a:rPr lang="en-GB" sz="1800" i="1" dirty="0" smtClean="0"/>
              <a:t>beyond,</a:t>
            </a:r>
            <a:r>
              <a:rPr lang="en-GB" sz="1800" dirty="0" smtClean="0"/>
              <a:t> </a:t>
            </a:r>
            <a:r>
              <a:rPr lang="en-GB" sz="1800" dirty="0" smtClean="0"/>
              <a:t>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a:t>
            </a:r>
            <a:r>
              <a:rPr lang="en-GB" sz="1800" dirty="0" smtClean="0"/>
              <a:t>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a:t>
            </a:r>
            <a:r>
              <a:rPr lang="en-GB" sz="1800" i="1" dirty="0" smtClean="0"/>
              <a:t>practice,</a:t>
            </a:r>
            <a:r>
              <a:rPr lang="en-GB" sz="1800" dirty="0" smtClean="0"/>
              <a:t> </a:t>
            </a:r>
            <a:r>
              <a:rPr lang="en-GB" sz="1800" dirty="0" smtClean="0"/>
              <a:t>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sz="3200"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Royce (2010) Beyond feedback: developing student capability in complex </a:t>
            </a:r>
            <a:r>
              <a:rPr lang="en-GB" sz="1800" dirty="0" smtClean="0"/>
              <a:t>appraisal, </a:t>
            </a:r>
            <a:r>
              <a:rPr lang="en-GB" sz="1800" i="1" dirty="0" smtClean="0"/>
              <a:t>Assessment </a:t>
            </a:r>
            <a:r>
              <a:rPr lang="en-GB" sz="1800" i="1" dirty="0" smtClean="0"/>
              <a:t>&amp; Evaluation in Higher Education, 35: 5, 535-550</a:t>
            </a:r>
            <a:endParaRPr lang="en-GB" sz="1800" dirty="0" smtClean="0"/>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7030A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7030A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7030A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7030A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7030A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7030A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7030A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7030A0"/>
                </a:solidFill>
              </a:rPr>
              <a:t>Inclusivity</a:t>
            </a:r>
            <a:r>
              <a:rPr lang="en-GB" sz="2600" dirty="0" smtClean="0"/>
              <a:t>: Are </a:t>
            </a:r>
            <a:r>
              <a:rPr lang="en-GB" sz="2600" dirty="0" smtClean="0"/>
              <a:t>students’ special needs in terms of assessment designed into assignments from the outset or do you have to make special arrangements for students with dyslexia, visual or aural </a:t>
            </a:r>
            <a:r>
              <a:rPr lang="en-GB" sz="2600" dirty="0" smtClean="0"/>
              <a:t>impairments or </a:t>
            </a:r>
            <a:r>
              <a:rPr lang="en-GB" sz="2600" dirty="0" smtClean="0"/>
              <a:t>other disabilities responsively rather than proactively?</a:t>
            </a:r>
          </a:p>
          <a:p>
            <a:pPr lvl="0">
              <a:buSzPct val="100000"/>
              <a:buFont typeface="+mj-lt"/>
              <a:buAutoNum type="arabicPeriod" startAt="7"/>
            </a:pPr>
            <a:r>
              <a:rPr lang="en-GB" sz="2600" dirty="0" smtClean="0">
                <a:solidFill>
                  <a:srgbClr val="7030A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marL="531813" lvl="0" indent="-531813">
              <a:buSzPct val="100000"/>
              <a:buFont typeface="+mj-lt"/>
              <a:buAutoNum type="arabicPeriod" startAt="10"/>
            </a:pPr>
            <a:r>
              <a:rPr lang="en-GB" sz="2600" dirty="0" smtClean="0">
                <a:solidFill>
                  <a:srgbClr val="7030A0"/>
                </a:solidFill>
              </a:rPr>
              <a:t>Feedback</a:t>
            </a:r>
            <a:r>
              <a:rPr lang="en-GB" sz="2600" dirty="0" smtClean="0"/>
              <a:t>: how fast can you provide it and what assurances can you give to students about its usefulness and ability to feed into future assignments?</a:t>
            </a:r>
          </a:p>
          <a:p>
            <a:pPr marL="531813" lvl="0" indent="-531813">
              <a:buSzPct val="100000"/>
              <a:buFont typeface="+mj-lt"/>
              <a:buAutoNum type="arabicPeriod" startAt="10"/>
            </a:pPr>
            <a:r>
              <a:rPr lang="en-GB" sz="2600" dirty="0" smtClean="0">
                <a:solidFill>
                  <a:srgbClr val="7030A0"/>
                </a:solidFill>
              </a:rPr>
              <a:t>Quality assurance</a:t>
            </a:r>
            <a:r>
              <a:rPr lang="en-GB" sz="2600" dirty="0" smtClean="0"/>
              <a:t>: are you able to demonstrate that your assessment is fair, consistent and reliable? Will external scrutineers recognise the integrity of the assessment process?</a:t>
            </a:r>
          </a:p>
          <a:p>
            <a:pPr marL="531813" lvl="0" indent="-531813">
              <a:buSzPct val="100000"/>
              <a:buFont typeface="+mj-lt"/>
              <a:buAutoNum type="arabicPeriod" startAt="10"/>
            </a:pPr>
            <a:r>
              <a:rPr lang="en-GB" sz="2600" dirty="0" smtClean="0">
                <a:solidFill>
                  <a:srgbClr val="7030A0"/>
                </a:solidFill>
              </a:rPr>
              <a:t>Technology:</a:t>
            </a:r>
            <a:r>
              <a:rPr lang="en-GB" sz="2600" dirty="0" smtClean="0"/>
              <a:t> are you using computer aided assessment where it is most useful (for drills and checking learning) enabling assessor time to be used most effectively where judgment is required?</a:t>
            </a:r>
          </a:p>
          <a:p>
            <a:pPr lvl="0">
              <a:buSzPct val="100000"/>
              <a:buNone/>
            </a:pPr>
            <a:r>
              <a:rPr lang="en-GB" sz="2600" dirty="0" smtClean="0"/>
              <a:t>(After </a:t>
            </a:r>
            <a:r>
              <a:rPr lang="en-GB" sz="2600" dirty="0" err="1" smtClean="0"/>
              <a:t>Bloxham</a:t>
            </a:r>
            <a:r>
              <a:rPr lang="en-GB" sz="2600" dirty="0" smtClean="0"/>
              <a:t> and Boyd)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How can we avoid assessment being a negative experience which:</a:t>
            </a:r>
            <a:endParaRPr lang="en-GB" sz="3200" dirty="0"/>
          </a:p>
        </p:txBody>
      </p:sp>
      <p:sp>
        <p:nvSpPr>
          <p:cNvPr id="3" name="Content Placeholder 2"/>
          <p:cNvSpPr>
            <a:spLocks noGrp="1"/>
          </p:cNvSpPr>
          <p:nvPr>
            <p:ph idx="1"/>
          </p:nvPr>
        </p:nvSpPr>
        <p:spPr/>
        <p:txBody>
          <a:bodyPr/>
          <a:lstStyle/>
          <a:p>
            <a:r>
              <a:rPr lang="en-GB" dirty="0" smtClean="0"/>
              <a:t>Strips out all the joy and enthusiasm with which many enter higher education;</a:t>
            </a:r>
          </a:p>
          <a:p>
            <a:r>
              <a:rPr lang="en-GB" dirty="0" smtClean="0"/>
              <a:t>Pushes them into strategic </a:t>
            </a:r>
            <a:r>
              <a:rPr lang="en-GB" dirty="0" smtClean="0"/>
              <a:t>behaviour (</a:t>
            </a:r>
            <a:r>
              <a:rPr lang="en-GB" dirty="0" smtClean="0"/>
              <a:t>Kneale) through which they become progressively focused on modest outcomes? (‘Just tell me what I have got to do to pass: I can’t afford the time to go for a First’);</a:t>
            </a:r>
          </a:p>
          <a:p>
            <a:r>
              <a:rPr lang="en-GB" dirty="0" smtClean="0"/>
              <a:t>Filling them with dissatisfaction around their assessment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4459</Words>
  <Application>Microsoft Office PowerPoint</Application>
  <PresentationFormat>On-screen Show (4:3)</PresentationFormat>
  <Paragraphs>318</Paragraphs>
  <Slides>47</Slides>
  <Notes>47</Notes>
  <HiddenSlides>1</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LeedsMet template</vt:lpstr>
      <vt:lpstr>Assessment Matters  LYIT Killybegs 2 October 2013</vt:lpstr>
      <vt:lpstr>Assessment issues at Killybegs</vt:lpstr>
      <vt:lpstr>Why does assessment matter so much?</vt:lpstr>
      <vt:lpstr>Assessment for Learning: see http://www.northumbria.ac.uk/sd/central/ar/academy/cetl_afl/ </vt:lpstr>
      <vt:lpstr>Slide 5</vt:lpstr>
      <vt:lpstr>Slide 6</vt:lpstr>
      <vt:lpstr>Slide 7</vt:lpstr>
      <vt:lpstr>Slide 8</vt:lpstr>
      <vt:lpstr>How can we avoid assessment being a negative experience which:</vt:lpstr>
      <vt:lpstr>Instead we would aim to:</vt:lpstr>
      <vt:lpstr>Integrating assessment into learning</vt:lpstr>
      <vt:lpstr>Fostering scholarship through assessment</vt:lpstr>
      <vt:lpstr>Formative and summative assessment</vt:lpstr>
      <vt:lpstr>Authentic assessment, we need to:</vt:lpstr>
      <vt:lpstr>Slide 15</vt:lpstr>
      <vt:lpstr>Portfolios provide the chance for students to:</vt:lpstr>
      <vt:lpstr>Portfolios can be:</vt:lpstr>
      <vt:lpstr>To make portfolios manageable to assess they need in my view to:</vt:lpstr>
      <vt:lpstr>Sample portfolio grid</vt:lpstr>
      <vt:lpstr>Helping students learn through assessment</vt:lpstr>
      <vt:lpstr>Assessment can be transformative if we do it well</vt:lpstr>
      <vt:lpstr>What kind of assessment experience? Here’s my highest hope. One that:</vt:lpstr>
      <vt:lpstr>Using assessment to improve engagement</vt:lpstr>
      <vt:lpstr>To improve assessment we should realign it by:</vt:lpstr>
      <vt:lpstr>Good feedback practice:</vt:lpstr>
      <vt:lpstr>Students benefit if we can make feedback timely</vt:lpstr>
      <vt:lpstr>Encouraging students to take assessment more seriously</vt:lpstr>
      <vt:lpstr>Sadler, the most cited author on formative assessment argues:</vt:lpstr>
      <vt:lpstr>Sadler continues…</vt:lpstr>
      <vt:lpstr>What really impacts on learning?</vt:lpstr>
      <vt:lpstr>Slide 31</vt:lpstr>
      <vt:lpstr>Setting good patterns</vt:lpstr>
      <vt:lpstr>Sound and frequent assessment </vt:lpstr>
      <vt:lpstr>Using formative assessment to promote independence and learning</vt:lpstr>
      <vt:lpstr>Transformative assessment to improve learning needs to be:</vt:lpstr>
      <vt:lpstr>Can we also make assessment:</vt:lpstr>
      <vt:lpstr>The people doing the assessment need to be:</vt:lpstr>
      <vt:lpstr>To give feedback more effectively  &amp; efficiently, we can:</vt:lpstr>
      <vt:lpstr>Making assessment work well</vt:lpstr>
      <vt:lpstr>Play fair with students by avoiding using ‘final language’ (Boud)</vt:lpstr>
      <vt:lpstr>Play fair by giving feedback to students with diverse abilities</vt:lpstr>
      <vt:lpstr>Conclusions: five things to focus on this academic year:</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2013-09-29T19:31:19Z</dcterms:modified>
</cp:coreProperties>
</file>