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9" r:id="rId1"/>
  </p:sldMasterIdLst>
  <p:notesMasterIdLst>
    <p:notesMasterId r:id="rId52"/>
  </p:notesMasterIdLst>
  <p:handoutMasterIdLst>
    <p:handoutMasterId r:id="rId53"/>
  </p:handoutMasterIdLst>
  <p:sldIdLst>
    <p:sldId id="261" r:id="rId2"/>
    <p:sldId id="513" r:id="rId3"/>
    <p:sldId id="514" r:id="rId4"/>
    <p:sldId id="515" r:id="rId5"/>
    <p:sldId id="516" r:id="rId6"/>
    <p:sldId id="517" r:id="rId7"/>
    <p:sldId id="432" r:id="rId8"/>
    <p:sldId id="508" r:id="rId9"/>
    <p:sldId id="481" r:id="rId10"/>
    <p:sldId id="482" r:id="rId11"/>
    <p:sldId id="483" r:id="rId12"/>
    <p:sldId id="484" r:id="rId13"/>
    <p:sldId id="506" r:id="rId14"/>
    <p:sldId id="473" r:id="rId15"/>
    <p:sldId id="476" r:id="rId16"/>
    <p:sldId id="510" r:id="rId17"/>
    <p:sldId id="511" r:id="rId18"/>
    <p:sldId id="507" r:id="rId19"/>
    <p:sldId id="505" r:id="rId20"/>
    <p:sldId id="479" r:id="rId21"/>
    <p:sldId id="512" r:id="rId22"/>
    <p:sldId id="478" r:id="rId23"/>
    <p:sldId id="477" r:id="rId24"/>
    <p:sldId id="509" r:id="rId25"/>
    <p:sldId id="480" r:id="rId26"/>
    <p:sldId id="435" r:id="rId27"/>
    <p:sldId id="462" r:id="rId28"/>
    <p:sldId id="460" r:id="rId29"/>
    <p:sldId id="503" r:id="rId30"/>
    <p:sldId id="504" r:id="rId31"/>
    <p:sldId id="485" r:id="rId32"/>
    <p:sldId id="487" r:id="rId33"/>
    <p:sldId id="488" r:id="rId34"/>
    <p:sldId id="489" r:id="rId35"/>
    <p:sldId id="492" r:id="rId36"/>
    <p:sldId id="493" r:id="rId37"/>
    <p:sldId id="464" r:id="rId38"/>
    <p:sldId id="494" r:id="rId39"/>
    <p:sldId id="495" r:id="rId40"/>
    <p:sldId id="496" r:id="rId41"/>
    <p:sldId id="437" r:id="rId42"/>
    <p:sldId id="461" r:id="rId43"/>
    <p:sldId id="465" r:id="rId44"/>
    <p:sldId id="466" r:id="rId45"/>
    <p:sldId id="497" r:id="rId46"/>
    <p:sldId id="430" r:id="rId47"/>
    <p:sldId id="498" r:id="rId48"/>
    <p:sldId id="499" r:id="rId49"/>
    <p:sldId id="500" r:id="rId50"/>
    <p:sldId id="501" r:id="rId51"/>
  </p:sldIdLst>
  <p:sldSz cx="9144000" cy="6858000" type="screen4x3"/>
  <p:notesSz cx="6797675" cy="9928225"/>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uthor"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A50021"/>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15" autoAdjust="0"/>
    <p:restoredTop sz="95663" autoAdjust="0"/>
  </p:normalViewPr>
  <p:slideViewPr>
    <p:cSldViewPr showGuides="1">
      <p:cViewPr>
        <p:scale>
          <a:sx n="50" d="100"/>
          <a:sy n="50" d="100"/>
        </p:scale>
        <p:origin x="-996" y="-18"/>
      </p:cViewPr>
      <p:guideLst>
        <p:guide orient="horz" pos="2160"/>
        <p:guide pos="2880"/>
      </p:guideLst>
    </p:cSldViewPr>
  </p:slideViewPr>
  <p:outlineViewPr>
    <p:cViewPr>
      <p:scale>
        <a:sx n="33" d="100"/>
        <a:sy n="33" d="100"/>
      </p:scale>
      <p:origin x="0" y="174"/>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8397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83972" name="Rectangle 4"/>
          <p:cNvSpPr>
            <a:spLocks noGrp="1" noChangeArrowheads="1"/>
          </p:cNvSpPr>
          <p:nvPr>
            <p:ph type="ftr" sz="quarter" idx="2"/>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83973" name="Rectangle 5"/>
          <p:cNvSpPr>
            <a:spLocks noGrp="1" noChangeArrowheads="1"/>
          </p:cNvSpPr>
          <p:nvPr>
            <p:ph type="sldNum" sz="quarter" idx="3"/>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0C43DEFE-0A81-41FE-A828-1CFAC6AF7CCD}" type="slidenum">
              <a:rPr lang="en-GB"/>
              <a:pPr>
                <a:defRPr/>
              </a:pPr>
              <a:t>‹#›</a:t>
            </a:fld>
            <a:endParaRPr lang="en-GB"/>
          </a:p>
        </p:txBody>
      </p:sp>
    </p:spTree>
    <p:extLst>
      <p:ext uri="{BB962C8B-B14F-4D97-AF65-F5344CB8AC3E}">
        <p14:creationId xmlns="" xmlns:p14="http://schemas.microsoft.com/office/powerpoint/2010/main" val="10677115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8675"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28677" name="Rectangle 5"/>
          <p:cNvSpPr>
            <a:spLocks noGrp="1" noChangeArrowheads="1"/>
          </p:cNvSpPr>
          <p:nvPr>
            <p:ph type="body" sz="quarter" idx="3"/>
          </p:nvPr>
        </p:nvSpPr>
        <p:spPr bwMode="auto">
          <a:xfrm>
            <a:off x="679450" y="4716463"/>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8679" name="Rectangle 7"/>
          <p:cNvSpPr>
            <a:spLocks noGrp="1" noChangeArrowheads="1"/>
          </p:cNvSpPr>
          <p:nvPr>
            <p:ph type="sldNum" sz="quarter" idx="5"/>
          </p:nvPr>
        </p:nvSpPr>
        <p:spPr bwMode="auto">
          <a:xfrm>
            <a:off x="3849688" y="9429750"/>
            <a:ext cx="2946400" cy="49688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C68459F-6D29-4B7B-B710-913C31443AA0}" type="slidenum">
              <a:rPr lang="en-US"/>
              <a:pPr>
                <a:defRPr/>
              </a:pPr>
              <a:t>‹#›</a:t>
            </a:fld>
            <a:endParaRPr lang="en-US"/>
          </a:p>
        </p:txBody>
      </p:sp>
    </p:spTree>
    <p:extLst>
      <p:ext uri="{BB962C8B-B14F-4D97-AF65-F5344CB8AC3E}">
        <p14:creationId xmlns="" xmlns:p14="http://schemas.microsoft.com/office/powerpoint/2010/main" val="391704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noTextEdit="1"/>
          </p:cNvSpPr>
          <p:nvPr>
            <p:ph type="sldImg"/>
          </p:nvPr>
        </p:nvSpPr>
        <p:spPr>
          <a:ln/>
        </p:spPr>
      </p:sp>
      <p:sp>
        <p:nvSpPr>
          <p:cNvPr id="16386"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smtClean="0"/>
          </a:p>
        </p:txBody>
      </p:sp>
      <p:sp>
        <p:nvSpPr>
          <p:cNvPr id="16387"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3100">
                <a:solidFill>
                  <a:schemeClr val="tx1"/>
                </a:solidFill>
                <a:latin typeface="Arial" charset="0"/>
              </a:defRPr>
            </a:lvl1pPr>
            <a:lvl2pPr marL="742950" indent="-285750">
              <a:defRPr sz="3100">
                <a:solidFill>
                  <a:schemeClr val="tx1"/>
                </a:solidFill>
                <a:latin typeface="Arial" charset="0"/>
              </a:defRPr>
            </a:lvl2pPr>
            <a:lvl3pPr marL="1143000" indent="-228600">
              <a:defRPr sz="3100">
                <a:solidFill>
                  <a:schemeClr val="tx1"/>
                </a:solidFill>
                <a:latin typeface="Arial" charset="0"/>
              </a:defRPr>
            </a:lvl3pPr>
            <a:lvl4pPr marL="1600200" indent="-228600">
              <a:defRPr sz="3100">
                <a:solidFill>
                  <a:schemeClr val="tx1"/>
                </a:solidFill>
                <a:latin typeface="Arial" charset="0"/>
              </a:defRPr>
            </a:lvl4pPr>
            <a:lvl5pPr marL="2057400" indent="-228600">
              <a:defRPr sz="3100">
                <a:solidFill>
                  <a:schemeClr val="tx1"/>
                </a:solidFill>
                <a:latin typeface="Arial" charset="0"/>
              </a:defRPr>
            </a:lvl5pPr>
            <a:lvl6pPr marL="2514600" indent="-228600" fontAlgn="base">
              <a:spcBef>
                <a:spcPct val="0"/>
              </a:spcBef>
              <a:spcAft>
                <a:spcPct val="0"/>
              </a:spcAft>
              <a:defRPr sz="3100">
                <a:solidFill>
                  <a:schemeClr val="tx1"/>
                </a:solidFill>
                <a:latin typeface="Arial" charset="0"/>
              </a:defRPr>
            </a:lvl6pPr>
            <a:lvl7pPr marL="2971800" indent="-228600" fontAlgn="base">
              <a:spcBef>
                <a:spcPct val="0"/>
              </a:spcBef>
              <a:spcAft>
                <a:spcPct val="0"/>
              </a:spcAft>
              <a:defRPr sz="3100">
                <a:solidFill>
                  <a:schemeClr val="tx1"/>
                </a:solidFill>
                <a:latin typeface="Arial" charset="0"/>
              </a:defRPr>
            </a:lvl7pPr>
            <a:lvl8pPr marL="3429000" indent="-228600" fontAlgn="base">
              <a:spcBef>
                <a:spcPct val="0"/>
              </a:spcBef>
              <a:spcAft>
                <a:spcPct val="0"/>
              </a:spcAft>
              <a:defRPr sz="3100">
                <a:solidFill>
                  <a:schemeClr val="tx1"/>
                </a:solidFill>
                <a:latin typeface="Arial" charset="0"/>
              </a:defRPr>
            </a:lvl8pPr>
            <a:lvl9pPr marL="3886200" indent="-228600" fontAlgn="base">
              <a:spcBef>
                <a:spcPct val="0"/>
              </a:spcBef>
              <a:spcAft>
                <a:spcPct val="0"/>
              </a:spcAft>
              <a:defRPr sz="3100">
                <a:solidFill>
                  <a:schemeClr val="tx1"/>
                </a:solidFill>
                <a:latin typeface="Arial" charset="0"/>
              </a:defRPr>
            </a:lvl9pPr>
          </a:lstStyle>
          <a:p>
            <a:fld id="{97FB8884-55C8-4972-991E-4C9221E03DE4}" type="slidenum">
              <a:rPr lang="en-US" sz="1200" smtClean="0"/>
              <a:pPr/>
              <a:t>1</a:t>
            </a:fld>
            <a:endParaRPr 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p:spPr>
        <p:txBody>
          <a:bodyPr/>
          <a:lstStyle/>
          <a:p>
            <a:fld id="{A3E9E4A1-324D-41E0-86BB-6935E13CF786}" type="slidenum">
              <a:rPr lang="en-US" smtClean="0"/>
              <a:pPr/>
              <a:t>25</a:t>
            </a:fld>
            <a:endParaRPr lang="en-US"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r>
              <a:rPr lang="en-GB" smtClean="0"/>
              <a:t>La evaluación dbe ser parte íntegra del aprendizaje.</a:t>
            </a:r>
          </a:p>
          <a:p>
            <a:r>
              <a:rPr lang="en-GB" smtClean="0"/>
              <a:t>“Alineamiento constructivo” según Biggs</a:t>
            </a:r>
          </a:p>
          <a:p>
            <a:r>
              <a:rPr lang="en-GB" smtClean="0"/>
              <a:t>Los estudiantes prefieren tareas auténticas.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p:spPr>
        <p:txBody>
          <a:bodyPr/>
          <a:lstStyle/>
          <a:p>
            <a:endParaRPr lang="en-US" smtClean="0"/>
          </a:p>
        </p:txBody>
      </p:sp>
      <p:sp>
        <p:nvSpPr>
          <p:cNvPr id="84996" name="Slide Number Placeholder 3"/>
          <p:cNvSpPr>
            <a:spLocks noGrp="1"/>
          </p:cNvSpPr>
          <p:nvPr>
            <p:ph type="sldNum" sz="quarter" idx="5"/>
          </p:nvPr>
        </p:nvSpPr>
        <p:spPr>
          <a:noFill/>
        </p:spPr>
        <p:txBody>
          <a:bodyPr/>
          <a:lstStyle/>
          <a:p>
            <a:fld id="{4E1E51BE-5213-4537-85AD-9AEE8EDAFA92}" type="slidenum">
              <a:rPr lang="en-US" smtClean="0"/>
              <a:pPr/>
              <a:t>27</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p:spPr>
        <p:txBody>
          <a:bodyPr/>
          <a:lstStyle/>
          <a:p>
            <a:endParaRPr lang="en-US" smtClean="0"/>
          </a:p>
        </p:txBody>
      </p:sp>
      <p:sp>
        <p:nvSpPr>
          <p:cNvPr id="82948" name="Slide Number Placeholder 3"/>
          <p:cNvSpPr>
            <a:spLocks noGrp="1"/>
          </p:cNvSpPr>
          <p:nvPr>
            <p:ph type="sldNum" sz="quarter" idx="5"/>
          </p:nvPr>
        </p:nvSpPr>
        <p:spPr>
          <a:noFill/>
        </p:spPr>
        <p:txBody>
          <a:bodyPr/>
          <a:lstStyle/>
          <a:p>
            <a:fld id="{D1E68E61-4586-4D56-9299-A3854F081829}" type="slidenum">
              <a:rPr lang="en-US" smtClean="0"/>
              <a:pPr/>
              <a:t>28</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31</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32</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5F7843C2-CE61-4F5B-A41E-94F7BDBE89CB}" type="slidenum">
              <a:rPr lang="en-US" smtClean="0"/>
              <a:pPr/>
              <a:t>33</a:t>
            </a:fld>
            <a:endParaRPr lang="en-US"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r>
              <a:rPr lang="en-GB" smtClean="0"/>
              <a:t>La evaluación debe ser diversa e innovadora.</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F7477C84-711A-411E-B7B2-3C44C1EE6C18}" type="slidenum">
              <a:rPr lang="en-US" smtClean="0"/>
              <a:pPr/>
              <a:t>34</a:t>
            </a:fld>
            <a:endParaRPr lang="en-US" smtClean="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r>
              <a:rPr lang="en-GB" smtClean="0"/>
              <a:t>Prácticas eficaces en las primeras 6 semanas son la clave.</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p:spPr>
        <p:txBody>
          <a:bodyPr/>
          <a:lstStyle/>
          <a:p>
            <a:endParaRPr lang="en-US" smtClean="0"/>
          </a:p>
        </p:txBody>
      </p:sp>
      <p:sp>
        <p:nvSpPr>
          <p:cNvPr id="74756" name="Slide Number Placeholder 3"/>
          <p:cNvSpPr>
            <a:spLocks noGrp="1"/>
          </p:cNvSpPr>
          <p:nvPr>
            <p:ph type="sldNum" sz="quarter" idx="5"/>
          </p:nvPr>
        </p:nvSpPr>
        <p:spPr>
          <a:noFill/>
        </p:spPr>
        <p:txBody>
          <a:bodyPr/>
          <a:lstStyle/>
          <a:p>
            <a:fld id="{AB2FAB48-9EC9-4E6B-82F1-C9E948DE7D61}" type="slidenum">
              <a:rPr lang="en-US" smtClean="0"/>
              <a:pPr/>
              <a:t>35</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p:spPr>
        <p:txBody>
          <a:bodyPr/>
          <a:lstStyle/>
          <a:p>
            <a:fld id="{758076A8-CE3B-47EA-ACA3-6C9CCF0AB4F1}" type="slidenum">
              <a:rPr lang="en-US" smtClean="0"/>
              <a:pPr/>
              <a:t>36</a:t>
            </a:fld>
            <a:endParaRPr lang="en-US"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p:spPr>
        <p:txBody>
          <a:bodyPr/>
          <a:lstStyle/>
          <a:p>
            <a:r>
              <a:rPr lang="en-GB" smtClean="0"/>
              <a:t>La evaluación eficaz es divertida para estudiantes y profesores.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p:spPr>
        <p:txBody>
          <a:bodyPr/>
          <a:lstStyle/>
          <a:p>
            <a:endParaRPr lang="en-US" smtClean="0"/>
          </a:p>
        </p:txBody>
      </p:sp>
      <p:sp>
        <p:nvSpPr>
          <p:cNvPr id="87044" name="Slide Number Placeholder 3"/>
          <p:cNvSpPr>
            <a:spLocks noGrp="1"/>
          </p:cNvSpPr>
          <p:nvPr>
            <p:ph type="sldNum" sz="quarter" idx="5"/>
          </p:nvPr>
        </p:nvSpPr>
        <p:spPr>
          <a:noFill/>
        </p:spPr>
        <p:txBody>
          <a:bodyPr/>
          <a:lstStyle/>
          <a:p>
            <a:fld id="{12F969DC-56BB-43BB-B20A-0B73DF3F535C}" type="slidenum">
              <a:rPr lang="en-US" smtClean="0"/>
              <a:pPr/>
              <a:t>37</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smtClean="0"/>
          </a:p>
        </p:txBody>
      </p:sp>
      <p:sp>
        <p:nvSpPr>
          <p:cNvPr id="73732" name="Slide Number Placeholder 3"/>
          <p:cNvSpPr>
            <a:spLocks noGrp="1"/>
          </p:cNvSpPr>
          <p:nvPr>
            <p:ph type="sldNum" sz="quarter" idx="5"/>
          </p:nvPr>
        </p:nvSpPr>
        <p:spPr>
          <a:noFill/>
        </p:spPr>
        <p:txBody>
          <a:bodyPr/>
          <a:lstStyle/>
          <a:p>
            <a:fld id="{98EF80EB-9EDC-4590-9497-00E00896D9F9}" type="slidenum">
              <a:rPr lang="en-US" smtClean="0"/>
              <a:pPr/>
              <a:t>8</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p:spPr>
        <p:txBody>
          <a:bodyPr/>
          <a:lstStyle/>
          <a:p>
            <a:fld id="{B4ED15E3-E9EA-45C8-A700-EBA911D35F54}" type="slidenum">
              <a:rPr lang="en-US" smtClean="0"/>
              <a:pPr/>
              <a:t>38</a:t>
            </a:fld>
            <a:endParaRPr lang="en-US"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p:spPr>
        <p:txBody>
          <a:bodyPr/>
          <a:lstStyle/>
          <a:p>
            <a:r>
              <a:rPr lang="en-GB" smtClean="0"/>
              <a:t>Es mejor la evaluación PARA el aprendizaje que DEL aprendizaje.</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p:spPr>
        <p:txBody>
          <a:bodyPr/>
          <a:lstStyle/>
          <a:p>
            <a:fld id="{30790D12-5A07-4C20-A27B-454EC7FBD62D}" type="slidenum">
              <a:rPr lang="en-US" smtClean="0"/>
              <a:pPr/>
              <a:t>39</a:t>
            </a:fld>
            <a:endParaRPr lang="en-US" smtClean="0"/>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p:spPr>
        <p:txBody>
          <a:bodyPr/>
          <a:lstStyle/>
          <a:p>
            <a:r>
              <a:rPr lang="en-GB" smtClean="0"/>
              <a:t>La evaluación es aun más eficaz si es divertida.</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p:spPr>
        <p:txBody>
          <a:bodyPr/>
          <a:lstStyle/>
          <a:p>
            <a:fld id="{39F5A70F-26A8-4960-AA08-1C6A75B527A3}" type="slidenum">
              <a:rPr lang="en-US" smtClean="0"/>
              <a:pPr/>
              <a:t>40</a:t>
            </a:fld>
            <a:endParaRPr lang="en-US"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p:spPr>
        <p:txBody>
          <a:bodyPr/>
          <a:lstStyle/>
          <a:p>
            <a:r>
              <a:rPr lang="en-GB" smtClean="0"/>
              <a:t>Los que preparan la evaluación deben ser formados en las mejores técnicas.</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smtClean="0"/>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41</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smtClean="0"/>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42</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p:spPr>
        <p:txBody>
          <a:bodyPr/>
          <a:lstStyle/>
          <a:p>
            <a:endParaRPr lang="en-US" smtClean="0"/>
          </a:p>
        </p:txBody>
      </p:sp>
      <p:sp>
        <p:nvSpPr>
          <p:cNvPr id="88068" name="Slide Number Placeholder 3"/>
          <p:cNvSpPr>
            <a:spLocks noGrp="1"/>
          </p:cNvSpPr>
          <p:nvPr>
            <p:ph type="sldNum" sz="quarter" idx="5"/>
          </p:nvPr>
        </p:nvSpPr>
        <p:spPr>
          <a:noFill/>
        </p:spPr>
        <p:txBody>
          <a:bodyPr/>
          <a:lstStyle/>
          <a:p>
            <a:fld id="{A658B7A1-86EC-48E8-B172-ED9F5122156A}" type="slidenum">
              <a:rPr lang="en-US" smtClean="0"/>
              <a:pPr/>
              <a:t>43</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a:ln/>
        </p:spPr>
        <p:txBody>
          <a:bodyPr/>
          <a:lstStyle/>
          <a:p>
            <a:endParaRPr lang="en-US" smtClean="0"/>
          </a:p>
        </p:txBody>
      </p:sp>
      <p:sp>
        <p:nvSpPr>
          <p:cNvPr id="89092" name="Slide Number Placeholder 3"/>
          <p:cNvSpPr>
            <a:spLocks noGrp="1"/>
          </p:cNvSpPr>
          <p:nvPr>
            <p:ph type="sldNum" sz="quarter" idx="5"/>
          </p:nvPr>
        </p:nvSpPr>
        <p:spPr>
          <a:noFill/>
        </p:spPr>
        <p:txBody>
          <a:bodyPr/>
          <a:lstStyle/>
          <a:p>
            <a:fld id="{18B058E6-0B89-4628-AFFD-99B0BB0D493F}" type="slidenum">
              <a:rPr lang="en-US" smtClean="0"/>
              <a:pPr/>
              <a:t>44</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45</a:t>
            </a:fld>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solidFill>
                  <a:srgbClr val="000000"/>
                </a:solidFill>
              </a:rPr>
              <a:pPr>
                <a:defRPr/>
              </a:pPr>
              <a:t>46</a:t>
            </a:fld>
            <a:endParaRPr lang="en-US">
              <a:solidFill>
                <a:srgbClr val="000000"/>
              </a:solidFill>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13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48</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49</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17</a:t>
            </a:fld>
            <a:endParaRPr lang="en-US"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r>
              <a:rPr lang="en-GB" smtClean="0"/>
              <a:t>La evaluación formativa concentra en el feedback.</a:t>
            </a:r>
          </a:p>
          <a:p>
            <a:r>
              <a:rPr lang="en-GB" smtClean="0"/>
              <a:t>La evaluación sumativa trata de una nota final.</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p:spPr>
        <p:txBody>
          <a:bodyPr/>
          <a:lstStyle/>
          <a:p>
            <a:endParaRPr lang="en-US" dirty="0" smtClean="0"/>
          </a:p>
        </p:txBody>
      </p:sp>
      <p:sp>
        <p:nvSpPr>
          <p:cNvPr id="81924" name="Slide Number Placeholder 3"/>
          <p:cNvSpPr>
            <a:spLocks noGrp="1"/>
          </p:cNvSpPr>
          <p:nvPr>
            <p:ph type="sldNum" sz="quarter" idx="5"/>
          </p:nvPr>
        </p:nvSpPr>
        <p:spPr>
          <a:noFill/>
        </p:spPr>
        <p:txBody>
          <a:bodyPr/>
          <a:lstStyle/>
          <a:p>
            <a:fld id="{3F582650-0C7F-4E01-A510-F0374614823A}" type="slidenum">
              <a:rPr lang="en-US" smtClean="0"/>
              <a:pPr/>
              <a:t>18</a:t>
            </a:fld>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3FB56F1-60F1-488B-A081-8D7FD241E705}" type="slidenum">
              <a:rPr lang="en-GB" smtClean="0"/>
              <a:pPr/>
              <a:t>19</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fld id="{1F0D96D1-55E9-4CE5-AF86-FC2F071F13BE}" type="slidenum">
              <a:rPr lang="en-US" smtClean="0"/>
              <a:pPr/>
              <a:t>20</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r>
              <a:rPr lang="en-GB" smtClean="0"/>
              <a:t>Los métodos de evaluación influyen más en el aprendizaje del estudients que cualquier otro factor.</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p:spPr>
        <p:txBody>
          <a:bodyPr/>
          <a:lstStyle/>
          <a:p>
            <a:fld id="{F7477C84-711A-411E-B7B2-3C44C1EE6C18}" type="slidenum">
              <a:rPr lang="en-US" smtClean="0"/>
              <a:pPr/>
              <a:t>21</a:t>
            </a:fld>
            <a:endParaRPr lang="en-US" smtClean="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p:spPr>
        <p:txBody>
          <a:bodyPr/>
          <a:lstStyle/>
          <a:p>
            <a:r>
              <a:rPr lang="en-GB" smtClean="0"/>
              <a:t>Prácticas eficaces en las primeras 6 semanas son la clave.</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smtClean="0"/>
          </a:p>
        </p:txBody>
      </p:sp>
      <p:sp>
        <p:nvSpPr>
          <p:cNvPr id="71684" name="Slide Number Placeholder 3"/>
          <p:cNvSpPr>
            <a:spLocks noGrp="1"/>
          </p:cNvSpPr>
          <p:nvPr>
            <p:ph type="sldNum" sz="quarter" idx="5"/>
          </p:nvPr>
        </p:nvSpPr>
        <p:spPr>
          <a:noFill/>
        </p:spPr>
        <p:txBody>
          <a:bodyPr/>
          <a:lstStyle/>
          <a:p>
            <a:fld id="{E87E0819-4F85-4760-A437-438ADAA73B9F}" type="slidenum">
              <a:rPr lang="en-US" smtClean="0"/>
              <a:pPr/>
              <a:t>24</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p:spPr>
          <p:txBody>
            <a:bodyPr wrap="none" anchor="ctr"/>
            <a:lstStyle/>
            <a:p>
              <a:pPr>
                <a:defRPr/>
              </a:pPr>
              <a:endParaRPr lang="en-US"/>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p:spPr>
          <p:txBody>
            <a:bodyPr wrap="none" anchor="ctr"/>
            <a:lstStyle/>
            <a:p>
              <a:pPr>
                <a:defRPr/>
              </a:pPr>
              <a:endParaRPr lang="en-US"/>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p:spPr>
          <p:txBody>
            <a:bodyPr wrap="none" anchor="ctr"/>
            <a:lstStyle/>
            <a:p>
              <a:pPr>
                <a:defRPr/>
              </a:pPr>
              <a:endParaRPr lang="en-US"/>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p:spPr>
          <p:txBody>
            <a:bodyPr wrap="none" anchor="ctr"/>
            <a:lstStyle/>
            <a:p>
              <a:pPr>
                <a:defRPr/>
              </a:pPr>
              <a:endParaRPr lang="en-US"/>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p:spPr>
          <p:txBody>
            <a:bodyPr wrap="none" anchor="ctr"/>
            <a:lstStyle/>
            <a:p>
              <a:pPr>
                <a:defRPr/>
              </a:pPr>
              <a:endParaRPr lang="en-US"/>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p:spPr>
          <p:txBody>
            <a:bodyPr wrap="none" anchor="ctr"/>
            <a:lstStyle/>
            <a:p>
              <a:pPr>
                <a:defRPr/>
              </a:pPr>
              <a:endParaRPr lang="en-US"/>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p:spPr>
          <p:txBody>
            <a:bodyPr wrap="none" anchor="ctr"/>
            <a:lstStyle/>
            <a:p>
              <a:pPr>
                <a:defRPr/>
              </a:pPr>
              <a:endParaRPr lang="en-US"/>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p:spPr>
          <p:txBody>
            <a:bodyPr wrap="none" anchor="ctr"/>
            <a:lstStyle/>
            <a:p>
              <a:pPr>
                <a:defRPr/>
              </a:pPr>
              <a:endParaRPr lang="en-US"/>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p:spPr>
          <p:txBody>
            <a:bodyPr wrap="none" anchor="ctr"/>
            <a:lstStyle/>
            <a:p>
              <a:pPr>
                <a:defRPr/>
              </a:pPr>
              <a:endParaRPr lang="en-US"/>
            </a:p>
          </p:txBody>
        </p:sp>
      </p:grpSp>
      <p:sp>
        <p:nvSpPr>
          <p:cNvPr id="5123" name="Rectangle 3"/>
          <p:cNvSpPr>
            <a:spLocks noGrp="1" noChangeArrowheads="1"/>
          </p:cNvSpPr>
          <p:nvPr>
            <p:ph type="ctrTitle"/>
          </p:nvPr>
        </p:nvSpPr>
        <p:spPr>
          <a:xfrm>
            <a:off x="315913" y="466725"/>
            <a:ext cx="6781800" cy="5483225"/>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000"/>
            </a:lvl1pPr>
          </a:lstStyle>
          <a:p>
            <a:r>
              <a:rPr lang="en-GB" altLang="en-US"/>
              <a:t>Click to edit Master subtitle style</a:t>
            </a:r>
          </a:p>
        </p:txBody>
      </p:sp>
      <p:sp>
        <p:nvSpPr>
          <p:cNvPr id="37" name="Rectangle 5"/>
          <p:cNvSpPr>
            <a:spLocks noGrp="1" noChangeArrowheads="1"/>
          </p:cNvSpPr>
          <p:nvPr>
            <p:ph type="dt" sz="half" idx="10"/>
          </p:nvPr>
        </p:nvSpPr>
        <p:spPr>
          <a:xfrm>
            <a:off x="323850" y="6237288"/>
            <a:ext cx="2133600" cy="457200"/>
          </a:xfrm>
        </p:spPr>
        <p:txBody>
          <a:bodyPr/>
          <a:lstStyle>
            <a:lvl1pPr>
              <a:defRPr/>
            </a:lvl1pPr>
          </a:lstStyle>
          <a:p>
            <a:pPr>
              <a:defRPr/>
            </a:pPr>
            <a:endParaRPr lang="en-GB" altLang="en-US"/>
          </a:p>
        </p:txBody>
      </p:sp>
      <p:sp>
        <p:nvSpPr>
          <p:cNvPr id="38" name="Rectangle 6"/>
          <p:cNvSpPr>
            <a:spLocks noGrp="1" noChangeArrowheads="1"/>
          </p:cNvSpPr>
          <p:nvPr>
            <p:ph type="ftr" sz="quarter" idx="11"/>
          </p:nvPr>
        </p:nvSpPr>
        <p:spPr>
          <a:xfrm>
            <a:off x="3124200" y="6248400"/>
            <a:ext cx="2895600" cy="457200"/>
          </a:xfrm>
        </p:spPr>
        <p:txBody>
          <a:bodyPr/>
          <a:lstStyle>
            <a:lvl1pPr>
              <a:defRPr/>
            </a:lvl1pPr>
          </a:lstStyle>
          <a:p>
            <a:pPr>
              <a:defRPr/>
            </a:pPr>
            <a:endParaRPr lang="en-GB" altLang="en-US"/>
          </a:p>
        </p:txBody>
      </p:sp>
      <p:sp>
        <p:nvSpPr>
          <p:cNvPr id="39" name="Rectangle 7"/>
          <p:cNvSpPr>
            <a:spLocks noGrp="1" noChangeArrowheads="1"/>
          </p:cNvSpPr>
          <p:nvPr>
            <p:ph type="sldNum" sz="quarter" idx="12"/>
          </p:nvPr>
        </p:nvSpPr>
        <p:spPr>
          <a:xfrm>
            <a:off x="6553200" y="6248400"/>
            <a:ext cx="2133600" cy="457200"/>
          </a:xfrm>
        </p:spPr>
        <p:txBody>
          <a:bodyPr/>
          <a:lstStyle>
            <a:lvl1pPr>
              <a:defRPr b="0"/>
            </a:lvl1pPr>
          </a:lstStyle>
          <a:p>
            <a:pPr>
              <a:defRPr/>
            </a:pPr>
            <a:fld id="{45611A4E-CCCF-4BB1-A32D-25BDF97420A2}" type="slidenum">
              <a:rPr lang="en-GB" altLang="en-US"/>
              <a:pPr>
                <a:defRPr/>
              </a:pPr>
              <a:t>‹#›</a:t>
            </a:fld>
            <a:endParaRPr lang="en-GB" altLang="en-US"/>
          </a:p>
        </p:txBody>
      </p:sp>
    </p:spTree>
    <p:extLst>
      <p:ext uri="{BB962C8B-B14F-4D97-AF65-F5344CB8AC3E}">
        <p14:creationId xmlns="" xmlns:p14="http://schemas.microsoft.com/office/powerpoint/2010/main" val="507647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662F5838-2F4C-4F53-9AC5-1DB114010A12}" type="slidenum">
              <a:rPr lang="en-GB" altLang="en-US"/>
              <a:pPr>
                <a:defRPr/>
              </a:pPr>
              <a:t>‹#›</a:t>
            </a:fld>
            <a:endParaRPr lang="en-GB" altLang="en-US"/>
          </a:p>
        </p:txBody>
      </p:sp>
    </p:spTree>
    <p:extLst>
      <p:ext uri="{BB962C8B-B14F-4D97-AF65-F5344CB8AC3E}">
        <p14:creationId xmlns="" xmlns:p14="http://schemas.microsoft.com/office/powerpoint/2010/main" val="4046262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249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49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428FD309-3BD7-4D23-A60B-2C459E6357CB}" type="slidenum">
              <a:rPr lang="en-GB" altLang="en-US"/>
              <a:pPr>
                <a:defRPr/>
              </a:pPr>
              <a:t>‹#›</a:t>
            </a:fld>
            <a:endParaRPr lang="en-GB" altLang="en-US"/>
          </a:p>
        </p:txBody>
      </p:sp>
    </p:spTree>
    <p:extLst>
      <p:ext uri="{BB962C8B-B14F-4D97-AF65-F5344CB8AC3E}">
        <p14:creationId xmlns="" xmlns:p14="http://schemas.microsoft.com/office/powerpoint/2010/main" val="298233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3DA88DB3-363E-493C-949C-95FCEFC8E7A5}" type="slidenum">
              <a:rPr lang="en-GB" altLang="en-US"/>
              <a:pPr>
                <a:defRPr/>
              </a:pPr>
              <a:t>‹#›</a:t>
            </a:fld>
            <a:endParaRPr lang="en-GB" altLang="en-US"/>
          </a:p>
        </p:txBody>
      </p:sp>
    </p:spTree>
    <p:extLst>
      <p:ext uri="{BB962C8B-B14F-4D97-AF65-F5344CB8AC3E}">
        <p14:creationId xmlns="" xmlns:p14="http://schemas.microsoft.com/office/powerpoint/2010/main" val="32868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7"/>
          <p:cNvSpPr>
            <a:spLocks noGrp="1" noChangeArrowheads="1"/>
          </p:cNvSpPr>
          <p:nvPr>
            <p:ph type="sldNum" sz="quarter" idx="12"/>
          </p:nvPr>
        </p:nvSpPr>
        <p:spPr>
          <a:ln/>
        </p:spPr>
        <p:txBody>
          <a:bodyPr/>
          <a:lstStyle>
            <a:lvl1pPr>
              <a:defRPr/>
            </a:lvl1pPr>
          </a:lstStyle>
          <a:p>
            <a:pPr>
              <a:defRPr/>
            </a:pPr>
            <a:fld id="{DC1DC425-BABC-46B4-ABDB-A868F2DE67CE}" type="slidenum">
              <a:rPr lang="en-GB" altLang="en-US"/>
              <a:pPr>
                <a:defRPr/>
              </a:pPr>
              <a:t>‹#›</a:t>
            </a:fld>
            <a:endParaRPr lang="en-GB" altLang="en-US"/>
          </a:p>
        </p:txBody>
      </p:sp>
    </p:spTree>
    <p:extLst>
      <p:ext uri="{BB962C8B-B14F-4D97-AF65-F5344CB8AC3E}">
        <p14:creationId xmlns="" xmlns:p14="http://schemas.microsoft.com/office/powerpoint/2010/main" val="2087811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539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C42C5EC5-1CE7-4C79-87D3-CAA01996390B}" type="slidenum">
              <a:rPr lang="en-GB" altLang="en-US"/>
              <a:pPr>
                <a:defRPr/>
              </a:pPr>
              <a:t>‹#›</a:t>
            </a:fld>
            <a:endParaRPr lang="en-GB" altLang="en-US"/>
          </a:p>
        </p:txBody>
      </p:sp>
    </p:spTree>
    <p:extLst>
      <p:ext uri="{BB962C8B-B14F-4D97-AF65-F5344CB8AC3E}">
        <p14:creationId xmlns="" xmlns:p14="http://schemas.microsoft.com/office/powerpoint/2010/main" val="160819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7"/>
          <p:cNvSpPr>
            <a:spLocks noGrp="1" noChangeArrowheads="1"/>
          </p:cNvSpPr>
          <p:nvPr>
            <p:ph type="sldNum" sz="quarter" idx="12"/>
          </p:nvPr>
        </p:nvSpPr>
        <p:spPr>
          <a:ln/>
        </p:spPr>
        <p:txBody>
          <a:bodyPr/>
          <a:lstStyle>
            <a:lvl1pPr>
              <a:defRPr/>
            </a:lvl1pPr>
          </a:lstStyle>
          <a:p>
            <a:pPr>
              <a:defRPr/>
            </a:pPr>
            <a:fld id="{4D4A012A-5AEB-4916-8BF0-A7A8E3FC7BD9}" type="slidenum">
              <a:rPr lang="en-GB" altLang="en-US"/>
              <a:pPr>
                <a:defRPr/>
              </a:pPr>
              <a:t>‹#›</a:t>
            </a:fld>
            <a:endParaRPr lang="en-GB" altLang="en-US"/>
          </a:p>
        </p:txBody>
      </p:sp>
    </p:spTree>
    <p:extLst>
      <p:ext uri="{BB962C8B-B14F-4D97-AF65-F5344CB8AC3E}">
        <p14:creationId xmlns="" xmlns:p14="http://schemas.microsoft.com/office/powerpoint/2010/main" val="4050491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7"/>
          <p:cNvSpPr>
            <a:spLocks noGrp="1" noChangeArrowheads="1"/>
          </p:cNvSpPr>
          <p:nvPr>
            <p:ph type="sldNum" sz="quarter" idx="12"/>
          </p:nvPr>
        </p:nvSpPr>
        <p:spPr>
          <a:ln/>
        </p:spPr>
        <p:txBody>
          <a:bodyPr/>
          <a:lstStyle>
            <a:lvl1pPr>
              <a:defRPr/>
            </a:lvl1pPr>
          </a:lstStyle>
          <a:p>
            <a:pPr>
              <a:defRPr/>
            </a:pPr>
            <a:fld id="{8D9B8D82-99B1-45FA-9E37-8782F870442B}" type="slidenum">
              <a:rPr lang="en-GB" altLang="en-US"/>
              <a:pPr>
                <a:defRPr/>
              </a:pPr>
              <a:t>‹#›</a:t>
            </a:fld>
            <a:endParaRPr lang="en-GB" altLang="en-US"/>
          </a:p>
        </p:txBody>
      </p:sp>
    </p:spTree>
    <p:extLst>
      <p:ext uri="{BB962C8B-B14F-4D97-AF65-F5344CB8AC3E}">
        <p14:creationId xmlns="" xmlns:p14="http://schemas.microsoft.com/office/powerpoint/2010/main" val="1995907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7"/>
          <p:cNvSpPr>
            <a:spLocks noGrp="1" noChangeArrowheads="1"/>
          </p:cNvSpPr>
          <p:nvPr>
            <p:ph type="sldNum" sz="quarter" idx="12"/>
          </p:nvPr>
        </p:nvSpPr>
        <p:spPr>
          <a:ln/>
        </p:spPr>
        <p:txBody>
          <a:bodyPr/>
          <a:lstStyle>
            <a:lvl1pPr>
              <a:defRPr/>
            </a:lvl1pPr>
          </a:lstStyle>
          <a:p>
            <a:pPr>
              <a:defRPr/>
            </a:pPr>
            <a:fld id="{05313270-9E8A-464A-987B-5F1EF8101F88}" type="slidenum">
              <a:rPr lang="en-GB" altLang="en-US"/>
              <a:pPr>
                <a:defRPr/>
              </a:pPr>
              <a:t>‹#›</a:t>
            </a:fld>
            <a:endParaRPr lang="en-GB" altLang="en-US"/>
          </a:p>
        </p:txBody>
      </p:sp>
    </p:spTree>
    <p:extLst>
      <p:ext uri="{BB962C8B-B14F-4D97-AF65-F5344CB8AC3E}">
        <p14:creationId xmlns="" xmlns:p14="http://schemas.microsoft.com/office/powerpoint/2010/main" val="24911709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432AF39-1E3E-4918-980B-B98B19FE4021}" type="slidenum">
              <a:rPr lang="en-GB" altLang="en-US"/>
              <a:pPr>
                <a:defRPr/>
              </a:pPr>
              <a:t>‹#›</a:t>
            </a:fld>
            <a:endParaRPr lang="en-GB" altLang="en-US"/>
          </a:p>
        </p:txBody>
      </p:sp>
    </p:spTree>
    <p:extLst>
      <p:ext uri="{BB962C8B-B14F-4D97-AF65-F5344CB8AC3E}">
        <p14:creationId xmlns="" xmlns:p14="http://schemas.microsoft.com/office/powerpoint/2010/main" val="3928751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6"/>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7"/>
          <p:cNvSpPr>
            <a:spLocks noGrp="1" noChangeArrowheads="1"/>
          </p:cNvSpPr>
          <p:nvPr>
            <p:ph type="sldNum" sz="quarter" idx="12"/>
          </p:nvPr>
        </p:nvSpPr>
        <p:spPr>
          <a:ln/>
        </p:spPr>
        <p:txBody>
          <a:bodyPr/>
          <a:lstStyle>
            <a:lvl1pPr>
              <a:defRPr/>
            </a:lvl1pPr>
          </a:lstStyle>
          <a:p>
            <a:pPr>
              <a:defRPr/>
            </a:pPr>
            <a:fld id="{06D6DCDD-776C-426F-ABED-A456A9ABCD5B}" type="slidenum">
              <a:rPr lang="en-GB" altLang="en-US"/>
              <a:pPr>
                <a:defRPr/>
              </a:pPr>
              <a:t>‹#›</a:t>
            </a:fld>
            <a:endParaRPr lang="en-GB" altLang="en-US"/>
          </a:p>
        </p:txBody>
      </p:sp>
    </p:spTree>
    <p:extLst>
      <p:ext uri="{BB962C8B-B14F-4D97-AF65-F5344CB8AC3E}">
        <p14:creationId xmlns="" xmlns:p14="http://schemas.microsoft.com/office/powerpoint/2010/main" val="213915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Line 2"/>
          <p:cNvSpPr>
            <a:spLocks noChangeShapeType="1"/>
          </p:cNvSpPr>
          <p:nvPr userDrawn="1"/>
        </p:nvSpPr>
        <p:spPr bwMode="auto">
          <a:xfrm flipH="1">
            <a:off x="7956550" y="279400"/>
            <a:ext cx="6350" cy="1189038"/>
          </a:xfrm>
          <a:prstGeom prst="line">
            <a:avLst/>
          </a:prstGeom>
          <a:noFill/>
          <a:ln w="9525">
            <a:solidFill>
              <a:schemeClr val="tx1"/>
            </a:solidFill>
            <a:round/>
            <a:headEnd/>
            <a:tailEnd/>
          </a:ln>
        </p:spPr>
        <p:txBody>
          <a:bodyPr/>
          <a:lstStyle/>
          <a:p>
            <a:pPr>
              <a:defRPr/>
            </a:pPr>
            <a:endParaRPr lang="en-GB"/>
          </a:p>
        </p:txBody>
      </p:sp>
      <p:sp>
        <p:nvSpPr>
          <p:cNvPr id="1027" name="Rectangle 3"/>
          <p:cNvSpPr>
            <a:spLocks noGrp="1" noChangeArrowheads="1"/>
          </p:cNvSpPr>
          <p:nvPr>
            <p:ph type="title"/>
          </p:nvPr>
        </p:nvSpPr>
        <p:spPr bwMode="auto">
          <a:xfrm>
            <a:off x="457200" y="249238"/>
            <a:ext cx="7543800" cy="1074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539875"/>
            <a:ext cx="8229600" cy="478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68313" y="6508750"/>
            <a:ext cx="1522412"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vl1pPr>
          </a:lstStyle>
          <a:p>
            <a:pPr>
              <a:defRPr/>
            </a:pPr>
            <a:endParaRPr lang="en-GB" altLang="en-US"/>
          </a:p>
        </p:txBody>
      </p:sp>
      <p:sp>
        <p:nvSpPr>
          <p:cNvPr id="4102" name="Rectangle 6"/>
          <p:cNvSpPr>
            <a:spLocks noGrp="1" noChangeArrowheads="1"/>
          </p:cNvSpPr>
          <p:nvPr>
            <p:ph type="ftr" sz="quarter" idx="3"/>
          </p:nvPr>
        </p:nvSpPr>
        <p:spPr bwMode="auto">
          <a:xfrm flipH="1">
            <a:off x="3851275" y="6292850"/>
            <a:ext cx="7302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endParaRPr lang="en-GB" altLang="en-US"/>
          </a:p>
        </p:txBody>
      </p:sp>
      <p:sp>
        <p:nvSpPr>
          <p:cNvPr id="4103" name="Rectangle 7"/>
          <p:cNvSpPr>
            <a:spLocks noGrp="1" noChangeArrowheads="1"/>
          </p:cNvSpPr>
          <p:nvPr>
            <p:ph type="sldNum" sz="quarter" idx="4"/>
          </p:nvPr>
        </p:nvSpPr>
        <p:spPr bwMode="auto">
          <a:xfrm>
            <a:off x="5867400" y="6435725"/>
            <a:ext cx="936625" cy="4127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b="1"/>
            </a:lvl1pPr>
          </a:lstStyle>
          <a:p>
            <a:pPr>
              <a:defRPr/>
            </a:pPr>
            <a:fld id="{EB2D0517-265F-4B51-B4B8-DDA1E3643168}" type="slidenum">
              <a:rPr lang="en-GB" altLang="en-US"/>
              <a:pPr>
                <a:defRPr/>
              </a:pPr>
              <a:t>‹#›</a:t>
            </a:fld>
            <a:endParaRPr lang="en-GB" altLang="en-US"/>
          </a:p>
        </p:txBody>
      </p:sp>
      <p:grpSp>
        <p:nvGrpSpPr>
          <p:cNvPr id="1032" name="Group 9"/>
          <p:cNvGrpSpPr>
            <a:grpSpLocks/>
          </p:cNvGrpSpPr>
          <p:nvPr userDrawn="1"/>
        </p:nvGrpSpPr>
        <p:grpSpPr bwMode="auto">
          <a:xfrm>
            <a:off x="8101013" y="315913"/>
            <a:ext cx="574675" cy="1081087"/>
            <a:chOff x="4720" y="1885"/>
            <a:chExt cx="843" cy="1379"/>
          </a:xfrm>
        </p:grpSpPr>
        <p:sp>
          <p:nvSpPr>
            <p:cNvPr id="1033" name="Oval 10"/>
            <p:cNvSpPr>
              <a:spLocks noChangeArrowheads="1"/>
            </p:cNvSpPr>
            <p:nvPr userDrawn="1"/>
          </p:nvSpPr>
          <p:spPr bwMode="auto">
            <a:xfrm>
              <a:off x="4720" y="1885"/>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4" name="Oval 11"/>
            <p:cNvSpPr>
              <a:spLocks noChangeArrowheads="1"/>
            </p:cNvSpPr>
            <p:nvPr userDrawn="1"/>
          </p:nvSpPr>
          <p:spPr bwMode="auto">
            <a:xfrm>
              <a:off x="489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5" name="Oval 12"/>
            <p:cNvSpPr>
              <a:spLocks noChangeArrowheads="1"/>
            </p:cNvSpPr>
            <p:nvPr userDrawn="1"/>
          </p:nvSpPr>
          <p:spPr bwMode="auto">
            <a:xfrm>
              <a:off x="5079" y="1885"/>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6" name="Oval 13"/>
            <p:cNvSpPr>
              <a:spLocks noChangeArrowheads="1"/>
            </p:cNvSpPr>
            <p:nvPr userDrawn="1"/>
          </p:nvSpPr>
          <p:spPr bwMode="auto">
            <a:xfrm>
              <a:off x="4720" y="206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37" name="Oval 14"/>
            <p:cNvSpPr>
              <a:spLocks noChangeArrowheads="1"/>
            </p:cNvSpPr>
            <p:nvPr userDrawn="1"/>
          </p:nvSpPr>
          <p:spPr bwMode="auto">
            <a:xfrm>
              <a:off x="489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8" name="Oval 15"/>
            <p:cNvSpPr>
              <a:spLocks noChangeArrowheads="1"/>
            </p:cNvSpPr>
            <p:nvPr userDrawn="1"/>
          </p:nvSpPr>
          <p:spPr bwMode="auto">
            <a:xfrm>
              <a:off x="5079" y="206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39" name="Oval 16"/>
            <p:cNvSpPr>
              <a:spLocks noChangeArrowheads="1"/>
            </p:cNvSpPr>
            <p:nvPr userDrawn="1"/>
          </p:nvSpPr>
          <p:spPr bwMode="auto">
            <a:xfrm>
              <a:off x="5258" y="206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0" name="Oval 17"/>
            <p:cNvSpPr>
              <a:spLocks noChangeArrowheads="1"/>
            </p:cNvSpPr>
            <p:nvPr userDrawn="1"/>
          </p:nvSpPr>
          <p:spPr bwMode="auto">
            <a:xfrm>
              <a:off x="4720" y="2243"/>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1" name="Oval 18"/>
            <p:cNvSpPr>
              <a:spLocks noChangeArrowheads="1"/>
            </p:cNvSpPr>
            <p:nvPr userDrawn="1"/>
          </p:nvSpPr>
          <p:spPr bwMode="auto">
            <a:xfrm>
              <a:off x="4899" y="2243"/>
              <a:ext cx="126" cy="128"/>
            </a:xfrm>
            <a:prstGeom prst="ellipse">
              <a:avLst/>
            </a:prstGeom>
            <a:solidFill>
              <a:srgbClr val="8A00C0"/>
            </a:solidFill>
            <a:ln w="9525">
              <a:noFill/>
              <a:round/>
              <a:headEnd/>
              <a:tailEnd/>
            </a:ln>
          </p:spPr>
          <p:txBody>
            <a:bodyPr wrap="none" anchor="ctr"/>
            <a:lstStyle/>
            <a:p>
              <a:pPr>
                <a:defRPr/>
              </a:pPr>
              <a:endParaRPr lang="en-US"/>
            </a:p>
          </p:txBody>
        </p:sp>
        <p:sp>
          <p:nvSpPr>
            <p:cNvPr id="1042" name="Oval 19"/>
            <p:cNvSpPr>
              <a:spLocks noChangeArrowheads="1"/>
            </p:cNvSpPr>
            <p:nvPr userDrawn="1"/>
          </p:nvSpPr>
          <p:spPr bwMode="auto">
            <a:xfrm>
              <a:off x="5079"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3" name="Oval 20"/>
            <p:cNvSpPr>
              <a:spLocks noChangeArrowheads="1"/>
            </p:cNvSpPr>
            <p:nvPr userDrawn="1"/>
          </p:nvSpPr>
          <p:spPr bwMode="auto">
            <a:xfrm>
              <a:off x="5258" y="2243"/>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4" name="Oval 21"/>
            <p:cNvSpPr>
              <a:spLocks noChangeArrowheads="1"/>
            </p:cNvSpPr>
            <p:nvPr userDrawn="1"/>
          </p:nvSpPr>
          <p:spPr bwMode="auto">
            <a:xfrm>
              <a:off x="5435" y="2243"/>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45" name="Oval 22"/>
            <p:cNvSpPr>
              <a:spLocks noChangeArrowheads="1"/>
            </p:cNvSpPr>
            <p:nvPr userDrawn="1"/>
          </p:nvSpPr>
          <p:spPr bwMode="auto">
            <a:xfrm>
              <a:off x="4720" y="2422"/>
              <a:ext cx="128" cy="128"/>
            </a:xfrm>
            <a:prstGeom prst="ellipse">
              <a:avLst/>
            </a:prstGeom>
            <a:solidFill>
              <a:srgbClr val="8A00C0"/>
            </a:solidFill>
            <a:ln w="9525">
              <a:noFill/>
              <a:round/>
              <a:headEnd/>
              <a:tailEnd/>
            </a:ln>
          </p:spPr>
          <p:txBody>
            <a:bodyPr wrap="none" anchor="ctr"/>
            <a:lstStyle/>
            <a:p>
              <a:pPr>
                <a:defRPr/>
              </a:pPr>
              <a:endParaRPr lang="en-US"/>
            </a:p>
          </p:txBody>
        </p:sp>
        <p:sp>
          <p:nvSpPr>
            <p:cNvPr id="1046" name="Oval 23"/>
            <p:cNvSpPr>
              <a:spLocks noChangeArrowheads="1"/>
            </p:cNvSpPr>
            <p:nvPr userDrawn="1"/>
          </p:nvSpPr>
          <p:spPr bwMode="auto">
            <a:xfrm>
              <a:off x="489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7" name="Oval 24"/>
            <p:cNvSpPr>
              <a:spLocks noChangeArrowheads="1"/>
            </p:cNvSpPr>
            <p:nvPr userDrawn="1"/>
          </p:nvSpPr>
          <p:spPr bwMode="auto">
            <a:xfrm>
              <a:off x="5079" y="2422"/>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48" name="Oval 25"/>
            <p:cNvSpPr>
              <a:spLocks noChangeArrowheads="1"/>
            </p:cNvSpPr>
            <p:nvPr userDrawn="1"/>
          </p:nvSpPr>
          <p:spPr bwMode="auto">
            <a:xfrm>
              <a:off x="5258" y="2422"/>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49" name="Oval 26"/>
            <p:cNvSpPr>
              <a:spLocks noChangeArrowheads="1"/>
            </p:cNvSpPr>
            <p:nvPr userDrawn="1"/>
          </p:nvSpPr>
          <p:spPr bwMode="auto">
            <a:xfrm>
              <a:off x="4720" y="2600"/>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0" name="Oval 27"/>
            <p:cNvSpPr>
              <a:spLocks noChangeArrowheads="1"/>
            </p:cNvSpPr>
            <p:nvPr userDrawn="1"/>
          </p:nvSpPr>
          <p:spPr bwMode="auto">
            <a:xfrm>
              <a:off x="4899" y="2600"/>
              <a:ext cx="126" cy="128"/>
            </a:xfrm>
            <a:prstGeom prst="ellipse">
              <a:avLst/>
            </a:prstGeom>
            <a:solidFill>
              <a:srgbClr val="339966"/>
            </a:solidFill>
            <a:ln w="9525">
              <a:noFill/>
              <a:round/>
              <a:headEnd/>
              <a:tailEnd/>
            </a:ln>
          </p:spPr>
          <p:txBody>
            <a:bodyPr wrap="none" anchor="ctr"/>
            <a:lstStyle/>
            <a:p>
              <a:pPr>
                <a:defRPr/>
              </a:pPr>
              <a:endParaRPr lang="en-US"/>
            </a:p>
          </p:txBody>
        </p:sp>
        <p:sp>
          <p:nvSpPr>
            <p:cNvPr id="1051" name="Oval 28"/>
            <p:cNvSpPr>
              <a:spLocks noChangeArrowheads="1"/>
            </p:cNvSpPr>
            <p:nvPr userDrawn="1"/>
          </p:nvSpPr>
          <p:spPr bwMode="auto">
            <a:xfrm>
              <a:off x="5079"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2" name="Oval 29"/>
            <p:cNvSpPr>
              <a:spLocks noChangeArrowheads="1"/>
            </p:cNvSpPr>
            <p:nvPr userDrawn="1"/>
          </p:nvSpPr>
          <p:spPr bwMode="auto">
            <a:xfrm>
              <a:off x="5258" y="2600"/>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3" name="Oval 30"/>
            <p:cNvSpPr>
              <a:spLocks noChangeArrowheads="1"/>
            </p:cNvSpPr>
            <p:nvPr userDrawn="1"/>
          </p:nvSpPr>
          <p:spPr bwMode="auto">
            <a:xfrm>
              <a:off x="5435" y="2600"/>
              <a:ext cx="128" cy="128"/>
            </a:xfrm>
            <a:prstGeom prst="ellipse">
              <a:avLst/>
            </a:prstGeom>
            <a:solidFill>
              <a:srgbClr val="CC99FF"/>
            </a:solidFill>
            <a:ln w="9525">
              <a:noFill/>
              <a:round/>
              <a:headEnd/>
              <a:tailEnd/>
            </a:ln>
          </p:spPr>
          <p:txBody>
            <a:bodyPr wrap="none" anchor="ctr"/>
            <a:lstStyle/>
            <a:p>
              <a:pPr>
                <a:defRPr/>
              </a:pPr>
              <a:endParaRPr lang="en-US"/>
            </a:p>
          </p:txBody>
        </p:sp>
        <p:sp>
          <p:nvSpPr>
            <p:cNvPr id="1054" name="Oval 31"/>
            <p:cNvSpPr>
              <a:spLocks noChangeArrowheads="1"/>
            </p:cNvSpPr>
            <p:nvPr userDrawn="1"/>
          </p:nvSpPr>
          <p:spPr bwMode="auto">
            <a:xfrm>
              <a:off x="4720" y="2778"/>
              <a:ext cx="128" cy="128"/>
            </a:xfrm>
            <a:prstGeom prst="ellipse">
              <a:avLst/>
            </a:prstGeom>
            <a:solidFill>
              <a:srgbClr val="339966"/>
            </a:solidFill>
            <a:ln w="9525">
              <a:noFill/>
              <a:round/>
              <a:headEnd/>
              <a:tailEnd/>
            </a:ln>
          </p:spPr>
          <p:txBody>
            <a:bodyPr wrap="none" anchor="ctr"/>
            <a:lstStyle/>
            <a:p>
              <a:pPr>
                <a:defRPr/>
              </a:pPr>
              <a:endParaRPr lang="en-US"/>
            </a:p>
          </p:txBody>
        </p:sp>
        <p:sp>
          <p:nvSpPr>
            <p:cNvPr id="1055" name="Oval 32"/>
            <p:cNvSpPr>
              <a:spLocks noChangeArrowheads="1"/>
            </p:cNvSpPr>
            <p:nvPr userDrawn="1"/>
          </p:nvSpPr>
          <p:spPr bwMode="auto">
            <a:xfrm>
              <a:off x="489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6" name="Oval 33"/>
            <p:cNvSpPr>
              <a:spLocks noChangeArrowheads="1"/>
            </p:cNvSpPr>
            <p:nvPr userDrawn="1"/>
          </p:nvSpPr>
          <p:spPr bwMode="auto">
            <a:xfrm>
              <a:off x="5079" y="277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57" name="Oval 34"/>
            <p:cNvSpPr>
              <a:spLocks noChangeArrowheads="1"/>
            </p:cNvSpPr>
            <p:nvPr userDrawn="1"/>
          </p:nvSpPr>
          <p:spPr bwMode="auto">
            <a:xfrm>
              <a:off x="5258" y="277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58" name="Oval 35"/>
            <p:cNvSpPr>
              <a:spLocks noChangeArrowheads="1"/>
            </p:cNvSpPr>
            <p:nvPr userDrawn="1"/>
          </p:nvSpPr>
          <p:spPr bwMode="auto">
            <a:xfrm>
              <a:off x="4720" y="2958"/>
              <a:ext cx="128" cy="128"/>
            </a:xfrm>
            <a:prstGeom prst="ellipse">
              <a:avLst/>
            </a:prstGeom>
            <a:solidFill>
              <a:srgbClr val="99CC91"/>
            </a:solidFill>
            <a:ln w="9525">
              <a:noFill/>
              <a:round/>
              <a:headEnd/>
              <a:tailEnd/>
            </a:ln>
          </p:spPr>
          <p:txBody>
            <a:bodyPr wrap="none" anchor="ctr"/>
            <a:lstStyle/>
            <a:p>
              <a:pPr>
                <a:defRPr/>
              </a:pPr>
              <a:endParaRPr lang="en-US"/>
            </a:p>
          </p:txBody>
        </p:sp>
        <p:sp>
          <p:nvSpPr>
            <p:cNvPr id="1059" name="Oval 36"/>
            <p:cNvSpPr>
              <a:spLocks noChangeArrowheads="1"/>
            </p:cNvSpPr>
            <p:nvPr userDrawn="1"/>
          </p:nvSpPr>
          <p:spPr bwMode="auto">
            <a:xfrm>
              <a:off x="4899" y="2958"/>
              <a:ext cx="126" cy="128"/>
            </a:xfrm>
            <a:prstGeom prst="ellipse">
              <a:avLst/>
            </a:prstGeom>
            <a:solidFill>
              <a:srgbClr val="99CC91"/>
            </a:solidFill>
            <a:ln w="9525">
              <a:noFill/>
              <a:round/>
              <a:headEnd/>
              <a:tailEnd/>
            </a:ln>
          </p:spPr>
          <p:txBody>
            <a:bodyPr wrap="none" anchor="ctr"/>
            <a:lstStyle/>
            <a:p>
              <a:pPr>
                <a:defRPr/>
              </a:pPr>
              <a:endParaRPr lang="en-US"/>
            </a:p>
          </p:txBody>
        </p:sp>
        <p:sp>
          <p:nvSpPr>
            <p:cNvPr id="1060" name="Oval 37"/>
            <p:cNvSpPr>
              <a:spLocks noChangeArrowheads="1"/>
            </p:cNvSpPr>
            <p:nvPr userDrawn="1"/>
          </p:nvSpPr>
          <p:spPr bwMode="auto">
            <a:xfrm>
              <a:off x="5079"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1" name="Oval 38"/>
            <p:cNvSpPr>
              <a:spLocks noChangeArrowheads="1"/>
            </p:cNvSpPr>
            <p:nvPr userDrawn="1"/>
          </p:nvSpPr>
          <p:spPr bwMode="auto">
            <a:xfrm>
              <a:off x="5258" y="2958"/>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2" name="Oval 39"/>
            <p:cNvSpPr>
              <a:spLocks noChangeArrowheads="1"/>
            </p:cNvSpPr>
            <p:nvPr userDrawn="1"/>
          </p:nvSpPr>
          <p:spPr bwMode="auto">
            <a:xfrm>
              <a:off x="4899" y="3136"/>
              <a:ext cx="126" cy="128"/>
            </a:xfrm>
            <a:prstGeom prst="ellipse">
              <a:avLst/>
            </a:prstGeom>
            <a:solidFill>
              <a:srgbClr val="CC99FF"/>
            </a:solidFill>
            <a:ln w="9525">
              <a:noFill/>
              <a:round/>
              <a:headEnd/>
              <a:tailEnd/>
            </a:ln>
          </p:spPr>
          <p:txBody>
            <a:bodyPr wrap="none" anchor="ctr"/>
            <a:lstStyle/>
            <a:p>
              <a:pPr>
                <a:defRPr/>
              </a:pPr>
              <a:endParaRPr lang="en-US"/>
            </a:p>
          </p:txBody>
        </p:sp>
        <p:sp>
          <p:nvSpPr>
            <p:cNvPr id="1063" name="Oval 40"/>
            <p:cNvSpPr>
              <a:spLocks noChangeArrowheads="1"/>
            </p:cNvSpPr>
            <p:nvPr userDrawn="1"/>
          </p:nvSpPr>
          <p:spPr bwMode="auto">
            <a:xfrm>
              <a:off x="5258" y="3136"/>
              <a:ext cx="126" cy="128"/>
            </a:xfrm>
            <a:prstGeom prst="ellipse">
              <a:avLst/>
            </a:prstGeom>
            <a:solidFill>
              <a:srgbClr val="CC99FF"/>
            </a:solidFill>
            <a:ln w="9525">
              <a:noFill/>
              <a:round/>
              <a:headEnd/>
              <a:tailEnd/>
            </a:ln>
          </p:spPr>
          <p:txBody>
            <a:bodyPr wrap="none" anchor="ct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300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ct val="30000"/>
        </a:spcBef>
        <a:spcAft>
          <a:spcPct val="0"/>
        </a:spcAft>
        <a:buClr>
          <a:srgbClr val="339966"/>
        </a:buClr>
        <a:buSzPct val="70000"/>
        <a:buFont typeface="Wingdings" pitchFamily="2" charset="2"/>
        <a:buChar char="l"/>
        <a:defRPr sz="2400">
          <a:solidFill>
            <a:schemeClr val="tx1"/>
          </a:solidFill>
          <a:latin typeface="+mn-lt"/>
        </a:defRPr>
      </a:lvl2pPr>
      <a:lvl3pPr marL="987425" indent="-293688" algn="l" rtl="0" eaLnBrk="0" fontAlgn="base" hangingPunct="0">
        <a:spcBef>
          <a:spcPct val="30000"/>
        </a:spcBef>
        <a:spcAft>
          <a:spcPct val="0"/>
        </a:spcAft>
        <a:buClr>
          <a:srgbClr val="8A00C0"/>
        </a:buClr>
        <a:buSzPct val="70000"/>
        <a:buFont typeface="Wingdings" pitchFamily="2" charset="2"/>
        <a:buChar char="l"/>
        <a:defRPr sz="2000">
          <a:solidFill>
            <a:schemeClr val="tx1"/>
          </a:solidFill>
          <a:latin typeface="+mn-lt"/>
        </a:defRPr>
      </a:lvl3pPr>
      <a:lvl4pPr marL="1281113" indent="-292100" algn="l" rtl="0" eaLnBrk="0" fontAlgn="base" hangingPunct="0">
        <a:spcBef>
          <a:spcPct val="30000"/>
        </a:spcBef>
        <a:spcAft>
          <a:spcPct val="0"/>
        </a:spcAft>
        <a:buClr>
          <a:srgbClr val="A0C6A0"/>
        </a:buClr>
        <a:buSzPct val="75000"/>
        <a:buFont typeface="Wingdings" pitchFamily="2" charset="2"/>
        <a:buChar char="§"/>
        <a:defRPr>
          <a:solidFill>
            <a:schemeClr val="tx1"/>
          </a:solidFill>
          <a:latin typeface="+mn-lt"/>
        </a:defRPr>
      </a:lvl4pPr>
      <a:lvl5pPr marL="1598613" indent="-315913" algn="l" rtl="0" eaLnBrk="0" fontAlgn="base" hangingPunct="0">
        <a:spcBef>
          <a:spcPct val="30000"/>
        </a:spcBef>
        <a:spcAft>
          <a:spcPct val="0"/>
        </a:spcAft>
        <a:buClr>
          <a:srgbClr val="CC99FF"/>
        </a:buClr>
        <a:buSzPct val="80000"/>
        <a:buFont typeface="Wingdings" pitchFamily="2" charset="2"/>
        <a:buChar char="§"/>
        <a:defRPr>
          <a:solidFill>
            <a:schemeClr val="tx1"/>
          </a:solidFill>
          <a:latin typeface="+mn-lt"/>
        </a:defRPr>
      </a:lvl5pPr>
      <a:lvl6pPr marL="20558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lnSpc>
          <a:spcPct val="90000"/>
        </a:lnSpc>
        <a:spcBef>
          <a:spcPct val="3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ctrTitle"/>
          </p:nvPr>
        </p:nvSpPr>
        <p:spPr>
          <a:xfrm>
            <a:off x="684213" y="285729"/>
            <a:ext cx="6624637" cy="2428892"/>
          </a:xfrm>
        </p:spPr>
        <p:txBody>
          <a:bodyPr/>
          <a:lstStyle/>
          <a:p>
            <a:pPr algn="ctr" eaLnBrk="1" hangingPunct="1">
              <a:spcBef>
                <a:spcPts val="600"/>
              </a:spcBef>
            </a:pPr>
            <a:r>
              <a:rPr lang="en-GB" sz="3600" dirty="0" smtClean="0"/>
              <a:t>Assessment and feedback; issues for L&amp;T leaders</a:t>
            </a:r>
            <a:br>
              <a:rPr lang="en-GB" sz="3600" dirty="0" smtClean="0"/>
            </a:br>
            <a:r>
              <a:rPr lang="en-GB" sz="3600" dirty="0" smtClean="0"/>
              <a:t>Teesside University</a:t>
            </a:r>
            <a:br>
              <a:rPr lang="en-GB" sz="3600" dirty="0" smtClean="0"/>
            </a:br>
            <a:r>
              <a:rPr lang="en-GB" sz="3600" dirty="0" smtClean="0"/>
              <a:t>25 September 2013</a:t>
            </a:r>
            <a:endParaRPr lang="en-GB" sz="1800" dirty="0" smtClean="0"/>
          </a:p>
        </p:txBody>
      </p:sp>
      <p:sp>
        <p:nvSpPr>
          <p:cNvPr id="15362" name="Rectangle 3"/>
          <p:cNvSpPr>
            <a:spLocks noGrp="1" noChangeArrowheads="1"/>
          </p:cNvSpPr>
          <p:nvPr>
            <p:ph type="subTitle" idx="1"/>
          </p:nvPr>
        </p:nvSpPr>
        <p:spPr>
          <a:xfrm>
            <a:off x="539750" y="2786063"/>
            <a:ext cx="6696075" cy="2808287"/>
          </a:xfrm>
        </p:spPr>
        <p:txBody>
          <a:bodyPr/>
          <a:lstStyle/>
          <a:p>
            <a:pPr algn="ctr" eaLnBrk="1" hangingPunct="1"/>
            <a:r>
              <a:rPr lang="en-GB" sz="2400" dirty="0" smtClean="0"/>
              <a:t>Sally Brown</a:t>
            </a:r>
          </a:p>
          <a:p>
            <a:pPr algn="ctr" eaLnBrk="1" hangingPunct="1"/>
            <a:r>
              <a:rPr lang="en-GB" sz="2400" dirty="0" smtClean="0"/>
              <a:t>Twitter @</a:t>
            </a:r>
            <a:r>
              <a:rPr lang="en-GB" sz="2400" dirty="0" err="1" smtClean="0"/>
              <a:t>ProfSally</a:t>
            </a:r>
            <a:r>
              <a:rPr lang="en-GB" sz="2400" dirty="0" smtClean="0"/>
              <a:t> Brown</a:t>
            </a:r>
          </a:p>
          <a:p>
            <a:pPr algn="ctr" eaLnBrk="1" hangingPunct="1"/>
            <a:r>
              <a:rPr lang="en-GB" sz="2400" dirty="0" smtClean="0">
                <a:hlinkClick r:id="rId3"/>
              </a:rPr>
              <a:t>http://sally-</a:t>
            </a:r>
            <a:r>
              <a:rPr lang="en-GB" sz="2400" dirty="0" err="1" smtClean="0">
                <a:hlinkClick r:id="rId3"/>
              </a:rPr>
              <a:t>brown.net</a:t>
            </a:r>
            <a:endParaRPr lang="en-GB" sz="2400" dirty="0" smtClean="0"/>
          </a:p>
          <a:p>
            <a:pPr algn="ctr" eaLnBrk="1" hangingPunct="1"/>
            <a:r>
              <a:rPr lang="en-GB" sz="1800" dirty="0" smtClean="0"/>
              <a:t>Emerita Professor, Leeds Metropolitan University,</a:t>
            </a:r>
          </a:p>
          <a:p>
            <a:pPr algn="ctr" eaLnBrk="1" hangingPunct="1"/>
            <a:r>
              <a:rPr lang="en-GB" sz="1800" dirty="0" smtClean="0"/>
              <a:t>Adjunct Professor, University of the Sunshine Coast, Central Queensland and James Cook University Queensland</a:t>
            </a:r>
          </a:p>
          <a:p>
            <a:pPr algn="ctr" eaLnBrk="1" hangingPunct="1"/>
            <a:r>
              <a:rPr lang="en-GB" sz="1800" dirty="0" smtClean="0"/>
              <a:t>Visiting Professor, University of Plymouth and Liverpool John Moores University.</a:t>
            </a:r>
          </a:p>
          <a:p>
            <a:pPr algn="ctr" eaLnBrk="1" hangingPunct="1"/>
            <a:endParaRPr lang="en-GB" sz="2400" b="0" dirty="0" smtClean="0"/>
          </a:p>
          <a:p>
            <a:pPr algn="ctr" eaLnBrk="1" hangingPunct="1"/>
            <a:endParaRPr lang="en-GB" sz="800" b="0" dirty="0" smtClean="0"/>
          </a:p>
          <a:p>
            <a:pPr algn="ctr" eaLnBrk="1" hangingPunct="1"/>
            <a:r>
              <a:rPr lang="en-GB" sz="800" dirty="0" smtClean="0"/>
              <a:t> </a:t>
            </a:r>
          </a:p>
        </p:txBody>
      </p:sp>
    </p:spTree>
  </p:cSld>
  <p:clrMapOvr>
    <a:masterClrMapping/>
  </p:clrMapOvr>
  <p:transition advTm="5206"/>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0" y="0"/>
            <a:ext cx="9144000" cy="6324599"/>
          </a:xfrm>
        </p:spPr>
        <p:txBody>
          <a:bodyPr/>
          <a:lstStyle/>
          <a:p>
            <a:pPr lvl="0">
              <a:buSzPct val="100000"/>
              <a:buFont typeface="+mj-lt"/>
              <a:buAutoNum type="arabicPeriod" startAt="4"/>
            </a:pPr>
            <a:r>
              <a:rPr lang="en-GB" sz="2600" dirty="0" smtClean="0">
                <a:solidFill>
                  <a:srgbClr val="7030A0"/>
                </a:solidFill>
              </a:rPr>
              <a:t>Pacing and timing</a:t>
            </a:r>
            <a:r>
              <a:rPr lang="en-GB" sz="2600" dirty="0" smtClean="0"/>
              <a:t>: are you offering feedback and assessment opportunities throughout the learning period or are assignments bunched together (particularly right at the end of the module)? Are you ensuring that students don’t have multiple assignments from different modules with the same submission date?</a:t>
            </a:r>
          </a:p>
          <a:p>
            <a:pPr lvl="0">
              <a:buSzPct val="100000"/>
              <a:buFont typeface="+mj-lt"/>
              <a:buAutoNum type="arabicPeriod" startAt="4"/>
            </a:pPr>
            <a:r>
              <a:rPr lang="en-GB" sz="2600" dirty="0" smtClean="0">
                <a:solidFill>
                  <a:srgbClr val="7030A0"/>
                </a:solidFill>
              </a:rPr>
              <a:t>Volume of assessment</a:t>
            </a:r>
            <a:r>
              <a:rPr lang="en-GB" sz="2600" dirty="0" smtClean="0"/>
              <a:t>: are you offering sufficient opportunities for students to learn through assessment without exhausting staff and putting excessive pressure on students in terms of workload?</a:t>
            </a:r>
          </a:p>
          <a:p>
            <a:pPr lvl="0">
              <a:buSzPct val="100000"/>
              <a:buFont typeface="+mj-lt"/>
              <a:buAutoNum type="arabicPeriod" startAt="4"/>
            </a:pPr>
            <a:r>
              <a:rPr lang="en-GB" sz="2600" dirty="0" smtClean="0">
                <a:solidFill>
                  <a:srgbClr val="7030A0"/>
                </a:solidFill>
              </a:rPr>
              <a:t>Constructive alignment</a:t>
            </a:r>
            <a:r>
              <a:rPr lang="en-GB" sz="2600" dirty="0" smtClean="0"/>
              <a:t>: is it clear how the assignments link to the learning outcomes, and do you offer good coverage of subject material and capabilities (or are you encouraging guessing of topics and risk taking activities)?</a:t>
            </a:r>
          </a:p>
          <a:p>
            <a:pPr>
              <a:buSzPct val="100000"/>
              <a:buFont typeface="+mj-lt"/>
              <a:buAutoNum type="arabicPeriod" startAt="4"/>
            </a:pPr>
            <a:endParaRPr lang="en-GB" sz="2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58775" y="304801"/>
            <a:ext cx="8605838" cy="5562600"/>
          </a:xfrm>
        </p:spPr>
        <p:txBody>
          <a:bodyPr/>
          <a:lstStyle/>
          <a:p>
            <a:pPr lvl="0">
              <a:buSzPct val="100000"/>
              <a:buFont typeface="+mj-lt"/>
              <a:buAutoNum type="arabicPeriod" startAt="7"/>
            </a:pPr>
            <a:r>
              <a:rPr lang="en-GB" sz="2600" dirty="0" smtClean="0">
                <a:solidFill>
                  <a:srgbClr val="7030A0"/>
                </a:solidFill>
              </a:rPr>
              <a:t>Variety</a:t>
            </a:r>
            <a:r>
              <a:rPr lang="en-GB" sz="2600" dirty="0" smtClean="0"/>
              <a:t>: are you enabling students to demonstrate capability in diverse ways or are you reusing the same methods (essays, reports, unseen time-constrained exams) over and over again?</a:t>
            </a:r>
          </a:p>
          <a:p>
            <a:pPr lvl="0">
              <a:buSzPct val="100000"/>
              <a:buFont typeface="+mj-lt"/>
              <a:buAutoNum type="arabicPeriod" startAt="7"/>
            </a:pPr>
            <a:r>
              <a:rPr lang="en-GB" sz="2600" dirty="0" smtClean="0">
                <a:solidFill>
                  <a:srgbClr val="7030A0"/>
                </a:solidFill>
              </a:rPr>
              <a:t>Inclusivity</a:t>
            </a:r>
            <a:r>
              <a:rPr lang="en-GB" sz="2600" dirty="0" smtClean="0"/>
              <a:t>:  Are students’ special needs in terms of assessment designed into assignments from the outset or do you have to make special arrangements for students with dyslexia, visual or aural impairments  or other disabilities responsively rather than proactively?</a:t>
            </a:r>
          </a:p>
          <a:p>
            <a:pPr lvl="0">
              <a:buSzPct val="100000"/>
              <a:buFont typeface="+mj-lt"/>
              <a:buAutoNum type="arabicPeriod" startAt="7"/>
            </a:pPr>
            <a:r>
              <a:rPr lang="en-GB" sz="2600" dirty="0" smtClean="0">
                <a:solidFill>
                  <a:srgbClr val="7030A0"/>
                </a:solidFill>
              </a:rPr>
              <a:t>Agency</a:t>
            </a:r>
            <a:r>
              <a:rPr lang="en-GB" sz="2600" dirty="0" smtClean="0"/>
              <a:t>: is all your assessment undertaken by tutors or do you also use peers, students themselves, employers and clients?</a:t>
            </a:r>
          </a:p>
          <a:p>
            <a:pPr>
              <a:buSzPct val="100000"/>
              <a:buFont typeface="+mj-lt"/>
              <a:buAutoNum type="arabicPeriod" startAt="7"/>
            </a:pPr>
            <a:endParaRPr lang="en-GB" sz="2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8775" y="304801"/>
            <a:ext cx="8605838" cy="5562600"/>
          </a:xfrm>
        </p:spPr>
        <p:txBody>
          <a:bodyPr/>
          <a:lstStyle/>
          <a:p>
            <a:pPr lvl="0">
              <a:buSzPct val="100000"/>
              <a:buFont typeface="+mj-lt"/>
              <a:buAutoNum type="arabicPeriod" startAt="10"/>
            </a:pPr>
            <a:r>
              <a:rPr lang="en-GB" sz="2600" dirty="0" smtClean="0">
                <a:solidFill>
                  <a:srgbClr val="7030A0"/>
                </a:solidFill>
              </a:rPr>
              <a:t>Feedback</a:t>
            </a:r>
            <a:r>
              <a:rPr lang="en-GB" sz="2600" dirty="0" smtClean="0"/>
              <a:t>: how fast can you provide it and what assurances can you give to students about its usefulness and ability to feed into future assignments?</a:t>
            </a:r>
          </a:p>
          <a:p>
            <a:pPr lvl="0">
              <a:buSzPct val="100000"/>
              <a:buFont typeface="+mj-lt"/>
              <a:buAutoNum type="arabicPeriod" startAt="10"/>
            </a:pPr>
            <a:r>
              <a:rPr lang="en-GB" sz="2600" dirty="0" smtClean="0">
                <a:solidFill>
                  <a:srgbClr val="7030A0"/>
                </a:solidFill>
              </a:rPr>
              <a:t>Quality assurance</a:t>
            </a:r>
            <a:r>
              <a:rPr lang="en-GB" sz="2600" dirty="0" smtClean="0"/>
              <a:t>: are you able to demonstrate that your assessment is fair, consistent and reliable? Will external scrutineers recognise the integrity of the assessment process?</a:t>
            </a:r>
          </a:p>
          <a:p>
            <a:pPr lvl="0">
              <a:buSzPct val="100000"/>
              <a:buFont typeface="+mj-lt"/>
              <a:buAutoNum type="arabicPeriod" startAt="10"/>
            </a:pPr>
            <a:r>
              <a:rPr lang="en-GB" sz="2600" dirty="0" smtClean="0">
                <a:solidFill>
                  <a:srgbClr val="7030A0"/>
                </a:solidFill>
              </a:rPr>
              <a:t>Technology:</a:t>
            </a:r>
            <a:r>
              <a:rPr lang="en-GB" sz="2600" dirty="0" smtClean="0"/>
              <a:t> are you using computer aided assessment where it is most useful (for drills and checking learning) enabling assessor time to be used most effectively where judgment is required?</a:t>
            </a:r>
          </a:p>
          <a:p>
            <a:pPr lvl="0">
              <a:buSzPct val="100000"/>
              <a:buNone/>
            </a:pPr>
            <a:r>
              <a:rPr lang="en-GB" sz="2600" dirty="0" smtClean="0"/>
              <a:t>(After </a:t>
            </a:r>
            <a:r>
              <a:rPr lang="en-GB" sz="2600" dirty="0" err="1" smtClean="0"/>
              <a:t>Bloxham</a:t>
            </a:r>
            <a:r>
              <a:rPr lang="en-GB" sz="2600" dirty="0" smtClean="0"/>
              <a:t> and Boyd)</a:t>
            </a:r>
          </a:p>
          <a:p>
            <a:pPr>
              <a:buSzPct val="100000"/>
              <a:buFont typeface="+mj-lt"/>
              <a:buAutoNum type="arabicPeriod" startAt="10"/>
            </a:pPr>
            <a:endParaRPr lang="en-GB" sz="2600"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Leading assessment for learning in universities</a:t>
            </a:r>
            <a:endParaRPr lang="en-GB" sz="3200" dirty="0"/>
          </a:p>
        </p:txBody>
      </p:sp>
      <p:sp>
        <p:nvSpPr>
          <p:cNvPr id="3" name="Content Placeholder 2"/>
          <p:cNvSpPr>
            <a:spLocks noGrp="1"/>
          </p:cNvSpPr>
          <p:nvPr>
            <p:ph idx="1"/>
          </p:nvPr>
        </p:nvSpPr>
        <p:spPr/>
        <p:txBody>
          <a:bodyPr>
            <a:normAutofit lnSpcReduction="10000"/>
          </a:bodyPr>
          <a:lstStyle/>
          <a:p>
            <a:pPr>
              <a:buNone/>
            </a:pPr>
            <a:r>
              <a:rPr lang="en-GB" dirty="0" smtClean="0"/>
              <a:t>Leaders can impact on the assessment context by</a:t>
            </a:r>
          </a:p>
          <a:p>
            <a:r>
              <a:rPr lang="en-GB" dirty="0" smtClean="0"/>
              <a:t>Reviewing student experiences of assessment and feedback, seeking opportunities for enhancement;</a:t>
            </a:r>
          </a:p>
          <a:p>
            <a:r>
              <a:rPr lang="en-GB" dirty="0" smtClean="0"/>
              <a:t>Establishing some clear and consistent ground rules (for example, that assessed work must be returned within 3 weeks working for continuing students);</a:t>
            </a:r>
          </a:p>
          <a:p>
            <a:r>
              <a:rPr lang="en-GB" dirty="0" smtClean="0"/>
              <a:t>Monitoring compliance with ground rules and following up when good practice is not being achieved;</a:t>
            </a:r>
          </a:p>
          <a:p>
            <a:r>
              <a:rPr lang="en-GB" dirty="0" smtClean="0"/>
              <a:t>Providing opportunities for colleagues to share their own good practice together with staff development on innovations. </a:t>
            </a:r>
            <a:endParaRPr lang="en-GB" dirty="0">
              <a:solidFill>
                <a:srgbClr val="FF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How can we avoid assessment being  a negative experience which:</a:t>
            </a:r>
            <a:endParaRPr lang="en-GB" sz="3200" dirty="0"/>
          </a:p>
        </p:txBody>
      </p:sp>
      <p:sp>
        <p:nvSpPr>
          <p:cNvPr id="3" name="Content Placeholder 2"/>
          <p:cNvSpPr>
            <a:spLocks noGrp="1"/>
          </p:cNvSpPr>
          <p:nvPr>
            <p:ph idx="1"/>
          </p:nvPr>
        </p:nvSpPr>
        <p:spPr/>
        <p:txBody>
          <a:bodyPr/>
          <a:lstStyle/>
          <a:p>
            <a:r>
              <a:rPr lang="en-GB" dirty="0" smtClean="0"/>
              <a:t>Strips out all the joy and enthusiasm with which many enter higher education;</a:t>
            </a:r>
          </a:p>
          <a:p>
            <a:r>
              <a:rPr lang="en-GB" dirty="0" smtClean="0"/>
              <a:t>Pushes them into strategic behaviour  (Kneale) through which they become progressively focused on modest outcomes? (‘Just tell me what I have got to do to pass: I can’t afford the time to go for a First’);</a:t>
            </a:r>
          </a:p>
          <a:p>
            <a:r>
              <a:rPr lang="en-GB" dirty="0" smtClean="0"/>
              <a:t>Filling them with dissatisfaction around their assessment experiences, potentially driving them to grievances and litigation;</a:t>
            </a:r>
          </a:p>
          <a:p>
            <a:r>
              <a:rPr lang="en-GB" dirty="0" smtClean="0"/>
              <a:t>Making students feel their investment in higher education has been a waste of three years.</a:t>
            </a:r>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Instead we would aim to:</a:t>
            </a:r>
            <a:endParaRPr lang="en-GB" dirty="0"/>
          </a:p>
        </p:txBody>
      </p:sp>
      <p:sp>
        <p:nvSpPr>
          <p:cNvPr id="3" name="Content Placeholder 2"/>
          <p:cNvSpPr>
            <a:spLocks noGrp="1"/>
          </p:cNvSpPr>
          <p:nvPr>
            <p:ph idx="1"/>
          </p:nvPr>
        </p:nvSpPr>
        <p:spPr/>
        <p:txBody>
          <a:bodyPr/>
          <a:lstStyle/>
          <a:p>
            <a:r>
              <a:rPr lang="en-GB" dirty="0" smtClean="0"/>
              <a:t>Build each student’s confidence in what they can do through feedback, enabling them to have a genuine and positive measure of their capabilities;</a:t>
            </a:r>
          </a:p>
          <a:p>
            <a:r>
              <a:rPr lang="en-GB" dirty="0" smtClean="0"/>
              <a:t>Ensure that the disadvantages with which students enter a course of study are addressed and to some extent redressed during their academic careers;</a:t>
            </a:r>
          </a:p>
          <a:p>
            <a:r>
              <a:rPr lang="en-GB" dirty="0" smtClean="0"/>
              <a:t>Enable students to demonstrate intellectual growth throughout the programme, so that graduates are changed for the good by the experience of studying;</a:t>
            </a:r>
          </a:p>
          <a:p>
            <a:r>
              <a:rPr lang="en-GB" dirty="0" smtClean="0"/>
              <a:t>Build the foundations for future life experiences including employment, social engagement and personal fulfilment through authentic assessment.</a:t>
            </a: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Integrating assessment into learning</a:t>
            </a:r>
            <a:endParaRPr lang="en-GB" dirty="0"/>
          </a:p>
        </p:txBody>
      </p:sp>
      <p:sp>
        <p:nvSpPr>
          <p:cNvPr id="3" name="Content Placeholder 2"/>
          <p:cNvSpPr>
            <a:spLocks noGrp="1"/>
          </p:cNvSpPr>
          <p:nvPr>
            <p:ph idx="1"/>
          </p:nvPr>
        </p:nvSpPr>
        <p:spPr/>
        <p:txBody>
          <a:bodyPr/>
          <a:lstStyle/>
          <a:p>
            <a:r>
              <a:rPr lang="en-GB" sz="2600" dirty="0" smtClean="0"/>
              <a:t>Do your assignments align with learning outcomes?</a:t>
            </a:r>
          </a:p>
          <a:p>
            <a:r>
              <a:rPr lang="en-GB" sz="2600" dirty="0" smtClean="0"/>
              <a:t>Are they sensibly spaced throughout the programme?</a:t>
            </a:r>
          </a:p>
          <a:p>
            <a:r>
              <a:rPr lang="en-GB" sz="2600" dirty="0" smtClean="0"/>
              <a:t>Are they varied to allow diverse students to shine without being overwhelming in variety?</a:t>
            </a:r>
          </a:p>
          <a:p>
            <a:r>
              <a:rPr lang="en-GB" sz="2600" dirty="0" smtClean="0"/>
              <a:t>Are feedback opportunities, plentiful, timely (so students can use them) and productive?</a:t>
            </a:r>
          </a:p>
          <a:p>
            <a:r>
              <a:rPr lang="en-GB" sz="2600" dirty="0" smtClean="0"/>
              <a:t>Are you over assessing (or more rarely under-assessing?)</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p:spPr>
        <p:txBody>
          <a:bodyPr/>
          <a:lstStyle/>
          <a:p>
            <a:r>
              <a:rPr lang="en-GB" sz="3200" dirty="0" smtClean="0">
                <a:solidFill>
                  <a:srgbClr val="002060"/>
                </a:solidFill>
              </a:rPr>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dirty="0" smtClean="0"/>
              <a:t>Formative assessment is primarily concerned with feedback aimed at prompting improvement, is often continuous and usually involves words.</a:t>
            </a:r>
          </a:p>
          <a:p>
            <a:r>
              <a:rPr lang="en-US" dirty="0" smtClean="0"/>
              <a:t>Summative assessment is concerned with making evaluative judgments, is often end point and involves numbers. </a:t>
            </a:r>
          </a:p>
          <a:p>
            <a:endParaRPr lang="en-GB"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noFill/>
          <a:ln>
            <a:noFill/>
          </a:ln>
        </p:spPr>
        <p:txBody>
          <a:bodyPr vert="horz" wrap="square" lIns="91440" tIns="45720" rIns="91440" bIns="45720" numCol="1" anchor="b" anchorCtr="0" compatLnSpc="1">
            <a:prstTxWarp prst="textNoShape">
              <a:avLst/>
            </a:prstTxWarp>
          </a:bodyPr>
          <a:lstStyle/>
          <a:p>
            <a:r>
              <a:rPr lang="en-GB" sz="3200" dirty="0" smtClean="0"/>
              <a:t>To integrate assessment we need to realign it with the curriculum by:</a:t>
            </a:r>
          </a:p>
        </p:txBody>
      </p:sp>
      <p:sp>
        <p:nvSpPr>
          <p:cNvPr id="40963"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normAutofit/>
          </a:bodyPr>
          <a:lstStyle/>
          <a:p>
            <a:r>
              <a:rPr lang="en-GB" dirty="0" smtClean="0"/>
              <a:t>Exploring ways in which assessment can be made integral to learning. </a:t>
            </a:r>
          </a:p>
          <a:p>
            <a:r>
              <a:rPr lang="en-GB" dirty="0" smtClean="0"/>
              <a:t>Constructively aligning (Biggs, 2003) assignments with planned learning outcomes and the curriculum taught;</a:t>
            </a:r>
          </a:p>
          <a:p>
            <a:r>
              <a:rPr lang="en-GB" dirty="0" smtClean="0"/>
              <a:t>Providing realistic tasks: students are likely to put more energy into and play fairer with assignments they see as authentic and worth bothering with.</a:t>
            </a:r>
            <a:r>
              <a:rPr lang="en-GB" dirty="0" smtClean="0">
                <a:solidFill>
                  <a:srgbClr val="FF0000"/>
                </a:solidFill>
              </a:rPr>
              <a:t> </a:t>
            </a:r>
            <a:endParaRPr lang="en-GB"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249238"/>
            <a:ext cx="7786718" cy="1074737"/>
          </a:xfrm>
        </p:spPr>
        <p:txBody>
          <a:bodyPr/>
          <a:lstStyle/>
          <a:p>
            <a:r>
              <a:rPr lang="en-GB" dirty="0" smtClean="0"/>
              <a:t>Engagement with the HEA project: A marked improvement</a:t>
            </a:r>
            <a:endParaRPr lang="en-GB" dirty="0"/>
          </a:p>
        </p:txBody>
      </p:sp>
      <p:sp>
        <p:nvSpPr>
          <p:cNvPr id="3" name="Content Placeholder 2"/>
          <p:cNvSpPr>
            <a:spLocks noGrp="1"/>
          </p:cNvSpPr>
          <p:nvPr>
            <p:ph idx="1"/>
          </p:nvPr>
        </p:nvSpPr>
        <p:spPr/>
        <p:txBody>
          <a:bodyPr/>
          <a:lstStyle/>
          <a:p>
            <a:r>
              <a:rPr lang="en-GB" dirty="0" smtClean="0"/>
              <a:t>The project is designed to transform assessment in higher education;</a:t>
            </a:r>
          </a:p>
          <a:p>
            <a:r>
              <a:rPr lang="en-GB" dirty="0" smtClean="0"/>
              <a:t>Eight universities (including Teesside) have been selected to work on the pilot programme;</a:t>
            </a:r>
          </a:p>
          <a:p>
            <a:r>
              <a:rPr lang="en-GB" dirty="0" smtClean="0"/>
              <a:t>The initiative builds on two decades of extensive work in the field of assessment, including particularly two </a:t>
            </a:r>
            <a:r>
              <a:rPr lang="en-GB" dirty="0" err="1" smtClean="0"/>
              <a:t>CETLs</a:t>
            </a:r>
            <a:r>
              <a:rPr lang="en-GB" dirty="0" smtClean="0"/>
              <a:t> focussing on assessment, Assessment for learning (A4L, University of Northumbria) and Assessment Knowledge Exchange (</a:t>
            </a:r>
            <a:r>
              <a:rPr lang="en-GB" dirty="0" err="1" smtClean="0"/>
              <a:t>ASKe</a:t>
            </a:r>
            <a:r>
              <a:rPr lang="en-GB" dirty="0" smtClean="0"/>
              <a:t>);</a:t>
            </a:r>
          </a:p>
          <a:p>
            <a:r>
              <a:rPr lang="en-GB" dirty="0" err="1" smtClean="0"/>
              <a:t>ASKe</a:t>
            </a:r>
            <a:r>
              <a:rPr lang="en-GB" dirty="0" smtClean="0"/>
              <a:t> produced the Weston Manor Manifesto which provides a framework for A Marked Improvement. </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457200" y="122238"/>
            <a:ext cx="7543800" cy="1306497"/>
          </a:xfrm>
        </p:spPr>
        <p:txBody>
          <a:bodyPr/>
          <a:lstStyle/>
          <a:p>
            <a:r>
              <a:rPr lang="en-GB" dirty="0" smtClean="0"/>
              <a:t>Why does assessment matter so much?</a:t>
            </a:r>
          </a:p>
        </p:txBody>
      </p:sp>
      <p:sp>
        <p:nvSpPr>
          <p:cNvPr id="13315" name="Rectangle 3"/>
          <p:cNvSpPr>
            <a:spLocks noGrp="1" noChangeArrowheads="1"/>
          </p:cNvSpPr>
          <p:nvPr>
            <p:ph type="body" idx="1"/>
          </p:nvPr>
        </p:nvSpPr>
        <p:spPr/>
        <p:txBody>
          <a:bodyPr/>
          <a:lstStyle/>
          <a:p>
            <a:pPr>
              <a:buFont typeface="Wingdings" pitchFamily="2" charset="2"/>
              <a:buNone/>
            </a:pPr>
            <a:r>
              <a:rPr lang="en-US" smtClean="0"/>
              <a:t>“Assessment methods and requirements probably have a greater influence on how and what students learn than any other single factor. This influence may well be of greater importance than the impact of teaching materials” (Boud 1988)</a:t>
            </a:r>
            <a:endParaRPr lang="en-GB"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122239"/>
            <a:ext cx="7543800" cy="714474"/>
          </a:xfrm>
        </p:spPr>
        <p:txBody>
          <a:bodyPr>
            <a:normAutofit/>
          </a:bodyPr>
          <a:lstStyle/>
          <a:p>
            <a:r>
              <a:rPr lang="en-GB" dirty="0" smtClean="0"/>
              <a:t>Setting good patterns</a:t>
            </a:r>
          </a:p>
        </p:txBody>
      </p:sp>
      <p:sp>
        <p:nvSpPr>
          <p:cNvPr id="30723" name="Rectangle 3"/>
          <p:cNvSpPr>
            <a:spLocks noGrp="1" noChangeArrowheads="1"/>
          </p:cNvSpPr>
          <p:nvPr>
            <p:ph type="body" idx="1"/>
          </p:nvPr>
        </p:nvSpPr>
        <p:spPr>
          <a:xfrm>
            <a:off x="251520" y="980728"/>
            <a:ext cx="8446393" cy="5221635"/>
          </a:xfrm>
          <a:noFill/>
        </p:spPr>
        <p:txBody>
          <a:bodyPr/>
          <a:lstStyle/>
          <a:p>
            <a:pPr marL="609600" indent="-609600"/>
            <a:r>
              <a:rPr lang="en-GB" sz="2400" dirty="0" smtClean="0"/>
              <a:t>Students rarely respond positively to exhortation or vague threats of poor marks: we need to change the assessment practices so that they make routine these behaviours very early on in their learning careers.</a:t>
            </a:r>
          </a:p>
          <a:p>
            <a:pPr marL="609600" indent="-609600"/>
            <a:r>
              <a:rPr lang="en-GB" sz="2400" dirty="0" smtClean="0"/>
              <a:t>Yorke (1999) encourages us to believe that the first six weeks of the first semester of the first year of university are crucial and that how we assess within that period can make a difference to student success or failure. Similar factors apply in other sectors.</a:t>
            </a:r>
          </a:p>
          <a:p>
            <a:pPr marL="609600" indent="-609600"/>
            <a:r>
              <a:rPr lang="en-GB" sz="2400" dirty="0" smtClean="0"/>
              <a:t>Avoidance of early assessment doesn’t solve the problem. Designing a really coherent first six weeks for students, which includes assessment opportunities can be very helpful.</a:t>
            </a:r>
          </a:p>
          <a:p>
            <a:pPr marL="609600" indent="-609600"/>
            <a:r>
              <a:rPr lang="en-GB" sz="2400" dirty="0" smtClean="0">
                <a:solidFill>
                  <a:srgbClr val="FF0000"/>
                </a:solidFill>
              </a:rPr>
              <a:t>Source SB</a:t>
            </a:r>
            <a:endParaRPr lang="en-GB" sz="2400" dirty="0" smtClean="0"/>
          </a:p>
          <a:p>
            <a:pPr marL="609600" indent="-609600"/>
            <a:endParaRPr lang="en-GB" sz="21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Assessment can be transformative if we do it well</a:t>
            </a:r>
            <a:endParaRPr lang="en-GB" dirty="0"/>
          </a:p>
        </p:txBody>
      </p:sp>
      <p:sp>
        <p:nvSpPr>
          <p:cNvPr id="3" name="Content Placeholder 2"/>
          <p:cNvSpPr>
            <a:spLocks noGrp="1"/>
          </p:cNvSpPr>
          <p:nvPr>
            <p:ph idx="1"/>
          </p:nvPr>
        </p:nvSpPr>
        <p:spPr/>
        <p:txBody>
          <a:bodyPr/>
          <a:lstStyle/>
          <a:p>
            <a:pPr marL="609600" indent="-609600"/>
            <a:r>
              <a:rPr lang="en-GB" dirty="0" smtClean="0"/>
              <a:t>Effective assessment significantly and positively impacts on student learning, (</a:t>
            </a:r>
            <a:r>
              <a:rPr lang="en-GB" dirty="0" err="1" smtClean="0"/>
              <a:t>Boud</a:t>
            </a:r>
            <a:r>
              <a:rPr lang="en-GB" dirty="0" smtClean="0"/>
              <a:t>, Mentkowski, Knight and Yorke and many others).</a:t>
            </a:r>
          </a:p>
          <a:p>
            <a:pPr marL="609600" indent="-609600"/>
            <a:r>
              <a:rPr lang="en-GB" dirty="0" smtClean="0"/>
              <a:t>Assessment shapes student behaviour (marks as money) and poor assessment encourages strategic behaviour (Kneale). </a:t>
            </a:r>
            <a:endParaRPr lang="en-GB" smtClean="0"/>
          </a:p>
          <a:p>
            <a:pPr marL="609600" indent="-609600"/>
            <a:r>
              <a:rPr lang="en-GB" smtClean="0"/>
              <a:t>Clever </a:t>
            </a:r>
            <a:r>
              <a:rPr lang="en-GB" dirty="0" smtClean="0"/>
              <a:t>course developers utilise this tendency and design assessment tools that foster the behaviours we would wish to see (for example, logical sequencing, fluent writing, effective referencing and good time management) and discourage others (‘jumble-sale’ data sourcing, aimless cutting and pasting and plagiarism).</a:t>
            </a:r>
            <a:endParaRPr lang="en-GB" smtClean="0"/>
          </a:p>
          <a:p>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smtClean="0"/>
              <a:t>What kind of assessment experience? Here’s my highest hope. One that:</a:t>
            </a:r>
            <a:endParaRPr lang="en-GB" sz="2800" dirty="0"/>
          </a:p>
        </p:txBody>
      </p:sp>
      <p:sp>
        <p:nvSpPr>
          <p:cNvPr id="3" name="Content Placeholder 2"/>
          <p:cNvSpPr>
            <a:spLocks noGrp="1"/>
          </p:cNvSpPr>
          <p:nvPr>
            <p:ph idx="1"/>
          </p:nvPr>
        </p:nvSpPr>
        <p:spPr/>
        <p:txBody>
          <a:bodyPr/>
          <a:lstStyle/>
          <a:p>
            <a:r>
              <a:rPr lang="en-GB" dirty="0" smtClean="0"/>
              <a:t>Enables every student to learn to the highest level, stretched so each achieves their personal best;</a:t>
            </a:r>
          </a:p>
          <a:p>
            <a:r>
              <a:rPr lang="en-GB" dirty="0" smtClean="0"/>
              <a:t>Is inclusive, with equal opportunities for all, whatever their previous backgrounds in learning and life;</a:t>
            </a:r>
          </a:p>
          <a:p>
            <a:r>
              <a:rPr lang="en-GB" dirty="0" smtClean="0"/>
              <a:t>Offers each student the chance to thrive in  a context of challenge and support;</a:t>
            </a:r>
          </a:p>
          <a:p>
            <a:r>
              <a:rPr lang="en-GB" dirty="0" smtClean="0"/>
              <a:t>Provides transformative opportunities which encourages students to grow as people;</a:t>
            </a:r>
          </a:p>
          <a:p>
            <a:r>
              <a:rPr lang="en-GB" dirty="0" smtClean="0"/>
              <a:t>Engenders a collegiate atmosphere where students make valuable friendships and networks that last throughout their lives.</a:t>
            </a:r>
          </a:p>
          <a:p>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GB" sz="3600" dirty="0" smtClean="0"/>
              <a:t>Using assessment to improve engagement</a:t>
            </a:r>
          </a:p>
        </p:txBody>
      </p:sp>
      <p:sp>
        <p:nvSpPr>
          <p:cNvPr id="35843" name="Content Placeholder 2"/>
          <p:cNvSpPr>
            <a:spLocks noGrp="1"/>
          </p:cNvSpPr>
          <p:nvPr>
            <p:ph idx="1"/>
          </p:nvPr>
        </p:nvSpPr>
        <p:spPr/>
        <p:txBody>
          <a:bodyPr>
            <a:normAutofit fontScale="92500" lnSpcReduction="10000"/>
          </a:bodyPr>
          <a:lstStyle/>
          <a:p>
            <a:pPr>
              <a:lnSpc>
                <a:spcPct val="100000"/>
              </a:lnSpc>
            </a:pPr>
            <a:r>
              <a:rPr lang="en-GB" sz="2400" dirty="0" smtClean="0"/>
              <a:t>Using some regular, formative computer-based assessment tasks they can undertake privately which give them feedback on why answers are right or wrong answers; </a:t>
            </a:r>
          </a:p>
          <a:p>
            <a:pPr>
              <a:lnSpc>
                <a:spcPct val="100000"/>
              </a:lnSpc>
            </a:pPr>
            <a:r>
              <a:rPr lang="en-GB" sz="2400" dirty="0" smtClean="0"/>
              <a:t>Giving them group activities where they model the real working lives of the professions/roles they are likely to enter on graduation;</a:t>
            </a:r>
          </a:p>
          <a:p>
            <a:pPr>
              <a:lnSpc>
                <a:spcPct val="100000"/>
              </a:lnSpc>
            </a:pPr>
            <a:r>
              <a:rPr lang="en-GB" sz="2400" dirty="0" smtClean="0"/>
              <a:t>Maximising the amount of guidance on the first assessed tasks with some opportunities for rehearsal and feedback before submission;</a:t>
            </a:r>
          </a:p>
          <a:p>
            <a:pPr>
              <a:lnSpc>
                <a:spcPct val="100000"/>
              </a:lnSpc>
            </a:pPr>
            <a:r>
              <a:rPr lang="en-GB" sz="2400" dirty="0" smtClean="0"/>
              <a:t>Providing information literacy training helping them locate and judge subject-relevant resources;</a:t>
            </a:r>
          </a:p>
          <a:p>
            <a:pPr>
              <a:lnSpc>
                <a:spcPct val="100000"/>
              </a:lnSpc>
            </a:pPr>
            <a:r>
              <a:rPr lang="en-GB" sz="2400" dirty="0" smtClean="0"/>
              <a:t>Monitor live and virtual engagement.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GB" dirty="0" smtClean="0"/>
              <a:t>To improve assessment we should realign it by:</a:t>
            </a:r>
          </a:p>
        </p:txBody>
      </p:sp>
      <p:sp>
        <p:nvSpPr>
          <p:cNvPr id="14339" name="Rectangle 3"/>
          <p:cNvSpPr>
            <a:spLocks noGrp="1" noChangeArrowheads="1"/>
          </p:cNvSpPr>
          <p:nvPr>
            <p:ph type="body" idx="1"/>
          </p:nvPr>
        </p:nvSpPr>
        <p:spPr/>
        <p:txBody>
          <a:bodyPr/>
          <a:lstStyle/>
          <a:p>
            <a:r>
              <a:rPr lang="en-GB" smtClean="0"/>
              <a:t>Exploring ways in which assessment can engage students and be integral to learning. </a:t>
            </a:r>
          </a:p>
          <a:p>
            <a:r>
              <a:rPr lang="en-GB" smtClean="0"/>
              <a:t>Constructively aligning (Biggs 2003) assignments with planned learning outcomes and the curriculum taught:</a:t>
            </a:r>
          </a:p>
          <a:p>
            <a:r>
              <a:rPr lang="en-GB" smtClean="0"/>
              <a:t>Providing realistic tasks: students are likely to put more energy into assignments they see as authentic and worth bothering with.</a:t>
            </a:r>
          </a:p>
          <a:p>
            <a:endParaRPr lang="en-GB"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idx="4294967295"/>
          </p:nvPr>
        </p:nvSpPr>
        <p:spPr/>
        <p:txBody>
          <a:bodyPr/>
          <a:lstStyle/>
          <a:p>
            <a:r>
              <a:rPr lang="en-GB" sz="3100" smtClean="0"/>
              <a:t>Good feedback practice</a:t>
            </a:r>
            <a:r>
              <a:rPr lang="en-GB" sz="3500" smtClean="0"/>
              <a:t>:</a:t>
            </a:r>
            <a:br>
              <a:rPr lang="en-GB" sz="3500" smtClean="0"/>
            </a:br>
            <a:endParaRPr lang="en-US" sz="3500" smtClean="0"/>
          </a:p>
        </p:txBody>
      </p:sp>
      <p:sp>
        <p:nvSpPr>
          <p:cNvPr id="16387" name="Rectangle 3"/>
          <p:cNvSpPr>
            <a:spLocks noGrp="1" noChangeArrowheads="1"/>
          </p:cNvSpPr>
          <p:nvPr>
            <p:ph type="body" idx="4294967295"/>
          </p:nvPr>
        </p:nvSpPr>
        <p:spPr>
          <a:xfrm>
            <a:off x="468313" y="1412875"/>
            <a:ext cx="8229600" cy="5111750"/>
          </a:xfrm>
        </p:spPr>
        <p:txBody>
          <a:bodyPr/>
          <a:lstStyle/>
          <a:p>
            <a:pPr marL="361950" indent="-361950">
              <a:lnSpc>
                <a:spcPct val="80000"/>
              </a:lnSpc>
              <a:buFont typeface="Wingdings" pitchFamily="2" charset="2"/>
              <a:buNone/>
            </a:pPr>
            <a:r>
              <a:rPr lang="en-US" sz="2400" smtClean="0"/>
              <a:t>1. Helps clarify what good performance is (goals, criteria, expected standards);</a:t>
            </a:r>
          </a:p>
          <a:p>
            <a:pPr marL="361950" indent="-361950">
              <a:spcBef>
                <a:spcPct val="0"/>
              </a:spcBef>
              <a:buFont typeface="Wingdings" pitchFamily="2" charset="2"/>
              <a:buNone/>
            </a:pPr>
            <a:r>
              <a:rPr lang="en-US" sz="2400" smtClean="0"/>
              <a:t>2. Facilitates the development of self-assessment (reflection) in learning;</a:t>
            </a:r>
          </a:p>
          <a:p>
            <a:pPr marL="361950" indent="-361950">
              <a:spcBef>
                <a:spcPct val="0"/>
              </a:spcBef>
              <a:buFont typeface="Wingdings" pitchFamily="2" charset="2"/>
              <a:buNone/>
            </a:pPr>
            <a:r>
              <a:rPr lang="en-US" sz="2400" smtClean="0"/>
              <a:t>3. Delivers high quality information to students about their learning;</a:t>
            </a:r>
          </a:p>
          <a:p>
            <a:pPr marL="361950" indent="-361950">
              <a:spcBef>
                <a:spcPct val="0"/>
              </a:spcBef>
              <a:buFont typeface="Wingdings" pitchFamily="2" charset="2"/>
              <a:buNone/>
            </a:pPr>
            <a:r>
              <a:rPr lang="en-US" sz="2400" smtClean="0"/>
              <a:t>4. Encourages teacher and peer dialogue around learning;</a:t>
            </a:r>
          </a:p>
          <a:p>
            <a:pPr marL="361950" indent="-361950">
              <a:spcBef>
                <a:spcPct val="0"/>
              </a:spcBef>
              <a:buFont typeface="Wingdings" pitchFamily="2" charset="2"/>
              <a:buNone/>
            </a:pPr>
            <a:r>
              <a:rPr lang="en-US" sz="2400" smtClean="0"/>
              <a:t>5. Encourages positive motivational beliefs and self-esteem;</a:t>
            </a:r>
          </a:p>
          <a:p>
            <a:pPr marL="361950" indent="-361950">
              <a:spcBef>
                <a:spcPct val="0"/>
              </a:spcBef>
              <a:buFont typeface="Wingdings" pitchFamily="2" charset="2"/>
              <a:buNone/>
            </a:pPr>
            <a:r>
              <a:rPr lang="en-US" sz="2400" smtClean="0"/>
              <a:t>6. Provides opportunities to close the gap between current and desired performance;</a:t>
            </a:r>
          </a:p>
          <a:p>
            <a:pPr marL="361950" indent="-361950">
              <a:spcBef>
                <a:spcPct val="0"/>
              </a:spcBef>
              <a:buFont typeface="Wingdings" pitchFamily="2" charset="2"/>
              <a:buNone/>
            </a:pPr>
            <a:r>
              <a:rPr lang="en-US" sz="2400" smtClean="0"/>
              <a:t>7. Provides information to teachers that can be used to help shape the teaching.</a:t>
            </a:r>
            <a:endParaRPr lang="en-GB" sz="2400" smtClean="0"/>
          </a:p>
          <a:p>
            <a:pPr marL="361950" indent="-361950">
              <a:lnSpc>
                <a:spcPct val="80000"/>
              </a:lnSpc>
            </a:pPr>
            <a:endParaRPr lang="en-US" sz="190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GB" smtClean="0"/>
              <a:t>Students benefit if we can make feedback timely</a:t>
            </a:r>
          </a:p>
        </p:txBody>
      </p:sp>
      <p:sp>
        <p:nvSpPr>
          <p:cNvPr id="44035" name="Rectangle 3"/>
          <p:cNvSpPr>
            <a:spLocks noGrp="1" noChangeArrowheads="1"/>
          </p:cNvSpPr>
          <p:nvPr>
            <p:ph type="body" idx="1"/>
          </p:nvPr>
        </p:nvSpPr>
        <p:spPr/>
        <p:txBody>
          <a:bodyPr/>
          <a:lstStyle/>
          <a:p>
            <a:pPr eaLnBrk="1" hangingPunct="1"/>
            <a:r>
              <a:rPr lang="en-GB" sz="2600" dirty="0" smtClean="0"/>
              <a:t>Aim to get feedback on work back to students very quickly, while they still care and while there is till time for them to do something with it. </a:t>
            </a:r>
          </a:p>
          <a:p>
            <a:pPr eaLnBrk="1" hangingPunct="1"/>
            <a:r>
              <a:rPr lang="en-GB" sz="2600" dirty="0" smtClean="0"/>
              <a:t>The longer students have to wait to get work back, especially if they have moved into another semester by the time they receive their returned scripts, the less likely it is that they will do something constructive with lecturer’s hard-written comments.</a:t>
            </a:r>
          </a:p>
          <a:p>
            <a:pPr eaLnBrk="1" hangingPunct="1"/>
            <a:endParaRPr lang="en-GB" sz="2600"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228600" y="274638"/>
            <a:ext cx="8610600" cy="1143000"/>
          </a:xfrm>
        </p:spPr>
        <p:txBody>
          <a:bodyPr/>
          <a:lstStyle/>
          <a:p>
            <a:pPr eaLnBrk="1" hangingPunct="1"/>
            <a:r>
              <a:rPr lang="en-GB" smtClean="0"/>
              <a:t>Encouraging students to take assessment more seriously</a:t>
            </a:r>
          </a:p>
        </p:txBody>
      </p:sp>
      <p:sp>
        <p:nvSpPr>
          <p:cNvPr id="41987" name="Rectangle 3"/>
          <p:cNvSpPr>
            <a:spLocks noGrp="1" noChangeArrowheads="1"/>
          </p:cNvSpPr>
          <p:nvPr>
            <p:ph type="body" idx="1"/>
          </p:nvPr>
        </p:nvSpPr>
        <p:spPr>
          <a:noFill/>
          <a:ln>
            <a:noFill/>
          </a:ln>
        </p:spPr>
        <p:txBody>
          <a:bodyPr vert="horz" wrap="square" lIns="91440" tIns="45720" rIns="91440" bIns="45720" numCol="1" anchor="t" anchorCtr="0" compatLnSpc="1">
            <a:prstTxWarp prst="textNoShape">
              <a:avLst/>
            </a:prstTxWarp>
          </a:bodyPr>
          <a:lstStyle/>
          <a:p>
            <a:pPr eaLnBrk="1" hangingPunct="1"/>
            <a:r>
              <a:rPr lang="en-GB" sz="2600" smtClean="0"/>
              <a:t>All assessment needs to be seen to be fair, consistent, reliable, valid and manageable;</a:t>
            </a:r>
          </a:p>
          <a:p>
            <a:pPr eaLnBrk="1" hangingPunct="1"/>
            <a:r>
              <a:rPr lang="en-GB" sz="2600" smtClean="0"/>
              <a:t>Many assessment systems fail to clarify for students the purposes of different kinds of assessment activity;</a:t>
            </a:r>
          </a:p>
          <a:p>
            <a:pPr eaLnBrk="1" hangingPunct="1"/>
            <a:r>
              <a:rPr lang="en-GB" sz="2600" smtClean="0"/>
              <a:t>Low-stakes early formative assessment helps students, especially those from disadvantaged backgrounds, understand the rules of the game.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sz="2800" dirty="0" smtClean="0">
                <a:solidFill>
                  <a:schemeClr val="tx1"/>
                </a:solidFill>
              </a:rPr>
              <a:t>Sadler, the most cited authors on formative assessment argues:</a:t>
            </a:r>
            <a:endParaRPr lang="en-GB" sz="2800" dirty="0">
              <a:solidFill>
                <a:schemeClr val="tx1"/>
              </a:solidFill>
            </a:endParaRPr>
          </a:p>
        </p:txBody>
      </p:sp>
      <p:sp>
        <p:nvSpPr>
          <p:cNvPr id="3" name="Content Placeholder 2"/>
          <p:cNvSpPr>
            <a:spLocks noGrp="1"/>
          </p:cNvSpPr>
          <p:nvPr>
            <p:ph idx="1"/>
          </p:nvPr>
        </p:nvSpPr>
        <p:spPr/>
        <p:txBody>
          <a:bodyPr/>
          <a:lstStyle/>
          <a:p>
            <a:pPr marL="0">
              <a:lnSpc>
                <a:spcPct val="100000"/>
              </a:lnSpc>
              <a:spcBef>
                <a:spcPts val="0"/>
              </a:spcBef>
              <a:buNone/>
            </a:pPr>
            <a:r>
              <a:rPr lang="en-GB" sz="2600" dirty="0" smtClean="0"/>
              <a:t>“Students need to be exposed to, and gain experience in making judgements about, </a:t>
            </a:r>
            <a:r>
              <a:rPr lang="en-GB" sz="2600" dirty="0" smtClean="0">
                <a:solidFill>
                  <a:srgbClr val="7030A0"/>
                </a:solidFill>
              </a:rPr>
              <a:t>a variety of works of different quality</a:t>
            </a:r>
            <a:r>
              <a:rPr lang="en-GB" sz="2600" dirty="0" smtClean="0"/>
              <a:t>... They need planned rather than random exposure to exemplars, and experience in </a:t>
            </a:r>
            <a:r>
              <a:rPr lang="en-GB" sz="2600" dirty="0" smtClean="0">
                <a:solidFill>
                  <a:srgbClr val="7030A0"/>
                </a:solidFill>
              </a:rPr>
              <a:t>making judgements </a:t>
            </a:r>
            <a:r>
              <a:rPr lang="en-GB" sz="2600" dirty="0" smtClean="0"/>
              <a:t>about quality. They need to create </a:t>
            </a:r>
            <a:r>
              <a:rPr lang="en-GB" sz="2600" dirty="0" smtClean="0">
                <a:solidFill>
                  <a:srgbClr val="7030A0"/>
                </a:solidFill>
              </a:rPr>
              <a:t>verbalised</a:t>
            </a:r>
            <a:r>
              <a:rPr lang="en-GB" sz="2600" dirty="0" smtClean="0"/>
              <a:t> rationales and accounts of how various works could have been done better. Finally, they need to engage in evaluative </a:t>
            </a:r>
            <a:r>
              <a:rPr lang="en-GB" sz="2600" dirty="0" smtClean="0">
                <a:solidFill>
                  <a:srgbClr val="7030A0"/>
                </a:solidFill>
              </a:rPr>
              <a:t>conversations</a:t>
            </a:r>
            <a:r>
              <a:rPr lang="en-GB" sz="2600" dirty="0" smtClean="0"/>
              <a:t> with teachers and other students.” </a:t>
            </a:r>
          </a:p>
          <a:p>
            <a:pPr marL="0">
              <a:lnSpc>
                <a:spcPct val="100000"/>
              </a:lnSpc>
              <a:spcBef>
                <a:spcPts val="0"/>
              </a:spcBef>
              <a:buNone/>
            </a:pPr>
            <a:endParaRPr lang="en-GB" sz="26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Implementing the </a:t>
            </a:r>
            <a:r>
              <a:rPr lang="en-GB" dirty="0" err="1" smtClean="0"/>
              <a:t>TAPs</a:t>
            </a:r>
            <a:r>
              <a:rPr lang="en-GB" dirty="0" smtClean="0"/>
              <a:t> project at Teesside</a:t>
            </a:r>
            <a:endParaRPr lang="en-GB" dirty="0"/>
          </a:p>
        </p:txBody>
      </p:sp>
      <p:sp>
        <p:nvSpPr>
          <p:cNvPr id="3" name="Content Placeholder 2"/>
          <p:cNvSpPr>
            <a:spLocks noGrp="1"/>
          </p:cNvSpPr>
          <p:nvPr>
            <p:ph idx="1"/>
          </p:nvPr>
        </p:nvSpPr>
        <p:spPr/>
        <p:txBody>
          <a:bodyPr/>
          <a:lstStyle/>
          <a:p>
            <a:pPr>
              <a:buNone/>
            </a:pPr>
            <a:r>
              <a:rPr lang="en-GB" dirty="0" smtClean="0"/>
              <a:t>Implementation takes the form of two strands: </a:t>
            </a:r>
          </a:p>
          <a:p>
            <a:r>
              <a:rPr lang="en-GB" dirty="0" smtClean="0"/>
              <a:t>Reviewing the assessment and feedback policy</a:t>
            </a:r>
          </a:p>
          <a:p>
            <a:r>
              <a:rPr lang="en-GB" dirty="0" smtClean="0"/>
              <a:t>Reviewing and Developing the School of Engineering’s assessment strategy and practices.</a:t>
            </a:r>
          </a:p>
          <a:p>
            <a:pPr>
              <a:buNone/>
            </a:pPr>
            <a:r>
              <a:rPr lang="en-GB" dirty="0" smtClean="0"/>
              <a:t>The Marked Improvement toolkit is being used at Teesside University to:</a:t>
            </a:r>
          </a:p>
          <a:p>
            <a:pPr lvl="0"/>
            <a:r>
              <a:rPr lang="en-GB" dirty="0" smtClean="0"/>
              <a:t>Support the review of our institutional Assessment and Feedback Policy;</a:t>
            </a:r>
          </a:p>
          <a:p>
            <a:pPr lvl="0"/>
            <a:r>
              <a:rPr lang="en-GB" dirty="0" smtClean="0"/>
              <a:t>Support the review and development of the School of Engineering and Science assessment strategy.</a:t>
            </a:r>
          </a:p>
          <a:p>
            <a:pPr lvl="0"/>
            <a:endParaRPr lang="en-GB" dirty="0" smtClean="0"/>
          </a:p>
          <a:p>
            <a:pPr lvl="0"/>
            <a:endParaRPr lang="en-GB" dirty="0" smtClean="0"/>
          </a:p>
          <a:p>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Sadler continues…</a:t>
            </a:r>
            <a:endParaRPr lang="en-GB" dirty="0"/>
          </a:p>
        </p:txBody>
      </p:sp>
      <p:sp>
        <p:nvSpPr>
          <p:cNvPr id="3" name="Content Placeholder 2"/>
          <p:cNvSpPr>
            <a:spLocks noGrp="1"/>
          </p:cNvSpPr>
          <p:nvPr>
            <p:ph idx="1"/>
          </p:nvPr>
        </p:nvSpPr>
        <p:spPr/>
        <p:txBody>
          <a:bodyPr/>
          <a:lstStyle/>
          <a:p>
            <a:r>
              <a:rPr lang="en-GB" sz="2600" dirty="0" smtClean="0"/>
              <a:t>Together, these three provide the means by which students can develop a </a:t>
            </a:r>
            <a:r>
              <a:rPr lang="en-GB" sz="2600" dirty="0" smtClean="0">
                <a:solidFill>
                  <a:srgbClr val="7030A0"/>
                </a:solidFill>
              </a:rPr>
              <a:t>concept of quality </a:t>
            </a:r>
            <a:r>
              <a:rPr lang="en-GB" sz="2600" dirty="0" smtClean="0"/>
              <a:t>that is similar in essence to that which the teacher possesses, and in particular to understand what makes for high quality. Although providing these experiences for students may appear to add more layers to the task of teaching, it is possible to organise this approach to </a:t>
            </a:r>
            <a:r>
              <a:rPr lang="en-GB" sz="2600" dirty="0" smtClean="0">
                <a:solidFill>
                  <a:srgbClr val="7030A0"/>
                </a:solidFill>
              </a:rPr>
              <a:t>peer assessment </a:t>
            </a:r>
            <a:r>
              <a:rPr lang="en-GB" sz="2600" dirty="0" smtClean="0"/>
              <a:t>so that it becomes a powerful strategy for higher education teaching.</a:t>
            </a:r>
          </a:p>
          <a:p>
            <a:pPr>
              <a:buNone/>
            </a:pPr>
            <a:r>
              <a:rPr lang="en-GB" sz="2600" dirty="0" smtClean="0"/>
              <a:t>Sadler, D. Royce (2010)</a:t>
            </a:r>
            <a:endParaRPr lang="en-GB" sz="26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122239"/>
            <a:ext cx="7543800" cy="642466"/>
          </a:xfrm>
        </p:spPr>
        <p:txBody>
          <a:bodyPr/>
          <a:lstStyle/>
          <a:p>
            <a:r>
              <a:rPr lang="en-GB" sz="3200" dirty="0" smtClean="0">
                <a:solidFill>
                  <a:srgbClr val="002060"/>
                </a:solidFill>
              </a:rPr>
              <a:t>What really impacts on learning?</a:t>
            </a:r>
            <a:endParaRPr lang="en-US" sz="3200" dirty="0" smtClean="0">
              <a:solidFill>
                <a:srgbClr val="002060"/>
              </a:solidFill>
            </a:endParaRPr>
          </a:p>
        </p:txBody>
      </p:sp>
      <p:sp>
        <p:nvSpPr>
          <p:cNvPr id="18435" name="Rectangle 3"/>
          <p:cNvSpPr>
            <a:spLocks noGrp="1" noChangeArrowheads="1"/>
          </p:cNvSpPr>
          <p:nvPr>
            <p:ph type="body" idx="1"/>
          </p:nvPr>
        </p:nvSpPr>
        <p:spPr>
          <a:xfrm>
            <a:off x="468313" y="980728"/>
            <a:ext cx="8229600" cy="5221635"/>
          </a:xfrm>
        </p:spPr>
        <p:txBody>
          <a:bodyPr/>
          <a:lstStyle/>
          <a:p>
            <a:r>
              <a:rPr lang="en-GB" sz="2600" dirty="0" smtClean="0"/>
              <a:t>Concentrating on giving students detailed and developmental formative feedback is the single most useful thing we can do for our students, particularly those from disadvantaged backgrounds. </a:t>
            </a:r>
          </a:p>
          <a:p>
            <a:r>
              <a:rPr lang="en-GB" sz="2600" dirty="0" smtClean="0"/>
              <a:t>Summative assessment may have to be rethought to make it fit for purpose;</a:t>
            </a:r>
          </a:p>
          <a:p>
            <a:r>
              <a:rPr lang="en-GB" sz="2600" dirty="0" smtClean="0"/>
              <a:t>To do these things may require considerable imagination and re-engineering, not just of our assessment processes but also of curriculum design as a whole if we are to move from considering delivering content the most important thing we do.</a:t>
            </a:r>
          </a:p>
          <a:p>
            <a:endParaRPr lang="en-US"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email">
            <a:lum contrast="40000"/>
          </a:blip>
          <a:srcRect/>
          <a:stretch>
            <a:fillRect/>
          </a:stretch>
        </p:blipFill>
        <p:spPr bwMode="auto">
          <a:xfrm>
            <a:off x="-409575" y="-214313"/>
            <a:ext cx="9553575" cy="6800851"/>
          </a:xfrm>
          <a:prstGeom prst="rect">
            <a:avLst/>
          </a:prstGeom>
          <a:noFill/>
          <a:ln w="9525">
            <a:noFill/>
            <a:miter lim="800000"/>
            <a:headEnd/>
            <a:tailEnd/>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457200" y="188641"/>
            <a:ext cx="7543800" cy="936103"/>
          </a:xfrm>
        </p:spPr>
        <p:txBody>
          <a:bodyPr/>
          <a:lstStyle/>
          <a:p>
            <a:r>
              <a:rPr lang="en-GB" sz="3200" dirty="0" smtClean="0"/>
              <a:t>Diverse and innovative assessment helps</a:t>
            </a:r>
          </a:p>
        </p:txBody>
      </p:sp>
      <p:sp>
        <p:nvSpPr>
          <p:cNvPr id="26627" name="Rectangle 3"/>
          <p:cNvSpPr>
            <a:spLocks noGrp="1" noChangeArrowheads="1"/>
          </p:cNvSpPr>
          <p:nvPr>
            <p:ph type="body" idx="1"/>
          </p:nvPr>
        </p:nvSpPr>
        <p:spPr>
          <a:xfrm>
            <a:off x="457200" y="1052736"/>
            <a:ext cx="8229600" cy="5400452"/>
          </a:xfrm>
          <a:noFill/>
        </p:spPr>
        <p:txBody>
          <a:bodyPr/>
          <a:lstStyle/>
          <a:p>
            <a:pPr marL="609600" indent="-609600"/>
            <a:r>
              <a:rPr lang="en-GB" dirty="0" smtClean="0"/>
              <a:t>Traditional assessment methods tend to reinforce rather limited approaches to learning by students, by encouraging memorisation, unproductive rote learning and attitude to knowledge acquisition that are reminiscent of the language of eating disorders (stuffing in and regurgitation of facts). We need to utilise a wide range of assessment methods and approaches.</a:t>
            </a:r>
          </a:p>
          <a:p>
            <a:pPr marL="609600" indent="-609600"/>
            <a:r>
              <a:rPr lang="en-GB" dirty="0" smtClean="0"/>
              <a:t>Innovative assessment approaches can foster a spirit of enquiry, encourage curiosity and promote autonomy where they encourage students to become closely involved with evaluating their own and each others’ learning. (</a:t>
            </a:r>
            <a:r>
              <a:rPr lang="en-GB" dirty="0" err="1" smtClean="0"/>
              <a:t>Falchikov</a:t>
            </a:r>
            <a:r>
              <a:rPr lang="en-GB" dirty="0" smtClean="0"/>
              <a:t>, Pickford and Brown, 2006).</a:t>
            </a:r>
          </a:p>
          <a:p>
            <a:pPr marL="609600" indent="-609600"/>
            <a:endParaRPr lang="en-GB"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122239"/>
            <a:ext cx="7543800" cy="714474"/>
          </a:xfrm>
        </p:spPr>
        <p:txBody>
          <a:bodyPr/>
          <a:lstStyle/>
          <a:p>
            <a:r>
              <a:rPr lang="en-GB" dirty="0" smtClean="0"/>
              <a:t>Setting good patterns</a:t>
            </a:r>
          </a:p>
        </p:txBody>
      </p:sp>
      <p:sp>
        <p:nvSpPr>
          <p:cNvPr id="30723" name="Rectangle 3"/>
          <p:cNvSpPr>
            <a:spLocks noGrp="1" noChangeArrowheads="1"/>
          </p:cNvSpPr>
          <p:nvPr>
            <p:ph type="body" idx="1"/>
          </p:nvPr>
        </p:nvSpPr>
        <p:spPr>
          <a:xfrm>
            <a:off x="251520" y="980728"/>
            <a:ext cx="8446393" cy="5221635"/>
          </a:xfrm>
          <a:noFill/>
        </p:spPr>
        <p:txBody>
          <a:bodyPr/>
          <a:lstStyle/>
          <a:p>
            <a:pPr marL="609600" indent="-609600"/>
            <a:r>
              <a:rPr lang="en-GB" sz="2400" dirty="0" smtClean="0"/>
              <a:t>Students rarely respond positively to exhortation or vague threats of poor marks: we need to change the assessment practices so that they make routine these behaviours very early on in their learning careers.</a:t>
            </a:r>
          </a:p>
          <a:p>
            <a:pPr marL="609600" indent="-609600"/>
            <a:r>
              <a:rPr lang="en-GB" sz="2400" dirty="0" smtClean="0"/>
              <a:t>Yorke (1999) encourages us to believe that the first six weeks of the first semester of the first year of university are crucial and that how we assess within that period can make a difference to student success or failure. Similar factors apply in other sectors.</a:t>
            </a:r>
          </a:p>
          <a:p>
            <a:pPr marL="609600" indent="-609600"/>
            <a:r>
              <a:rPr lang="en-GB" sz="2400" dirty="0" smtClean="0"/>
              <a:t>Avoidance of early assessment doesn’t solve the problem. Designing a really coherent first six weeks for students, which includes assessment opportunities can be very helpful.</a:t>
            </a:r>
          </a:p>
          <a:p>
            <a:pPr marL="609600" indent="-609600"/>
            <a:endParaRPr lang="en-GB" sz="2100" dirty="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122239"/>
            <a:ext cx="7543800" cy="642466"/>
          </a:xfrm>
        </p:spPr>
        <p:txBody>
          <a:bodyPr/>
          <a:lstStyle/>
          <a:p>
            <a:pPr eaLnBrk="1" hangingPunct="1"/>
            <a:r>
              <a:rPr lang="en-GB" sz="3200" dirty="0" smtClean="0"/>
              <a:t>Boud </a:t>
            </a:r>
            <a:r>
              <a:rPr lang="en-GB" sz="3200" i="1" dirty="0" smtClean="0"/>
              <a:t>et al </a:t>
            </a:r>
            <a:r>
              <a:rPr lang="en-GB" sz="3200" dirty="0" smtClean="0"/>
              <a:t>2010: ‘Assessment 2020’:</a:t>
            </a:r>
            <a:endParaRPr lang="en-US" sz="3200" dirty="0" smtClean="0"/>
          </a:p>
        </p:txBody>
      </p:sp>
      <p:sp>
        <p:nvSpPr>
          <p:cNvPr id="35844" name="Rectangle 3"/>
          <p:cNvSpPr>
            <a:spLocks noGrp="1" noChangeArrowheads="1"/>
          </p:cNvSpPr>
          <p:nvPr>
            <p:ph type="body" idx="1"/>
          </p:nvPr>
        </p:nvSpPr>
        <p:spPr>
          <a:xfrm>
            <a:off x="323528" y="764704"/>
            <a:ext cx="8496944" cy="5437659"/>
          </a:xfrm>
        </p:spPr>
        <p:txBody>
          <a:bodyPr/>
          <a:lstStyle/>
          <a:p>
            <a:pPr marL="533400" indent="-533400" eaLnBrk="1" hangingPunct="1">
              <a:buFont typeface="Wingdings" pitchFamily="2" charset="2"/>
              <a:buNone/>
              <a:defRPr/>
            </a:pPr>
            <a:r>
              <a:rPr lang="en-GB" sz="2300" dirty="0" smtClean="0"/>
              <a:t>Assessment has most effect when...:</a:t>
            </a:r>
          </a:p>
          <a:p>
            <a:pPr marL="533400" indent="-533400" eaLnBrk="1" hangingPunct="1">
              <a:buSzPct val="100000"/>
              <a:buFont typeface="+mj-lt"/>
              <a:buAutoNum type="arabicPeriod"/>
              <a:defRPr/>
            </a:pPr>
            <a:r>
              <a:rPr lang="en-GB" sz="2300" dirty="0" smtClean="0"/>
              <a:t>It is used to </a:t>
            </a:r>
            <a:r>
              <a:rPr lang="en-GB" sz="2300" dirty="0" smtClean="0">
                <a:solidFill>
                  <a:schemeClr val="tx2">
                    <a:lumMod val="40000"/>
                    <a:lumOff val="60000"/>
                  </a:schemeClr>
                </a:solidFill>
              </a:rPr>
              <a:t>engage</a:t>
            </a:r>
            <a:r>
              <a:rPr lang="en-GB" sz="2300" dirty="0" smtClean="0"/>
              <a:t> students in learning that is productive.</a:t>
            </a:r>
          </a:p>
          <a:p>
            <a:pPr marL="533400" indent="-533400" eaLnBrk="1" hangingPunct="1">
              <a:buSzPct val="100000"/>
              <a:buFont typeface="+mj-lt"/>
              <a:buAutoNum type="arabicPeriod"/>
              <a:defRPr/>
            </a:pPr>
            <a:r>
              <a:rPr lang="en-GB" sz="2300" dirty="0" smtClean="0"/>
              <a:t>Feedback is used to actively </a:t>
            </a:r>
            <a:r>
              <a:rPr lang="en-GB" sz="2300" dirty="0" smtClean="0">
                <a:solidFill>
                  <a:schemeClr val="tx2">
                    <a:lumMod val="40000"/>
                    <a:lumOff val="60000"/>
                  </a:schemeClr>
                </a:solidFill>
              </a:rPr>
              <a:t>improve </a:t>
            </a:r>
            <a:r>
              <a:rPr lang="en-GB" sz="2300" dirty="0" smtClean="0"/>
              <a:t>student learning.</a:t>
            </a:r>
          </a:p>
          <a:p>
            <a:pPr marL="533400" indent="-533400" eaLnBrk="1" hangingPunct="1">
              <a:buSzPct val="100000"/>
              <a:buFont typeface="+mj-lt"/>
              <a:buAutoNum type="arabicPeriod"/>
              <a:defRPr/>
            </a:pPr>
            <a:r>
              <a:rPr lang="en-US" sz="2300" dirty="0" smtClean="0"/>
              <a:t>Students and teachers become </a:t>
            </a:r>
            <a:r>
              <a:rPr lang="en-US" sz="2300" dirty="0" smtClean="0">
                <a:solidFill>
                  <a:schemeClr val="tx2">
                    <a:lumMod val="40000"/>
                    <a:lumOff val="60000"/>
                  </a:schemeClr>
                </a:solidFill>
              </a:rPr>
              <a:t>responsible partners </a:t>
            </a:r>
            <a:r>
              <a:rPr lang="en-US" sz="2300" dirty="0" smtClean="0"/>
              <a:t>in learning and assessment.</a:t>
            </a:r>
          </a:p>
          <a:p>
            <a:pPr marL="533400" indent="-533400" eaLnBrk="1" hangingPunct="1">
              <a:buSzPct val="100000"/>
              <a:buFont typeface="+mj-lt"/>
              <a:buAutoNum type="arabicPeriod"/>
              <a:defRPr/>
            </a:pPr>
            <a:r>
              <a:rPr lang="en-US" sz="2300" dirty="0" smtClean="0"/>
              <a:t>Students are </a:t>
            </a:r>
            <a:r>
              <a:rPr lang="en-US" sz="2300" dirty="0" smtClean="0">
                <a:solidFill>
                  <a:schemeClr val="tx2">
                    <a:lumMod val="40000"/>
                    <a:lumOff val="60000"/>
                  </a:schemeClr>
                </a:solidFill>
              </a:rPr>
              <a:t>inducted </a:t>
            </a:r>
            <a:r>
              <a:rPr lang="en-US" sz="2300" dirty="0" smtClean="0"/>
              <a:t>into the assessment practices and cultures of higher education.</a:t>
            </a:r>
          </a:p>
          <a:p>
            <a:pPr marL="533400" indent="-533400" eaLnBrk="1" hangingPunct="1">
              <a:buSzPct val="100000"/>
              <a:buFont typeface="+mj-lt"/>
              <a:buAutoNum type="arabicPeriod"/>
              <a:defRPr/>
            </a:pPr>
            <a:r>
              <a:rPr lang="en-US" sz="2300" dirty="0" smtClean="0"/>
              <a:t>Assessment </a:t>
            </a:r>
            <a:r>
              <a:rPr lang="en-US" sz="2300" i="1" dirty="0" smtClean="0"/>
              <a:t>for</a:t>
            </a:r>
            <a:r>
              <a:rPr lang="en-US" sz="2300" dirty="0" smtClean="0"/>
              <a:t> learning is placed at the </a:t>
            </a:r>
            <a:r>
              <a:rPr lang="en-US" sz="2300" dirty="0" smtClean="0">
                <a:solidFill>
                  <a:schemeClr val="tx2">
                    <a:lumMod val="40000"/>
                    <a:lumOff val="60000"/>
                  </a:schemeClr>
                </a:solidFill>
              </a:rPr>
              <a:t>centre</a:t>
            </a:r>
            <a:r>
              <a:rPr lang="en-US" sz="2300" dirty="0" smtClean="0"/>
              <a:t> of subject and program design.</a:t>
            </a:r>
          </a:p>
          <a:p>
            <a:pPr marL="533400" indent="-533400" eaLnBrk="1" hangingPunct="1">
              <a:buSzPct val="100000"/>
              <a:buFont typeface="+mj-lt"/>
              <a:buAutoNum type="arabicPeriod"/>
              <a:defRPr/>
            </a:pPr>
            <a:r>
              <a:rPr lang="en-US" sz="2300" dirty="0" smtClean="0"/>
              <a:t>Assessment for learning is a focus for staff and institutional </a:t>
            </a:r>
            <a:r>
              <a:rPr lang="en-US" sz="2300" dirty="0" smtClean="0">
                <a:solidFill>
                  <a:schemeClr val="tx2">
                    <a:lumMod val="40000"/>
                    <a:lumOff val="60000"/>
                  </a:schemeClr>
                </a:solidFill>
              </a:rPr>
              <a:t>development</a:t>
            </a:r>
            <a:r>
              <a:rPr lang="en-US" sz="2300" dirty="0" smtClean="0"/>
              <a:t>.</a:t>
            </a:r>
          </a:p>
          <a:p>
            <a:pPr marL="533400" indent="-533400" eaLnBrk="1" hangingPunct="1">
              <a:buSzPct val="100000"/>
              <a:buFont typeface="+mj-lt"/>
              <a:buAutoNum type="arabicPeriod"/>
              <a:defRPr/>
            </a:pPr>
            <a:r>
              <a:rPr lang="en-US" sz="2300" dirty="0" smtClean="0"/>
              <a:t>Assessment provides inclusive and trustworthy </a:t>
            </a:r>
            <a:r>
              <a:rPr lang="en-US" sz="2300" dirty="0" smtClean="0">
                <a:solidFill>
                  <a:schemeClr val="tx2">
                    <a:lumMod val="40000"/>
                    <a:lumOff val="60000"/>
                  </a:schemeClr>
                </a:solidFill>
              </a:rPr>
              <a:t>representation of student achievement</a:t>
            </a:r>
            <a:r>
              <a:rPr lang="en-US" sz="2300" dirty="0" smtClean="0"/>
              <a:t>.</a:t>
            </a:r>
          </a:p>
          <a:p>
            <a:pPr marL="533400" indent="-533400" eaLnBrk="1" hangingPunct="1">
              <a:defRPr/>
            </a:pPr>
            <a:endParaRPr lang="en-US" sz="2300"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GB" dirty="0" smtClean="0"/>
              <a:t>Sound and frequent assessment </a:t>
            </a:r>
          </a:p>
        </p:txBody>
      </p:sp>
      <p:sp>
        <p:nvSpPr>
          <p:cNvPr id="38915" name="Rectangle 3"/>
          <p:cNvSpPr>
            <a:spLocks noGrp="1" noChangeArrowheads="1"/>
          </p:cNvSpPr>
          <p:nvPr>
            <p:ph type="body" idx="1"/>
          </p:nvPr>
        </p:nvSpPr>
        <p:spPr>
          <a:noFill/>
        </p:spPr>
        <p:txBody>
          <a:bodyPr/>
          <a:lstStyle/>
          <a:p>
            <a:pPr marL="609600" indent="-609600"/>
            <a:r>
              <a:rPr lang="en-GB" sz="2600" dirty="0" smtClean="0"/>
              <a:t>Good assessment is valid, reliable, practical, developmental, manageable, cost-effective, fit for purpose, relevant, authentic, inclusive, closely linked to learning outcomes and fair.</a:t>
            </a:r>
          </a:p>
          <a:p>
            <a:pPr marL="609600" indent="-609600"/>
            <a:r>
              <a:rPr lang="en-GB" sz="2600" dirty="0" smtClean="0"/>
              <a:t>Is it possible also to make it enjoyable for staff and students?</a:t>
            </a:r>
          </a:p>
          <a:p>
            <a:pPr marL="609600" indent="-609600"/>
            <a:r>
              <a:rPr lang="en-GB" sz="2600" dirty="0" smtClean="0"/>
              <a:t>Incremental assessment has more value in promoting student learning than end-point ‘sudden death’ approaches.</a:t>
            </a:r>
          </a:p>
          <a:p>
            <a:pPr marL="609600" indent="-609600"/>
            <a:endParaRPr lang="en-GB" sz="2600" dirty="0" smtClean="0"/>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GB" sz="3200" smtClean="0"/>
              <a:t>Using formative assessment to promote independence and learning</a:t>
            </a:r>
          </a:p>
        </p:txBody>
      </p:sp>
      <p:sp>
        <p:nvSpPr>
          <p:cNvPr id="46083" name="Rectangle 3"/>
          <p:cNvSpPr>
            <a:spLocks noGrp="1" noChangeArrowheads="1"/>
          </p:cNvSpPr>
          <p:nvPr>
            <p:ph type="body" idx="1"/>
          </p:nvPr>
        </p:nvSpPr>
        <p:spPr>
          <a:xfrm>
            <a:off x="457200" y="1357313"/>
            <a:ext cx="8229600" cy="5024437"/>
          </a:xfrm>
        </p:spPr>
        <p:txBody>
          <a:bodyPr/>
          <a:lstStyle/>
          <a:p>
            <a:pPr marL="609600" indent="-609600" eaLnBrk="1" hangingPunct="1"/>
            <a:r>
              <a:rPr lang="en-GB" sz="2600" dirty="0" smtClean="0"/>
              <a:t>Investigate how learning can be advanced in small steps using a ‘scaffolding’ approach;</a:t>
            </a:r>
          </a:p>
          <a:p>
            <a:pPr marL="609600" indent="-609600" eaLnBrk="1" hangingPunct="1"/>
            <a:r>
              <a:rPr lang="en-GB" sz="2600" dirty="0" smtClean="0"/>
              <a:t>Provide lots of support in the early stages when students don’t understand the ‘rules of the game’ and may lack confidence;</a:t>
            </a:r>
          </a:p>
          <a:p>
            <a:pPr marL="609600" indent="-609600" eaLnBrk="1" hangingPunct="1"/>
            <a:r>
              <a:rPr lang="en-GB" sz="2600" dirty="0" smtClean="0"/>
              <a:t>This can then be progressively removed as students become more confident in their own abilities.</a:t>
            </a:r>
          </a:p>
          <a:p>
            <a:pPr marL="609600" indent="-609600" eaLnBrk="1" hangingPunct="1"/>
            <a:endParaRPr lang="en-GB" sz="2600"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57200" y="249239"/>
            <a:ext cx="7543800" cy="947514"/>
          </a:xfrm>
        </p:spPr>
        <p:txBody>
          <a:bodyPr/>
          <a:lstStyle/>
          <a:p>
            <a:r>
              <a:rPr lang="en-GB" sz="3600" dirty="0" smtClean="0"/>
              <a:t>Transformative assessment to improve learning needs to be:</a:t>
            </a:r>
          </a:p>
        </p:txBody>
      </p:sp>
      <p:sp>
        <p:nvSpPr>
          <p:cNvPr id="39939" name="Rectangle 3"/>
          <p:cNvSpPr>
            <a:spLocks noGrp="1" noChangeArrowheads="1"/>
          </p:cNvSpPr>
          <p:nvPr>
            <p:ph type="body" idx="1"/>
          </p:nvPr>
        </p:nvSpPr>
        <p:spPr>
          <a:xfrm>
            <a:off x="468312" y="1124744"/>
            <a:ext cx="8424167" cy="5399881"/>
          </a:xfrm>
          <a:noFill/>
        </p:spPr>
        <p:txBody>
          <a:bodyPr/>
          <a:lstStyle/>
          <a:p>
            <a:pPr marL="609600" indent="-609600"/>
            <a:r>
              <a:rPr lang="en-GB" sz="2600" dirty="0" smtClean="0">
                <a:solidFill>
                  <a:srgbClr val="7030A0"/>
                </a:solidFill>
              </a:rPr>
              <a:t>Rewarding</a:t>
            </a:r>
            <a:r>
              <a:rPr lang="en-GB" sz="2600" dirty="0" smtClean="0"/>
              <a:t>: students need to feel they are involved in authentic activities that have value and relevance;</a:t>
            </a:r>
          </a:p>
          <a:p>
            <a:pPr marL="609600" indent="-609600"/>
            <a:r>
              <a:rPr lang="en-GB" sz="2600" dirty="0" smtClean="0">
                <a:solidFill>
                  <a:srgbClr val="7030A0"/>
                </a:solidFill>
              </a:rPr>
              <a:t>Inclusive</a:t>
            </a:r>
            <a:r>
              <a:rPr lang="en-GB" sz="2600" dirty="0" smtClean="0"/>
              <a:t>: so that students feel part of the programme rather than marginalised. Inclusive assessment uses cross-cultural case studies, references and examples, and mainstreams disability provision;</a:t>
            </a:r>
          </a:p>
          <a:p>
            <a:pPr marL="609600" indent="-609600"/>
            <a:r>
              <a:rPr lang="en-GB" sz="2600" dirty="0" smtClean="0">
                <a:solidFill>
                  <a:srgbClr val="7030A0"/>
                </a:solidFill>
              </a:rPr>
              <a:t>Engaging</a:t>
            </a:r>
            <a:r>
              <a:rPr lang="en-GB" sz="2600" dirty="0" smtClean="0"/>
              <a:t>: without pandering to the lowest common denominator, designers of assignments need to consider how best to get students at all levels excited about the tasks being undertaken.</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GB" dirty="0" smtClean="0"/>
              <a:t>Can we also make assessment:</a:t>
            </a:r>
          </a:p>
        </p:txBody>
      </p:sp>
      <p:sp>
        <p:nvSpPr>
          <p:cNvPr id="40963" name="Rectangle 3"/>
          <p:cNvSpPr>
            <a:spLocks noGrp="1" noChangeArrowheads="1"/>
          </p:cNvSpPr>
          <p:nvPr>
            <p:ph type="body" idx="1"/>
          </p:nvPr>
        </p:nvSpPr>
        <p:spPr>
          <a:noFill/>
        </p:spPr>
        <p:txBody>
          <a:bodyPr/>
          <a:lstStyle/>
          <a:p>
            <a:pPr marL="609600" indent="-609600"/>
            <a:r>
              <a:rPr lang="en-GB" sz="2600" dirty="0" smtClean="0">
                <a:solidFill>
                  <a:srgbClr val="7030A0"/>
                </a:solidFill>
              </a:rPr>
              <a:t>Developmental </a:t>
            </a:r>
            <a:r>
              <a:rPr lang="en-GB" sz="2600" dirty="0" smtClean="0"/>
              <a:t>so students are demonstrating the skills they need for future employment, research and life?</a:t>
            </a:r>
          </a:p>
          <a:p>
            <a:pPr marL="609600" indent="-609600"/>
            <a:r>
              <a:rPr lang="en-GB" sz="2600" dirty="0" smtClean="0">
                <a:solidFill>
                  <a:srgbClr val="7030A0"/>
                </a:solidFill>
              </a:rPr>
              <a:t>Personalised</a:t>
            </a:r>
            <a:r>
              <a:rPr lang="en-GB" sz="2600" dirty="0" smtClean="0"/>
              <a:t>: even with huge cohorts can we aim to build in elements of one-to-one interaction and choice within assessment?</a:t>
            </a:r>
          </a:p>
          <a:p>
            <a:pPr marL="609600" indent="-609600"/>
            <a:r>
              <a:rPr lang="en-GB" sz="2600" dirty="0" smtClean="0">
                <a:solidFill>
                  <a:srgbClr val="7030A0"/>
                </a:solidFill>
              </a:rPr>
              <a:t>Enjoyable</a:t>
            </a:r>
            <a:r>
              <a:rPr lang="en-GB" sz="2600" dirty="0" smtClean="0"/>
              <a:t>: both for the students being assessed and the staff doing the marking?</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49238"/>
            <a:ext cx="7715280" cy="1074737"/>
          </a:xfrm>
        </p:spPr>
        <p:txBody>
          <a:bodyPr/>
          <a:lstStyle/>
          <a:p>
            <a:r>
              <a:rPr lang="en-GB" dirty="0" smtClean="0"/>
              <a:t>University review of assessment &amp; feedback policy</a:t>
            </a:r>
            <a:endParaRPr lang="en-GB" dirty="0"/>
          </a:p>
        </p:txBody>
      </p:sp>
      <p:sp>
        <p:nvSpPr>
          <p:cNvPr id="3" name="Content Placeholder 2"/>
          <p:cNvSpPr>
            <a:spLocks noGrp="1"/>
          </p:cNvSpPr>
          <p:nvPr>
            <p:ph idx="1"/>
          </p:nvPr>
        </p:nvSpPr>
        <p:spPr>
          <a:xfrm>
            <a:off x="285720" y="1539875"/>
            <a:ext cx="8643998" cy="4789488"/>
          </a:xfrm>
        </p:spPr>
        <p:txBody>
          <a:bodyPr/>
          <a:lstStyle/>
          <a:p>
            <a:r>
              <a:rPr lang="en-GB" dirty="0" smtClean="0"/>
              <a:t>During September 2013 the university plans to align its assessment and feedback policy with the toolkit.</a:t>
            </a:r>
          </a:p>
          <a:p>
            <a:r>
              <a:rPr lang="en-GB" dirty="0" smtClean="0"/>
              <a:t>A desk-top review of sample programme documentation  and evidence of SASC/School oversight of assessment standards by Dec 2013;</a:t>
            </a:r>
          </a:p>
          <a:p>
            <a:r>
              <a:rPr lang="en-GB" dirty="0" smtClean="0"/>
              <a:t>Sample module assessment reports from each School  will be reviewed to determine compliance with Appendix C Marking &amp; moderation processes, assessment feedback will be sampled and qualitative &amp;quantitative feedback from internal and extern sources will be  sampled by end march 2014.</a:t>
            </a:r>
          </a:p>
          <a:p>
            <a:r>
              <a:rPr lang="en-GB" dirty="0" smtClean="0"/>
              <a:t>Final report for Academic </a:t>
            </a:r>
            <a:r>
              <a:rPr lang="en-GB" dirty="0" smtClean="0"/>
              <a:t>Q &amp; S </a:t>
            </a:r>
            <a:r>
              <a:rPr lang="en-GB" dirty="0" smtClean="0"/>
              <a:t>Policy committee &amp; Academic Board end of May 2014</a:t>
            </a:r>
          </a:p>
          <a:p>
            <a:endParaRPr lang="en-GB" dirty="0" smtClean="0"/>
          </a:p>
          <a:p>
            <a:endParaRPr lang="en-GB"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GB" dirty="0" smtClean="0"/>
              <a:t>The people doing the assessment need to be:</a:t>
            </a:r>
          </a:p>
        </p:txBody>
      </p:sp>
      <p:sp>
        <p:nvSpPr>
          <p:cNvPr id="41987" name="Rectangle 3"/>
          <p:cNvSpPr>
            <a:spLocks noGrp="1" noChangeArrowheads="1"/>
          </p:cNvSpPr>
          <p:nvPr>
            <p:ph type="body" idx="1"/>
          </p:nvPr>
        </p:nvSpPr>
        <p:spPr>
          <a:xfrm>
            <a:off x="323528" y="1196752"/>
            <a:ext cx="8568951" cy="5145311"/>
          </a:xfrm>
          <a:noFill/>
        </p:spPr>
        <p:txBody>
          <a:bodyPr/>
          <a:lstStyle/>
          <a:p>
            <a:pPr marL="609600" indent="-609600"/>
            <a:r>
              <a:rPr lang="en-GB" sz="2200" dirty="0" smtClean="0">
                <a:solidFill>
                  <a:srgbClr val="7030A0"/>
                </a:solidFill>
              </a:rPr>
              <a:t>Professional</a:t>
            </a:r>
            <a:r>
              <a:rPr lang="en-GB" sz="2200" dirty="0" smtClean="0"/>
              <a:t>: staff should be professionally trained at the right level to undertake assessment and moderation and need to undertake professional development regularly;</a:t>
            </a:r>
          </a:p>
          <a:p>
            <a:pPr marL="609600" indent="-609600"/>
            <a:r>
              <a:rPr lang="en-GB" sz="2200" dirty="0" smtClean="0">
                <a:solidFill>
                  <a:srgbClr val="7030A0"/>
                </a:solidFill>
              </a:rPr>
              <a:t>Recognised and rewarded: </a:t>
            </a:r>
            <a:r>
              <a:rPr lang="en-GB" sz="2200" dirty="0" smtClean="0"/>
              <a:t>we need to work out the true costs of assessment in time and money and plan accordingly.</a:t>
            </a:r>
            <a:endParaRPr lang="en-GB" sz="2200" dirty="0" smtClean="0">
              <a:solidFill>
                <a:srgbClr val="A50021"/>
              </a:solidFill>
            </a:endParaRPr>
          </a:p>
          <a:p>
            <a:pPr marL="609600" indent="-609600"/>
            <a:r>
              <a:rPr lang="en-GB" sz="2200" dirty="0" smtClean="0">
                <a:solidFill>
                  <a:srgbClr val="7030A0"/>
                </a:solidFill>
              </a:rPr>
              <a:t>Current</a:t>
            </a:r>
            <a:r>
              <a:rPr lang="en-GB" sz="2200" dirty="0" smtClean="0"/>
              <a:t>: regularly updated, on emergent appropriate assessment methods;</a:t>
            </a:r>
          </a:p>
          <a:p>
            <a:pPr marL="609600" indent="-609600"/>
            <a:r>
              <a:rPr lang="en-GB" sz="2200" dirty="0" smtClean="0">
                <a:solidFill>
                  <a:srgbClr val="7030A0"/>
                </a:solidFill>
              </a:rPr>
              <a:t>Research-informed</a:t>
            </a:r>
            <a:r>
              <a:rPr lang="en-GB" sz="2200" dirty="0" smtClean="0"/>
              <a:t>: using the best information available on what methods and approaches work well;</a:t>
            </a:r>
          </a:p>
          <a:p>
            <a:pPr marL="609600" indent="-609600"/>
            <a:r>
              <a:rPr lang="en-GB" sz="2200" dirty="0" smtClean="0">
                <a:solidFill>
                  <a:srgbClr val="7030A0"/>
                </a:solidFill>
              </a:rPr>
              <a:t>Creative</a:t>
            </a:r>
            <a:r>
              <a:rPr lang="en-GB" sz="2200" dirty="0" smtClean="0"/>
              <a:t>: seeking out innovative assessment methods that are fit for purpose;</a:t>
            </a:r>
          </a:p>
          <a:p>
            <a:pPr marL="609600" indent="-609600"/>
            <a:r>
              <a:rPr lang="en-GB" sz="2200" dirty="0" smtClean="0">
                <a:solidFill>
                  <a:srgbClr val="7030A0"/>
                </a:solidFill>
              </a:rPr>
              <a:t>Inclusive</a:t>
            </a:r>
            <a:r>
              <a:rPr lang="en-GB" sz="2200" dirty="0" smtClean="0"/>
              <a:t>: designing alternative assessments for disabled students from the outset.</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p:spPr>
        <p:txBody>
          <a:bodyPr/>
          <a:lstStyle/>
          <a:p>
            <a:pPr eaLnBrk="1" hangingPunct="1"/>
            <a:r>
              <a:rPr lang="en-GB" sz="3600" smtClean="0"/>
              <a:t>To give feedback more effectively </a:t>
            </a:r>
            <a:br>
              <a:rPr lang="en-GB" sz="3600" smtClean="0"/>
            </a:br>
            <a:r>
              <a:rPr lang="en-GB" sz="3600" smtClean="0"/>
              <a:t>&amp; efficiently, we can:</a:t>
            </a:r>
          </a:p>
        </p:txBody>
      </p:sp>
      <p:sp>
        <p:nvSpPr>
          <p:cNvPr id="18435" name="Rectangle 3"/>
          <p:cNvSpPr>
            <a:spLocks noGrp="1" noChangeArrowheads="1"/>
          </p:cNvSpPr>
          <p:nvPr>
            <p:ph type="body" idx="1"/>
          </p:nvPr>
        </p:nvSpPr>
        <p:spPr>
          <a:xfrm>
            <a:off x="381000" y="1981200"/>
            <a:ext cx="8382000" cy="4114800"/>
          </a:xfrm>
        </p:spPr>
        <p:txBody>
          <a:bodyPr/>
          <a:lstStyle/>
          <a:p>
            <a:pPr eaLnBrk="1" hangingPunct="1"/>
            <a:r>
              <a:rPr lang="en-GB" smtClean="0"/>
              <a:t>Use model answers;</a:t>
            </a:r>
          </a:p>
          <a:p>
            <a:pPr eaLnBrk="1" hangingPunct="1"/>
            <a:r>
              <a:rPr lang="en-GB" smtClean="0"/>
              <a:t>Use assignment return sheets;</a:t>
            </a:r>
          </a:p>
          <a:p>
            <a:pPr eaLnBrk="1" hangingPunct="1"/>
            <a:r>
              <a:rPr lang="en-GB" smtClean="0"/>
              <a:t>Write an assignment report;</a:t>
            </a:r>
          </a:p>
          <a:p>
            <a:pPr eaLnBrk="1" hangingPunct="1"/>
            <a:r>
              <a:rPr lang="en-GB" smtClean="0"/>
              <a:t>Feedback to groups of students;</a:t>
            </a:r>
          </a:p>
          <a:p>
            <a:pPr eaLnBrk="1" hangingPunct="1"/>
            <a:r>
              <a:rPr lang="en-GB" smtClean="0"/>
              <a:t>Use statement banks;</a:t>
            </a:r>
          </a:p>
          <a:p>
            <a:pPr eaLnBrk="1" hangingPunct="1"/>
            <a:r>
              <a:rPr lang="en-GB" smtClean="0"/>
              <a:t>Use computer-assisted assessment;</a:t>
            </a:r>
          </a:p>
          <a:p>
            <a:pPr eaLnBrk="1" hangingPunct="1"/>
            <a:r>
              <a:rPr lang="en-GB" smtClean="0"/>
              <a:t>Involve students in their own assessment.</a:t>
            </a:r>
          </a:p>
          <a:p>
            <a:pPr eaLnBrk="1" hangingPunct="1"/>
            <a:endParaRPr lang="en-GB" smtClean="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p:spPr>
        <p:txBody>
          <a:bodyPr/>
          <a:lstStyle/>
          <a:p>
            <a:pPr eaLnBrk="1" hangingPunct="1"/>
            <a:r>
              <a:rPr lang="en-GB" smtClean="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600" dirty="0" smtClean="0"/>
              <a:t>Intra-tutor and Inter-tutor reliability need to be assured;</a:t>
            </a:r>
          </a:p>
          <a:p>
            <a:pPr eaLnBrk="1" hangingPunct="1"/>
            <a:r>
              <a:rPr lang="en-GB" sz="2600" dirty="0" smtClean="0"/>
              <a:t>Practices and processes need to be transparently fair to all students;</a:t>
            </a:r>
          </a:p>
          <a:p>
            <a:pPr eaLnBrk="1" hangingPunct="1"/>
            <a:r>
              <a:rPr lang="en-GB" sz="2600" dirty="0" smtClean="0"/>
              <a:t>Cheat and plagiarisers need to be deterred/punished;</a:t>
            </a:r>
          </a:p>
          <a:p>
            <a:pPr eaLnBrk="1" hangingPunct="1"/>
            <a:r>
              <a:rPr lang="en-GB" sz="2600" dirty="0" smtClean="0"/>
              <a:t>Assessment needs to be manageable for both staff and students;</a:t>
            </a:r>
          </a:p>
          <a:p>
            <a:pPr eaLnBrk="1" hangingPunct="1"/>
            <a:r>
              <a:rPr lang="en-GB" sz="2600" dirty="0" smtClean="0"/>
              <a:t>Assignments should assess what has been taught/learned not what it is easy to assess.</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GB" sz="3200" smtClean="0"/>
              <a:t>Play fair with students by avoiding using ‘final language’ (Boud)</a:t>
            </a:r>
          </a:p>
        </p:txBody>
      </p:sp>
      <p:sp>
        <p:nvSpPr>
          <p:cNvPr id="47107" name="Rectangle 3"/>
          <p:cNvSpPr>
            <a:spLocks noGrp="1" noChangeArrowheads="1"/>
          </p:cNvSpPr>
          <p:nvPr>
            <p:ph type="body" idx="1"/>
          </p:nvPr>
        </p:nvSpPr>
        <p:spPr/>
        <p:txBody>
          <a:bodyPr/>
          <a:lstStyle/>
          <a:p>
            <a:pPr marL="609600" indent="-609600" eaLnBrk="1" hangingPunct="1"/>
            <a:r>
              <a:rPr lang="en-GB" sz="2600" dirty="0" smtClean="0"/>
              <a:t>Avoid destructive criticism of the person rather than the work being assessed.</a:t>
            </a:r>
          </a:p>
          <a:p>
            <a:pPr marL="609600" indent="-609600" eaLnBrk="1" hangingPunct="1"/>
            <a:r>
              <a:rPr lang="en-GB" sz="2600" dirty="0" smtClean="0"/>
              <a:t>Try not to use language that is judgmental to the point of leaving students nowhere to go.</a:t>
            </a:r>
          </a:p>
          <a:p>
            <a:pPr marL="609600" indent="-609600" eaLnBrk="1" hangingPunct="1"/>
            <a:r>
              <a:rPr lang="en-GB" sz="2600" dirty="0" smtClean="0"/>
              <a:t>Words like “appalling”, “disastrous” and “incompetent” give students no room to manoeuvre.</a:t>
            </a:r>
          </a:p>
          <a:p>
            <a:pPr marL="609600" indent="-609600" eaLnBrk="1" hangingPunct="1"/>
            <a:r>
              <a:rPr lang="en-GB" sz="2600" dirty="0" smtClean="0"/>
              <a:t>However, words like ”incomparable” and “</a:t>
            </a:r>
            <a:r>
              <a:rPr lang="en-GB" sz="2600" dirty="0" err="1" smtClean="0"/>
              <a:t>unimprovable</a:t>
            </a:r>
            <a:r>
              <a:rPr lang="en-GB" sz="2600" dirty="0" smtClean="0"/>
              <a:t>” don’t help outstanding students to develop </a:t>
            </a:r>
            <a:r>
              <a:rPr lang="en-GB" sz="2600" dirty="0" err="1" smtClean="0"/>
              <a:t>ipsatively</a:t>
            </a:r>
            <a:r>
              <a:rPr lang="en-GB" sz="2600" dirty="0" smtClean="0"/>
              <a:t> either.</a:t>
            </a:r>
          </a:p>
          <a:p>
            <a:pPr marL="609600" indent="-609600" eaLnBrk="1" hangingPunct="1"/>
            <a:endParaRPr lang="en-GB" sz="2600" dirty="0"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noFill/>
        </p:spPr>
        <p:txBody>
          <a:bodyPr/>
          <a:lstStyle/>
          <a:p>
            <a:pPr eaLnBrk="1" hangingPunct="1"/>
            <a:r>
              <a:rPr lang="en-GB" sz="3600" smtClean="0"/>
              <a:t>Play fair by giving feedback to students with diverse abilities</a:t>
            </a:r>
          </a:p>
        </p:txBody>
      </p:sp>
      <p:sp>
        <p:nvSpPr>
          <p:cNvPr id="48131" name="Rectangle 3"/>
          <p:cNvSpPr>
            <a:spLocks noGrp="1" noChangeArrowheads="1"/>
          </p:cNvSpPr>
          <p:nvPr>
            <p:ph type="body" idx="1"/>
          </p:nvPr>
        </p:nvSpPr>
        <p:spPr>
          <a:xfrm>
            <a:off x="179388" y="1484313"/>
            <a:ext cx="8785225" cy="4897437"/>
          </a:xfrm>
        </p:spPr>
        <p:txBody>
          <a:bodyPr/>
          <a:lstStyle/>
          <a:p>
            <a:pPr eaLnBrk="1" hangingPunct="1"/>
            <a:r>
              <a:rPr lang="en-GB" sz="2600" dirty="0" smtClean="0"/>
              <a:t>Students at the top end of the ability range sometimes feel short changed by minimal feedback;</a:t>
            </a:r>
          </a:p>
          <a:p>
            <a:pPr eaLnBrk="1" hangingPunct="1"/>
            <a:r>
              <a:rPr lang="en-GB" sz="2600" dirty="0" smtClean="0"/>
              <a:t>Students with many weaknesses easily become dispirited if there is too much negative feedback;</a:t>
            </a:r>
          </a:p>
          <a:p>
            <a:pPr eaLnBrk="1" hangingPunct="1"/>
            <a:r>
              <a:rPr lang="en-GB" sz="2600" dirty="0" smtClean="0"/>
              <a:t>Consider giving an </a:t>
            </a:r>
            <a:r>
              <a:rPr lang="en-GB" sz="2600" i="1" dirty="0" smtClean="0"/>
              <a:t>assessment sandwich. </a:t>
            </a:r>
            <a:r>
              <a:rPr lang="en-GB" sz="2600" dirty="0" smtClean="0"/>
              <a:t>Start with something positive, go into the detailed critique and find something nice to say at the end (to motivate them to keep reading!);</a:t>
            </a:r>
          </a:p>
          <a:p>
            <a:pPr eaLnBrk="1" hangingPunct="1"/>
            <a:r>
              <a:rPr lang="en-GB" sz="2600" dirty="0" smtClean="0"/>
              <a:t>Explore ways to incentivise reading of feedback;</a:t>
            </a:r>
          </a:p>
          <a:p>
            <a:pPr eaLnBrk="1" hangingPunct="1"/>
            <a:r>
              <a:rPr lang="en-GB" sz="2600" dirty="0" smtClean="0"/>
              <a:t>Consider which medium to use for students with disabilities (e.g. don’t use bad handwriting for those with visual impairments or dyslexia!).</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1020745"/>
          </a:xfrm>
        </p:spPr>
        <p:txBody>
          <a:bodyPr/>
          <a:lstStyle/>
          <a:p>
            <a:pPr eaLnBrk="1" hangingPunct="1"/>
            <a:r>
              <a:rPr lang="en-GB" sz="3200" dirty="0" smtClean="0"/>
              <a:t>Conclusions: five things to focus on this academic year:</a:t>
            </a:r>
          </a:p>
        </p:txBody>
      </p:sp>
      <p:sp>
        <p:nvSpPr>
          <p:cNvPr id="43011" name="Rectangle 3"/>
          <p:cNvSpPr>
            <a:spLocks noGrp="1" noChangeArrowheads="1"/>
          </p:cNvSpPr>
          <p:nvPr>
            <p:ph type="body" idx="1"/>
          </p:nvPr>
        </p:nvSpPr>
        <p:spPr>
          <a:xfrm>
            <a:off x="457200" y="1500174"/>
            <a:ext cx="8458200" cy="4625989"/>
          </a:xfrm>
        </p:spPr>
        <p:txBody>
          <a:bodyPr/>
          <a:lstStyle/>
          <a:p>
            <a:pPr eaLnBrk="1" hangingPunct="1"/>
            <a:r>
              <a:rPr lang="en-US" dirty="0" smtClean="0"/>
              <a:t>Getting good developmental feedback to students promptly;</a:t>
            </a:r>
          </a:p>
          <a:p>
            <a:pPr eaLnBrk="1" hangingPunct="1"/>
            <a:r>
              <a:rPr lang="en-US" dirty="0" smtClean="0"/>
              <a:t>Finding ways to undertake assessment efficiently without losing the personal touch;</a:t>
            </a:r>
          </a:p>
          <a:p>
            <a:pPr eaLnBrk="1" hangingPunct="1"/>
            <a:r>
              <a:rPr lang="en-US" dirty="0" smtClean="0"/>
              <a:t>Working to ensure assessment is, and is seen to be fair;</a:t>
            </a:r>
          </a:p>
          <a:p>
            <a:pPr eaLnBrk="1" hangingPunct="1"/>
            <a:r>
              <a:rPr lang="en-US" dirty="0" smtClean="0"/>
              <a:t>Supporting staff new to assessment through training, mentoring  and co-marking;</a:t>
            </a:r>
          </a:p>
          <a:p>
            <a:pPr eaLnBrk="1" hangingPunct="1"/>
            <a:r>
              <a:rPr lang="en-US" dirty="0" smtClean="0"/>
              <a:t>Sharing good practice across the university across and between subject communities.</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609600" indent="-609600" eaLnBrk="1" hangingPunct="1">
              <a:buFont typeface="Wingdings" pitchFamily="2" charset="2"/>
              <a:buNone/>
              <a:defRPr/>
            </a:pPr>
            <a:r>
              <a:rPr lang="en-GB" sz="1800" dirty="0" smtClean="0"/>
              <a:t>Assessment Reform Group (1999) </a:t>
            </a:r>
            <a:r>
              <a:rPr lang="en-GB" sz="1800" i="1" dirty="0" smtClean="0"/>
              <a:t>Assessment for Learning : Beyond the black box, </a:t>
            </a:r>
            <a:r>
              <a:rPr lang="en-GB" sz="1800" dirty="0" smtClean="0"/>
              <a:t>Cambridge UK, University of Cambridge School of Education.</a:t>
            </a:r>
            <a:r>
              <a:rPr lang="en-GB" sz="1800" dirty="0" smtClean="0">
                <a:cs typeface="Times New Roman" pitchFamily="18" charset="0"/>
              </a:rPr>
              <a:t> </a:t>
            </a:r>
          </a:p>
          <a:p>
            <a:pPr marL="609600" indent="-609600" eaLnBrk="1" hangingPunct="1">
              <a:buFont typeface="Wingdings" pitchFamily="2" charset="2"/>
              <a:buNone/>
              <a:defRPr/>
            </a:pPr>
            <a:r>
              <a:rPr lang="en-GB" sz="1800" dirty="0" smtClean="0">
                <a:cs typeface="Times New Roman" pitchFamily="18" charset="0"/>
              </a:rPr>
              <a:t>Biggs, J. and Tang, C. (2007) </a:t>
            </a:r>
            <a:r>
              <a:rPr lang="en-GB" sz="1800" i="1" dirty="0" smtClean="0">
                <a:cs typeface="Times New Roman" pitchFamily="18" charset="0"/>
              </a:rPr>
              <a:t>Teaching for Quality Learning at University, </a:t>
            </a:r>
            <a:r>
              <a:rPr lang="en-GB" sz="1800" dirty="0" smtClean="0">
                <a:cs typeface="Times New Roman" pitchFamily="18" charset="0"/>
              </a:rPr>
              <a:t>Maidenhead: Open University Press.</a:t>
            </a:r>
          </a:p>
          <a:p>
            <a:pPr marL="609600" indent="-609600" eaLnBrk="1" hangingPunct="1">
              <a:buFont typeface="Wingdings" pitchFamily="2" charset="2"/>
              <a:buNone/>
              <a:defRPr/>
            </a:pPr>
            <a:r>
              <a:rPr lang="en-GB" sz="1800" dirty="0" smtClean="0">
                <a:cs typeface="Times New Roman" pitchFamily="18" charset="0"/>
              </a:rPr>
              <a:t>Brown, S. Rust, C. &amp; Gibbs, G. (1994) </a:t>
            </a:r>
            <a:r>
              <a:rPr lang="en-GB" sz="1800" i="1" dirty="0" smtClean="0">
                <a:cs typeface="Times New Roman" pitchFamily="18" charset="0"/>
              </a:rPr>
              <a:t>Strategies for Diversifying Assessment,</a:t>
            </a:r>
            <a:r>
              <a:rPr lang="en-GB" sz="1800" dirty="0" smtClean="0">
                <a:cs typeface="Times New Roman" pitchFamily="18" charset="0"/>
              </a:rPr>
              <a:t> Oxford: Oxford Centre for Staff Development. </a:t>
            </a:r>
          </a:p>
          <a:p>
            <a:pPr marL="609600" indent="-609600" eaLnBrk="1" hangingPunct="1">
              <a:buFont typeface="Wingdings" pitchFamily="2" charset="2"/>
              <a:buNone/>
              <a:defRPr/>
            </a:pPr>
            <a:r>
              <a:rPr lang="en-GB" sz="1800" dirty="0" smtClean="0"/>
              <a:t>Boud, D. (1995) </a:t>
            </a:r>
            <a:r>
              <a:rPr lang="en-GB" sz="1800" i="1" dirty="0" smtClean="0"/>
              <a:t>Enhancing learning through self-assessment,</a:t>
            </a:r>
            <a:r>
              <a:rPr lang="en-GB" sz="1800" dirty="0" smtClean="0"/>
              <a:t> London: Routledge.</a:t>
            </a:r>
          </a:p>
          <a:p>
            <a:pPr marL="609600" indent="-609600" eaLnBrk="1" hangingPunct="1">
              <a:buNone/>
              <a:defRPr/>
            </a:pPr>
            <a:r>
              <a:rPr lang="en-GB" sz="1800" dirty="0" err="1" smtClean="0"/>
              <a:t>Bloxham</a:t>
            </a:r>
            <a:r>
              <a:rPr lang="en-GB" sz="1800" dirty="0" smtClean="0"/>
              <a:t>, S and Boyd, P. (2007)  </a:t>
            </a:r>
            <a:r>
              <a:rPr lang="en-GB" sz="1800" i="1" dirty="0" smtClean="0"/>
              <a:t>Developing Effective Assessment  in Higher Education: a practical guide </a:t>
            </a:r>
            <a:r>
              <a:rPr lang="en-GB" sz="1800" dirty="0" smtClean="0"/>
              <a:t>Open University Press</a:t>
            </a:r>
          </a:p>
          <a:p>
            <a:pPr marL="609600" indent="-609600" eaLnBrk="1" hangingPunct="1">
              <a:buFont typeface="Wingdings" pitchFamily="2" charset="2"/>
              <a:buNone/>
              <a:defRPr/>
            </a:pPr>
            <a:r>
              <a:rPr lang="en-GB" sz="1800" dirty="0" smtClean="0"/>
              <a:t>Brown, S. and </a:t>
            </a:r>
            <a:r>
              <a:rPr lang="en-GB" sz="1800" dirty="0" err="1" smtClean="0"/>
              <a:t>Glasner</a:t>
            </a:r>
            <a:r>
              <a:rPr lang="en-GB" sz="1800" dirty="0" smtClean="0"/>
              <a:t>, A. (eds.) (1999) </a:t>
            </a:r>
            <a:r>
              <a:rPr lang="en-GB" sz="1800" i="1" dirty="0" smtClean="0"/>
              <a:t>Assessment Matters in Higher Education, Choosing and Using Diverse Approaches</a:t>
            </a:r>
            <a:r>
              <a:rPr lang="en-GB" sz="1800" dirty="0" smtClean="0"/>
              <a:t>, Maidenhead: Open University Press.</a:t>
            </a:r>
          </a:p>
          <a:p>
            <a:pPr marL="609600" indent="-609600" eaLnBrk="1" hangingPunct="1">
              <a:buFont typeface="Wingdings" pitchFamily="2" charset="2"/>
              <a:buNone/>
              <a:defRPr/>
            </a:pPr>
            <a:r>
              <a:rPr lang="en-GB" sz="1800" dirty="0" smtClean="0"/>
              <a:t>Brown, S. and Knight, P. (1994) </a:t>
            </a:r>
            <a:r>
              <a:rPr lang="en-GB" sz="1800" i="1" dirty="0" smtClean="0"/>
              <a:t>Assessing Learners in Higher Education</a:t>
            </a:r>
            <a:r>
              <a:rPr lang="en-GB" sz="1800" dirty="0" smtClean="0"/>
              <a:t>, London: Kogan Page.</a:t>
            </a:r>
            <a:endParaRPr lang="en-US" sz="1800" dirty="0" smtClean="0"/>
          </a:p>
          <a:p>
            <a:pPr marL="609600" indent="-609600" eaLnBrk="1" hangingPunct="1">
              <a:buFont typeface="Wingdings" pitchFamily="2" charset="2"/>
              <a:buNone/>
              <a:defRPr/>
            </a:pPr>
            <a:r>
              <a:rPr lang="en-US" sz="1800" dirty="0" smtClean="0"/>
              <a:t>Brown, S., Race, P. and Bull, J. (eds.) (1999) </a:t>
            </a:r>
            <a:r>
              <a:rPr lang="en-US" sz="1800" i="1" dirty="0" smtClean="0"/>
              <a:t>Computer </a:t>
            </a:r>
            <a:r>
              <a:rPr lang="en-GB" sz="1800" i="1" dirty="0" smtClean="0"/>
              <a:t>Assisted Assessment in Higher Education,</a:t>
            </a:r>
            <a:r>
              <a:rPr lang="en-US" sz="1800" dirty="0" smtClean="0"/>
              <a:t> London: Routledge.</a:t>
            </a:r>
          </a:p>
          <a:p>
            <a:pPr marL="609600" indent="-609600" eaLnBrk="1" hangingPunct="1">
              <a:defRPr/>
            </a:pPr>
            <a:endParaRPr lang="en-GB" sz="1800" dirty="0" smtClean="0"/>
          </a:p>
          <a:p>
            <a:pPr marL="609600" indent="-609600" eaLnBrk="1" hangingPunct="1">
              <a:defRPr/>
            </a:pPr>
            <a:endParaRPr lang="en-GB" sz="1800" dirty="0" smtClean="0"/>
          </a:p>
          <a:p>
            <a:pPr eaLnBrk="1" hangingPunct="1">
              <a:lnSpc>
                <a:spcPct val="90000"/>
              </a:lnSpc>
              <a:defRPr/>
            </a:pPr>
            <a:r>
              <a:rPr lang="en-GB" sz="1800" dirty="0" smtClean="0"/>
              <a:t>.</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467544" y="260648"/>
            <a:ext cx="7543800" cy="576262"/>
          </a:xfrm>
        </p:spPr>
        <p:txBody>
          <a:bodyPr/>
          <a:lstStyle/>
          <a:p>
            <a:pPr eaLnBrk="1" hangingPunct="1"/>
            <a:r>
              <a:rPr lang="en-GB" sz="3200" dirty="0" smtClean="0"/>
              <a:t>Useful references 2</a:t>
            </a:r>
          </a:p>
        </p:txBody>
      </p:sp>
      <p:sp>
        <p:nvSpPr>
          <p:cNvPr id="208899" name="Rectangle 3"/>
          <p:cNvSpPr>
            <a:spLocks noGrp="1" noChangeArrowheads="1"/>
          </p:cNvSpPr>
          <p:nvPr>
            <p:ph type="body" idx="1"/>
          </p:nvPr>
        </p:nvSpPr>
        <p:spPr>
          <a:xfrm>
            <a:off x="250825" y="981075"/>
            <a:ext cx="8424863" cy="5221288"/>
          </a:xfrm>
          <a:noFill/>
          <a:ln w="9525">
            <a:noFill/>
            <a:miter lim="800000"/>
            <a:headEnd/>
            <a:tailEnd/>
          </a:ln>
        </p:spPr>
        <p:txBody>
          <a:bodyPr vert="horz" wrap="square" lIns="91440" tIns="45720" rIns="91440" bIns="45720" numCol="1" anchor="t" anchorCtr="0" compatLnSpc="1">
            <a:prstTxWarp prst="textNoShape">
              <a:avLst/>
            </a:prstTxWarp>
          </a:bodyPr>
          <a:lstStyle/>
          <a:p>
            <a:pPr eaLnBrk="1" hangingPunct="1">
              <a:buFont typeface="Wingdings" pitchFamily="2" charset="2"/>
              <a:buNone/>
              <a:defRPr/>
            </a:pPr>
            <a:r>
              <a:rPr lang="en-US" sz="1800" dirty="0" smtClean="0"/>
              <a:t>Carless, D., </a:t>
            </a:r>
            <a:r>
              <a:rPr lang="en-US" sz="1800" dirty="0" err="1" smtClean="0"/>
              <a:t>Joughin</a:t>
            </a:r>
            <a:r>
              <a:rPr lang="en-US" sz="1800" dirty="0" smtClean="0"/>
              <a:t>, G., </a:t>
            </a:r>
            <a:r>
              <a:rPr lang="en-US" sz="1800" dirty="0" err="1" smtClean="0"/>
              <a:t>Ngar</a:t>
            </a:r>
            <a:r>
              <a:rPr lang="en-US" sz="1800" dirty="0" smtClean="0"/>
              <a:t>-Fun Liu </a:t>
            </a:r>
            <a:r>
              <a:rPr lang="en-US" sz="1800" i="1" dirty="0" smtClean="0"/>
              <a:t>et al</a:t>
            </a:r>
            <a:r>
              <a:rPr lang="en-US" sz="1800" dirty="0" smtClean="0"/>
              <a:t> (2006) </a:t>
            </a:r>
            <a:r>
              <a:rPr lang="en-US" sz="1800" i="1" dirty="0" smtClean="0"/>
              <a:t>How Assessment supports learning: Learning orientated assessment in action </a:t>
            </a:r>
            <a:r>
              <a:rPr lang="en-US" sz="1800" dirty="0" smtClean="0"/>
              <a:t>Hong Kong: Hong Kong University Press.</a:t>
            </a:r>
          </a:p>
          <a:p>
            <a:pPr eaLnBrk="1" hangingPunct="1">
              <a:buFont typeface="Wingdings" pitchFamily="2" charset="2"/>
              <a:buNone/>
              <a:defRPr/>
            </a:pPr>
            <a:r>
              <a:rPr lang="en-GB" sz="1800" dirty="0" smtClean="0"/>
              <a:t>Carroll, J. and Ryan, J. (2005) Teaching International students: improving learning for all London: Routledge SEDA series.</a:t>
            </a:r>
          </a:p>
          <a:p>
            <a:pPr eaLnBrk="1" hangingPunct="1">
              <a:buNone/>
              <a:defRPr/>
            </a:pPr>
            <a:r>
              <a:rPr lang="en-GB" sz="1800" dirty="0" err="1" smtClean="0"/>
              <a:t>Crosling</a:t>
            </a:r>
            <a:r>
              <a:rPr lang="en-GB" sz="1800" dirty="0" smtClean="0"/>
              <a:t>, G., Thomas, L. and </a:t>
            </a:r>
            <a:r>
              <a:rPr lang="en-GB" sz="1800" dirty="0" err="1" smtClean="0"/>
              <a:t>Heagney</a:t>
            </a:r>
            <a:r>
              <a:rPr lang="en-GB" sz="1800" dirty="0" smtClean="0"/>
              <a:t>, M. (2008</a:t>
            </a:r>
            <a:r>
              <a:rPr lang="en-GB" sz="1800" i="1" dirty="0" smtClean="0"/>
              <a:t>) Improving student retention in Higher </a:t>
            </a:r>
            <a:r>
              <a:rPr lang="en-GB" sz="1800" i="1" dirty="0" smtClean="0"/>
              <a:t>Education,</a:t>
            </a:r>
            <a:r>
              <a:rPr lang="en-GB" sz="1800" dirty="0" smtClean="0"/>
              <a:t> </a:t>
            </a:r>
            <a:r>
              <a:rPr lang="en-GB" sz="1800" dirty="0" smtClean="0"/>
              <a:t>London and New York: </a:t>
            </a:r>
            <a:r>
              <a:rPr lang="en-GB" sz="1800" dirty="0" err="1" smtClean="0"/>
              <a:t>Routledge</a:t>
            </a:r>
            <a:r>
              <a:rPr lang="en-GB" sz="1800" dirty="0" smtClean="0"/>
              <a:t>. </a:t>
            </a:r>
            <a:endParaRPr lang="en-GB" sz="1800" dirty="0" smtClean="0"/>
          </a:p>
          <a:p>
            <a:pPr marL="609600" indent="-609600" eaLnBrk="1" hangingPunct="1">
              <a:buFont typeface="Wingdings" pitchFamily="2" charset="2"/>
              <a:buNone/>
              <a:defRPr/>
            </a:pPr>
            <a:r>
              <a:rPr lang="en-GB" sz="1800" dirty="0" smtClean="0"/>
              <a:t>Crooks, T. (1988) </a:t>
            </a:r>
            <a:r>
              <a:rPr lang="en-GB" sz="1800" i="1" dirty="0" smtClean="0"/>
              <a:t>Assessing student performance, </a:t>
            </a:r>
            <a:r>
              <a:rPr lang="en-GB" sz="1800" dirty="0" smtClean="0"/>
              <a:t>HERDSA Green Guide No 8 HERDSA (reprinted 1994)</a:t>
            </a:r>
          </a:p>
          <a:p>
            <a:pPr marL="609600" indent="-609600" eaLnBrk="1" hangingPunct="1">
              <a:buFont typeface="Wingdings" pitchFamily="2" charset="2"/>
              <a:buNone/>
              <a:defRPr/>
            </a:pPr>
            <a:r>
              <a:rPr lang="en-GB" sz="1800" dirty="0" err="1" smtClean="0"/>
              <a:t>Falchikov</a:t>
            </a:r>
            <a:r>
              <a:rPr lang="en-GB" sz="1800" dirty="0" smtClean="0"/>
              <a:t>, N. (2004) Improving Assessment through Student Involvement: Practical Solutions for Aiding Learning in Higher and Further Education, London: Routledge.</a:t>
            </a:r>
          </a:p>
          <a:p>
            <a:pPr marL="609600" indent="-609600" eaLnBrk="1" hangingPunct="1">
              <a:buFont typeface="Wingdings" pitchFamily="2" charset="2"/>
              <a:buNone/>
              <a:defRPr/>
            </a:pPr>
            <a:r>
              <a:rPr lang="en-GB" sz="1800" dirty="0" smtClean="0"/>
              <a:t>Gibbs, G. (1999) </a:t>
            </a:r>
            <a:r>
              <a:rPr lang="en-GB" sz="1800" i="1" dirty="0" smtClean="0"/>
              <a:t>Using assessment strategically to change the way students learn</a:t>
            </a:r>
            <a:r>
              <a:rPr lang="en-GB" sz="1800" dirty="0" smtClean="0"/>
              <a:t>, in Brown S. &amp; </a:t>
            </a:r>
            <a:r>
              <a:rPr lang="en-GB" sz="1800" dirty="0" err="1" smtClean="0"/>
              <a:t>Glasner</a:t>
            </a:r>
            <a:r>
              <a:rPr lang="en-GB" sz="1800" dirty="0" smtClean="0"/>
              <a:t>, A. (eds.), </a:t>
            </a:r>
            <a:r>
              <a:rPr lang="en-GB" sz="1800" i="1" dirty="0" smtClean="0"/>
              <a:t>Assessment Matters in Higher Education: Choosing and Using Diverse Approaches, </a:t>
            </a:r>
            <a:r>
              <a:rPr lang="en-GB" sz="1800" dirty="0" smtClean="0"/>
              <a:t>Maidenhead: SRHE/Open University Press.</a:t>
            </a:r>
          </a:p>
          <a:p>
            <a:pPr marL="609600" indent="-609600" eaLnBrk="1" hangingPunct="1">
              <a:buFont typeface="Wingdings" pitchFamily="2" charset="2"/>
              <a:buNone/>
              <a:defRPr/>
            </a:pPr>
            <a:r>
              <a:rPr lang="en-GB" sz="1800" dirty="0" smtClean="0"/>
              <a:t>Gibbs, G. (2008) </a:t>
            </a:r>
            <a:r>
              <a:rPr lang="en-US" sz="1800" i="1" dirty="0" smtClean="0"/>
              <a:t>Designing assessment to support student learning</a:t>
            </a:r>
            <a:r>
              <a:rPr lang="en-GB" sz="1800" i="1" dirty="0" smtClean="0"/>
              <a:t> </a:t>
            </a:r>
            <a:r>
              <a:rPr lang="en-GB" sz="1800" dirty="0" smtClean="0"/>
              <a:t>Keynote at Leeds Met staff Development festival.</a:t>
            </a:r>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a:p>
            <a:pPr eaLnBrk="1" hangingPunct="1">
              <a:defRPr/>
            </a:pPr>
            <a:endParaRPr lang="en-GB" sz="1800" dirty="0" smtClean="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457200" y="260350"/>
            <a:ext cx="7543800" cy="720725"/>
          </a:xfrm>
        </p:spPr>
        <p:txBody>
          <a:bodyPr/>
          <a:lstStyle/>
          <a:p>
            <a:pPr eaLnBrk="1" hangingPunct="1"/>
            <a:r>
              <a:rPr lang="en-GB" dirty="0" smtClean="0"/>
              <a:t>Useful references 3</a:t>
            </a:r>
          </a:p>
        </p:txBody>
      </p:sp>
      <p:sp>
        <p:nvSpPr>
          <p:cNvPr id="43011" name="Rectangle 3"/>
          <p:cNvSpPr>
            <a:spLocks noGrp="1" noChangeArrowheads="1"/>
          </p:cNvSpPr>
          <p:nvPr>
            <p:ph type="body" idx="1"/>
          </p:nvPr>
        </p:nvSpPr>
        <p:spPr>
          <a:xfrm>
            <a:off x="323850" y="1052737"/>
            <a:ext cx="8569325" cy="5329014"/>
          </a:xfrm>
        </p:spPr>
        <p:txBody>
          <a:bodyPr/>
          <a:lstStyle/>
          <a:p>
            <a:pPr marL="609600" indent="-609600" eaLnBrk="1" hangingPunct="1">
              <a:buFont typeface="Wingdings" pitchFamily="2" charset="2"/>
              <a:buNone/>
              <a:defRPr/>
            </a:pPr>
            <a:r>
              <a:rPr lang="en-GB" sz="1800" dirty="0" err="1" smtClean="0"/>
              <a:t>Kneale</a:t>
            </a:r>
            <a:r>
              <a:rPr lang="en-GB" sz="1800" dirty="0" smtClean="0"/>
              <a:t>, P. E. (1997) </a:t>
            </a:r>
            <a:r>
              <a:rPr lang="en-GB" sz="1800" i="1" dirty="0" smtClean="0"/>
              <a:t>The rise of the "strategic student": how can we adapt to cope?</a:t>
            </a:r>
            <a:r>
              <a:rPr lang="en-GB" sz="1800" dirty="0" smtClean="0"/>
              <a:t> in Armstrong, S., Thompson, G. and Brown, S. (</a:t>
            </a:r>
            <a:r>
              <a:rPr lang="en-GB" sz="1800" dirty="0" err="1" smtClean="0"/>
              <a:t>eds</a:t>
            </a:r>
            <a:r>
              <a:rPr lang="en-GB" sz="1800" dirty="0" smtClean="0"/>
              <a:t>) </a:t>
            </a:r>
            <a:r>
              <a:rPr lang="en-GB" sz="1800" i="1" dirty="0" smtClean="0"/>
              <a:t>Facing up to Radical Changes in Universities and Colleges,</a:t>
            </a:r>
            <a:r>
              <a:rPr lang="en-GB" sz="1800" dirty="0" smtClean="0"/>
              <a:t> 119-139 London: </a:t>
            </a:r>
            <a:r>
              <a:rPr lang="en-GB" sz="1800" dirty="0" err="1" smtClean="0"/>
              <a:t>Kogan</a:t>
            </a:r>
            <a:r>
              <a:rPr lang="en-GB" sz="1800" dirty="0" smtClean="0"/>
              <a:t> Page.</a:t>
            </a:r>
          </a:p>
          <a:p>
            <a:pPr marL="609600" indent="-609600" eaLnBrk="1" hangingPunct="1">
              <a:buFont typeface="Wingdings" pitchFamily="2" charset="2"/>
              <a:buNone/>
              <a:defRPr/>
            </a:pPr>
            <a:r>
              <a:rPr lang="en-GB" sz="1800" dirty="0" smtClean="0"/>
              <a:t>Knight, P. and </a:t>
            </a:r>
            <a:r>
              <a:rPr lang="en-GB" sz="1800" dirty="0" err="1" smtClean="0"/>
              <a:t>Yorke</a:t>
            </a:r>
            <a:r>
              <a:rPr lang="en-GB" sz="1800" dirty="0" smtClean="0"/>
              <a:t>, M. (2003) </a:t>
            </a:r>
            <a:r>
              <a:rPr lang="en-GB" sz="1800" i="1" dirty="0" smtClean="0"/>
              <a:t>Assessment, learning and employability</a:t>
            </a:r>
            <a:r>
              <a:rPr lang="en-GB" sz="1800" dirty="0" smtClean="0"/>
              <a:t> Maidenhead, UK: SRHE/Open University Press.</a:t>
            </a:r>
          </a:p>
          <a:p>
            <a:pPr eaLnBrk="1" hangingPunct="1">
              <a:buFont typeface="Wingdings" pitchFamily="2" charset="2"/>
              <a:buNone/>
              <a:defRPr/>
            </a:pPr>
            <a:r>
              <a:rPr lang="en-GB" sz="1800" dirty="0" err="1" smtClean="0"/>
              <a:t>Mentkowski</a:t>
            </a:r>
            <a:r>
              <a:rPr lang="en-GB" sz="1800" dirty="0" smtClean="0"/>
              <a:t>, M. and associates (2000) p.82 </a:t>
            </a:r>
            <a:r>
              <a:rPr lang="en-GB" sz="1800" i="1" dirty="0" smtClean="0"/>
              <a:t>Learning that lasts: integrating learning development and performance in college and beyond</a:t>
            </a:r>
            <a:r>
              <a:rPr lang="en-GB" sz="1800" dirty="0" smtClean="0"/>
              <a:t> San Francisco: </a:t>
            </a:r>
            <a:r>
              <a:rPr lang="en-GB" sz="1800" dirty="0" err="1" smtClean="0"/>
              <a:t>Jossey</a:t>
            </a:r>
            <a:r>
              <a:rPr lang="en-GB" sz="1800" dirty="0" smtClean="0"/>
              <a:t>-Bass.</a:t>
            </a:r>
          </a:p>
          <a:p>
            <a:pPr eaLnBrk="1" hangingPunct="1">
              <a:buFont typeface="Wingdings" pitchFamily="2" charset="2"/>
              <a:buNone/>
              <a:defRPr/>
            </a:pPr>
            <a:r>
              <a:rPr lang="en-GB" sz="1800" dirty="0" smtClean="0"/>
              <a:t>McDowell, L. and Brown, S. (1998) </a:t>
            </a:r>
            <a:r>
              <a:rPr lang="en-GB" sz="1800" i="1" dirty="0" smtClean="0"/>
              <a:t>Assessing students: cheating and plagiarism</a:t>
            </a:r>
            <a:r>
              <a:rPr lang="en-GB" sz="1800" dirty="0" smtClean="0"/>
              <a:t>, Newcastle: Red Guide 10/11 University of Northumbria.</a:t>
            </a:r>
            <a:endParaRPr lang="en-US" sz="1800" dirty="0" smtClean="0"/>
          </a:p>
          <a:p>
            <a:pPr eaLnBrk="1" hangingPunct="1">
              <a:buFont typeface="Wingdings" pitchFamily="2" charset="2"/>
              <a:buNone/>
              <a:defRPr/>
            </a:pPr>
            <a:r>
              <a:rPr lang="en-GB" sz="1800" dirty="0" err="1" smtClean="0"/>
              <a:t>Nicol</a:t>
            </a:r>
            <a:r>
              <a:rPr lang="en-GB" sz="1800" dirty="0" smtClean="0"/>
              <a:t>, D. J. and Macfarlane-Dick, D. (2006) Formative assessment and self-regulated learning: A model and seven principles of good feedback practice. </a:t>
            </a:r>
            <a:r>
              <a:rPr lang="en-GB" sz="1800" i="1" dirty="0" smtClean="0"/>
              <a:t>Studies in Higher Education </a:t>
            </a:r>
            <a:r>
              <a:rPr lang="en-GB" sz="1800" i="1" dirty="0" err="1" smtClean="0"/>
              <a:t>Vol</a:t>
            </a:r>
            <a:r>
              <a:rPr lang="en-GB" sz="1800" i="1" dirty="0" smtClean="0"/>
              <a:t> 31(2), 199-218.</a:t>
            </a:r>
          </a:p>
          <a:p>
            <a:pPr eaLnBrk="1" hangingPunct="1">
              <a:buFont typeface="Wingdings" pitchFamily="2" charset="2"/>
              <a:buNone/>
              <a:defRPr/>
            </a:pPr>
            <a:r>
              <a:rPr lang="en-GB" sz="1800" dirty="0" err="1" smtClean="0"/>
              <a:t>Pickford</a:t>
            </a:r>
            <a:r>
              <a:rPr lang="en-GB" sz="1800" dirty="0" smtClean="0"/>
              <a:t>, R. and Brown, S. (2006) </a:t>
            </a:r>
            <a:r>
              <a:rPr lang="en-GB" sz="1800" i="1" dirty="0" smtClean="0"/>
              <a:t>Assessing skills and practice</a:t>
            </a:r>
            <a:r>
              <a:rPr lang="en-GB" sz="1800" dirty="0" smtClean="0"/>
              <a:t> London: Routledge. </a:t>
            </a:r>
          </a:p>
          <a:p>
            <a:pPr eaLnBrk="1" hangingPunct="1">
              <a:lnSpc>
                <a:spcPct val="90000"/>
              </a:lnSpc>
              <a:buFont typeface="Wingdings" pitchFamily="2" charset="2"/>
              <a:buNone/>
              <a:defRPr/>
            </a:pPr>
            <a:endParaRPr lang="en-GB" sz="18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Teesside’s assessment and feedback policy emphasises:</a:t>
            </a:r>
            <a:endParaRPr lang="en-GB" dirty="0"/>
          </a:p>
        </p:txBody>
      </p:sp>
      <p:sp>
        <p:nvSpPr>
          <p:cNvPr id="3" name="Content Placeholder 2"/>
          <p:cNvSpPr>
            <a:spLocks noGrp="1"/>
          </p:cNvSpPr>
          <p:nvPr>
            <p:ph idx="1"/>
          </p:nvPr>
        </p:nvSpPr>
        <p:spPr>
          <a:xfrm>
            <a:off x="142844" y="1539874"/>
            <a:ext cx="8643998" cy="5032397"/>
          </a:xfrm>
        </p:spPr>
        <p:txBody>
          <a:bodyPr/>
          <a:lstStyle/>
          <a:p>
            <a:r>
              <a:rPr lang="en-GB" dirty="0" smtClean="0">
                <a:solidFill>
                  <a:srgbClr val="7030A0"/>
                </a:solidFill>
              </a:rPr>
              <a:t>Validity</a:t>
            </a:r>
            <a:r>
              <a:rPr lang="en-GB" dirty="0" smtClean="0"/>
              <a:t>: aligning with learning outcomes, at the right level and consistent with benchmarks and PSRB requirements</a:t>
            </a:r>
          </a:p>
          <a:p>
            <a:r>
              <a:rPr lang="en-GB" dirty="0" smtClean="0">
                <a:solidFill>
                  <a:srgbClr val="7030A0"/>
                </a:solidFill>
              </a:rPr>
              <a:t>Reliability</a:t>
            </a:r>
            <a:r>
              <a:rPr lang="en-GB" dirty="0" smtClean="0"/>
              <a:t>: using clear &amp;understandable criteria so students can understand them, trained markers can mark rigorously, consistently and fairly and moderation is undertaken;</a:t>
            </a:r>
          </a:p>
          <a:p>
            <a:r>
              <a:rPr lang="en-GB" dirty="0" smtClean="0">
                <a:solidFill>
                  <a:srgbClr val="7030A0"/>
                </a:solidFill>
              </a:rPr>
              <a:t>Efficiency</a:t>
            </a:r>
            <a:r>
              <a:rPr lang="en-GB" dirty="0" smtClean="0"/>
              <a:t>: manageable workloads for staff &amp; students; </a:t>
            </a:r>
          </a:p>
          <a:p>
            <a:r>
              <a:rPr lang="en-GB" dirty="0" smtClean="0">
                <a:solidFill>
                  <a:srgbClr val="7030A0"/>
                </a:solidFill>
              </a:rPr>
              <a:t>Transparency</a:t>
            </a:r>
            <a:r>
              <a:rPr lang="en-GB" dirty="0" smtClean="0"/>
              <a:t>: clear &amp;understandable processes &amp; systems</a:t>
            </a:r>
          </a:p>
          <a:p>
            <a:r>
              <a:rPr lang="en-GB" dirty="0" smtClean="0">
                <a:solidFill>
                  <a:srgbClr val="7030A0"/>
                </a:solidFill>
              </a:rPr>
              <a:t>Diversity</a:t>
            </a:r>
            <a:r>
              <a:rPr lang="en-GB" dirty="0" smtClean="0"/>
              <a:t>: using an appropriate and inclusive range of assessments for discipline and students</a:t>
            </a:r>
            <a:endParaRPr lang="en-GB"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57200" y="122239"/>
            <a:ext cx="7543800" cy="786482"/>
          </a:xfrm>
        </p:spPr>
        <p:txBody>
          <a:bodyPr/>
          <a:lstStyle/>
          <a:p>
            <a:r>
              <a:rPr lang="en-GB" dirty="0" smtClean="0"/>
              <a:t>Useful references 4</a:t>
            </a:r>
          </a:p>
        </p:txBody>
      </p:sp>
      <p:sp>
        <p:nvSpPr>
          <p:cNvPr id="48131" name="Content Placeholder 2"/>
          <p:cNvSpPr>
            <a:spLocks noGrp="1"/>
          </p:cNvSpPr>
          <p:nvPr>
            <p:ph idx="1"/>
          </p:nvPr>
        </p:nvSpPr>
        <p:spPr>
          <a:xfrm>
            <a:off x="468313" y="980728"/>
            <a:ext cx="8229600" cy="5221635"/>
          </a:xfrm>
        </p:spPr>
        <p:txBody>
          <a:bodyPr/>
          <a:lstStyle/>
          <a:p>
            <a:pPr eaLnBrk="1" hangingPunct="1">
              <a:buFont typeface="Wingdings" pitchFamily="2" charset="2"/>
              <a:buNone/>
            </a:pPr>
            <a:r>
              <a:rPr lang="en-GB" sz="1800" dirty="0" smtClean="0"/>
              <a:t>Race, P. (2001) </a:t>
            </a:r>
            <a:r>
              <a:rPr lang="en-GB" sz="1800" i="1" dirty="0" smtClean="0"/>
              <a:t>A Briefing on Self, Peer &amp; Group Assessment,</a:t>
            </a:r>
            <a:r>
              <a:rPr lang="en-GB" sz="1800" dirty="0" smtClean="0"/>
              <a:t> in LTSN Generic Centre Assessment Series No 9 LTSN York.</a:t>
            </a:r>
          </a:p>
          <a:p>
            <a:pPr eaLnBrk="1" hangingPunct="1">
              <a:buFont typeface="Wingdings" pitchFamily="2" charset="2"/>
              <a:buNone/>
            </a:pPr>
            <a:r>
              <a:rPr lang="en-GB" sz="1800" dirty="0" smtClean="0"/>
              <a:t>Race P. (2006) </a:t>
            </a:r>
            <a:r>
              <a:rPr lang="en-GB" sz="1800" i="1" dirty="0" smtClean="0"/>
              <a:t>The lecturer’s toolkit (3rd edition),</a:t>
            </a:r>
            <a:r>
              <a:rPr lang="en-GB" sz="1800" dirty="0" smtClean="0"/>
              <a:t> London: Routledge.</a:t>
            </a:r>
          </a:p>
          <a:p>
            <a:pPr eaLnBrk="1" hangingPunct="1">
              <a:buFont typeface="Wingdings" pitchFamily="2" charset="2"/>
              <a:buNone/>
            </a:pPr>
            <a:r>
              <a:rPr lang="en-GB" sz="1800" dirty="0" smtClean="0"/>
              <a:t>Rust, C., Price, M. and O’Donovan, B. (2003) </a:t>
            </a:r>
            <a:r>
              <a:rPr lang="en-GB" sz="1800" i="1" dirty="0" smtClean="0"/>
              <a:t>Improving students’ learning by developing their understanding of assessment criteria and processes, </a:t>
            </a:r>
            <a:r>
              <a:rPr lang="en-GB" sz="1800" dirty="0" smtClean="0"/>
              <a:t>Assessment and Evaluation in Higher Education. 28 (2), 147-164.</a:t>
            </a:r>
          </a:p>
          <a:p>
            <a:pPr eaLnBrk="1" hangingPunct="1">
              <a:buFont typeface="Wingdings" pitchFamily="2" charset="2"/>
              <a:buNone/>
            </a:pPr>
            <a:r>
              <a:rPr lang="en-GB" sz="1800" dirty="0" smtClean="0"/>
              <a:t>Ryan, J. (2000) </a:t>
            </a:r>
            <a:r>
              <a:rPr lang="en-GB" sz="1800" i="1" dirty="0" smtClean="0"/>
              <a:t>A Guide to Teaching International Students,</a:t>
            </a:r>
            <a:r>
              <a:rPr lang="en-GB" sz="1800" dirty="0" smtClean="0"/>
              <a:t> Oxford Centre for Staff and Learning Development</a:t>
            </a:r>
          </a:p>
          <a:p>
            <a:pPr eaLnBrk="1" hangingPunct="1">
              <a:buFont typeface="Wingdings" pitchFamily="2" charset="2"/>
              <a:buNone/>
            </a:pPr>
            <a:r>
              <a:rPr lang="en-GB" sz="1800" dirty="0" smtClean="0"/>
              <a:t>Stefani, L. and Carroll, J. (2001) </a:t>
            </a:r>
            <a:r>
              <a:rPr lang="en-GB" sz="1800" i="1" dirty="0" smtClean="0"/>
              <a:t>A Briefing on Plagiarism </a:t>
            </a:r>
            <a:r>
              <a:rPr lang="en-GB" sz="1800" dirty="0" smtClean="0"/>
              <a:t>http://www.ltsn.ac.uk/application.asp?app=resources.asp&amp;process=full_record&amp;section=generic&amp;id=10</a:t>
            </a:r>
          </a:p>
          <a:p>
            <a:pPr>
              <a:buNone/>
            </a:pPr>
            <a:r>
              <a:rPr lang="en-GB" sz="1800" dirty="0" smtClean="0"/>
              <a:t>Sadler, D. Royce (2010) Beyond feedback: developing student capability in complex appraisal,</a:t>
            </a:r>
            <a:br>
              <a:rPr lang="en-GB" sz="1800" dirty="0" smtClean="0"/>
            </a:br>
            <a:r>
              <a:rPr lang="en-GB" sz="1800" i="1" dirty="0" smtClean="0"/>
              <a:t>Assessment &amp; Evaluation in Higher Education, 35: 5, 535-550</a:t>
            </a:r>
            <a:endParaRPr lang="en-GB" sz="1800" dirty="0" smtClean="0"/>
          </a:p>
          <a:p>
            <a:pPr eaLnBrk="1" hangingPunct="1">
              <a:buFont typeface="Wingdings" pitchFamily="2" charset="2"/>
              <a:buNone/>
            </a:pPr>
            <a:r>
              <a:rPr lang="en-GB" sz="1800" dirty="0" smtClean="0"/>
              <a:t>Yorke, M. (1999) </a:t>
            </a:r>
            <a:r>
              <a:rPr lang="en-GB" sz="1800" i="1" dirty="0" smtClean="0"/>
              <a:t>Leaving Early: Undergraduate Non-completion in Higher Education,</a:t>
            </a:r>
            <a:r>
              <a:rPr lang="en-GB" sz="1800" dirty="0" smtClean="0"/>
              <a:t> London: Routledge.</a:t>
            </a:r>
          </a:p>
          <a:p>
            <a:pPr eaLnBrk="1" hangingPunct="1">
              <a:buFont typeface="Wingdings" pitchFamily="2" charset="2"/>
              <a:buNone/>
            </a:pPr>
            <a:endParaRPr lang="en-GB" sz="1800" dirty="0" smtClean="0"/>
          </a:p>
          <a:p>
            <a:endParaRPr lang="en-GB" sz="18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err="1" smtClean="0"/>
              <a:t>QAA’s</a:t>
            </a:r>
            <a:r>
              <a:rPr lang="en-GB" dirty="0" smtClean="0"/>
              <a:t> new code of practice section B6 will emphasise:</a:t>
            </a:r>
            <a:endParaRPr lang="en-GB" dirty="0"/>
          </a:p>
        </p:txBody>
      </p:sp>
      <p:sp>
        <p:nvSpPr>
          <p:cNvPr id="3" name="Content Placeholder 2"/>
          <p:cNvSpPr>
            <a:spLocks noGrp="1"/>
          </p:cNvSpPr>
          <p:nvPr>
            <p:ph idx="1"/>
          </p:nvPr>
        </p:nvSpPr>
        <p:spPr/>
        <p:txBody>
          <a:bodyPr/>
          <a:lstStyle/>
          <a:p>
            <a:pPr>
              <a:buNone/>
            </a:pPr>
            <a:r>
              <a:rPr lang="en-GB" dirty="0" smtClean="0"/>
              <a:t>Rigorous standards at appropriated levels, transparent and accessible regulations, fairness of judgments, inclusivity, assessor induction, training and mentoring for competence, sound academic practice, a shared understanding of how standards are reached, timely developmental and constructive feedback, manageability, authenticity, security, with transparent systems, fair and consistent application of regulations, with regular evaluation and enhancement of  systems and regulations.</a:t>
            </a:r>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p:txBody>
          <a:bodyPr/>
          <a:lstStyle/>
          <a:p>
            <a:r>
              <a:rPr lang="en-GB" sz="3500" smtClean="0"/>
              <a:t>Why is assessment such a big issue?</a:t>
            </a:r>
          </a:p>
        </p:txBody>
      </p:sp>
      <p:sp>
        <p:nvSpPr>
          <p:cNvPr id="13315" name="Rectangle 3"/>
          <p:cNvSpPr>
            <a:spLocks noGrp="1" noChangeArrowheads="1"/>
          </p:cNvSpPr>
          <p:nvPr>
            <p:ph type="body" idx="4294967295"/>
          </p:nvPr>
        </p:nvSpPr>
        <p:spPr/>
        <p:txBody>
          <a:bodyPr/>
          <a:lstStyle/>
          <a:p>
            <a:r>
              <a:rPr lang="en-GB" dirty="0" smtClean="0"/>
              <a:t>Significant amounts of research suggests that good feedback and assessment practices are essential to student learning;</a:t>
            </a:r>
          </a:p>
          <a:p>
            <a:r>
              <a:rPr lang="en-GB" dirty="0" smtClean="0"/>
              <a:t>NSS and other student satisfaction surveys frequently highlight significant dissatisfaction around these issues;</a:t>
            </a:r>
          </a:p>
          <a:p>
            <a:r>
              <a:rPr lang="en-GB" dirty="0" smtClean="0"/>
              <a:t>In tough times, staff often find the pressure of achieving fast and formative feedback a heavy chore.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GB" sz="2400" dirty="0" smtClean="0"/>
              <a:t>Assessment for Learning: see http://www.northumbria.ac.uk/sd/central/ar/academy/cetl_afl/ </a:t>
            </a:r>
          </a:p>
        </p:txBody>
      </p:sp>
      <p:sp>
        <p:nvSpPr>
          <p:cNvPr id="37891" name="Content Placeholder 2"/>
          <p:cNvSpPr>
            <a:spLocks noGrp="1"/>
          </p:cNvSpPr>
          <p:nvPr>
            <p:ph idx="1"/>
          </p:nvPr>
        </p:nvSpPr>
        <p:spPr>
          <a:xfrm>
            <a:off x="228600" y="1219201"/>
            <a:ext cx="8915400" cy="4927600"/>
          </a:xfrm>
        </p:spPr>
        <p:txBody>
          <a:bodyPr/>
          <a:lstStyle/>
          <a:p>
            <a:pPr eaLnBrk="1" hangingPunct="1"/>
            <a:r>
              <a:rPr lang="en-GB" sz="2000" dirty="0" smtClean="0"/>
              <a:t>Emphasises </a:t>
            </a:r>
            <a:r>
              <a:rPr lang="en-GB" sz="2000" dirty="0" smtClean="0">
                <a:solidFill>
                  <a:srgbClr val="7030A0"/>
                </a:solidFill>
              </a:rPr>
              <a:t>authenticity</a:t>
            </a:r>
            <a:r>
              <a:rPr lang="en-GB" sz="2000" dirty="0" smtClean="0"/>
              <a:t> and </a:t>
            </a:r>
            <a:r>
              <a:rPr lang="en-GB" sz="2000" dirty="0" smtClean="0">
                <a:solidFill>
                  <a:srgbClr val="7030A0"/>
                </a:solidFill>
              </a:rPr>
              <a:t>complexity </a:t>
            </a:r>
            <a:r>
              <a:rPr lang="en-GB" sz="2000" dirty="0" smtClean="0"/>
              <a:t>in the content and methods of assessment rather than reproduction of knowledge and reductive measurement. </a:t>
            </a:r>
          </a:p>
          <a:p>
            <a:pPr eaLnBrk="1" hangingPunct="1"/>
            <a:r>
              <a:rPr lang="en-GB" sz="2000" dirty="0" smtClean="0"/>
              <a:t>Uses high-stakes summative assessment </a:t>
            </a:r>
            <a:r>
              <a:rPr lang="en-GB" sz="2000" dirty="0" smtClean="0">
                <a:solidFill>
                  <a:srgbClr val="7030A0"/>
                </a:solidFill>
              </a:rPr>
              <a:t>rigorously but sparingly</a:t>
            </a:r>
            <a:r>
              <a:rPr lang="en-GB" sz="2000" dirty="0" smtClean="0"/>
              <a:t> rather than as the main driver for learning. </a:t>
            </a:r>
          </a:p>
          <a:p>
            <a:pPr eaLnBrk="1" hangingPunct="1"/>
            <a:r>
              <a:rPr lang="en-GB" sz="2000" dirty="0" smtClean="0"/>
              <a:t>Offers students extensive opportunities to engage in the kinds of tasks that develop and demonstrate their learning, thus building their confidence and capabilities </a:t>
            </a:r>
            <a:r>
              <a:rPr lang="en-GB" sz="2000" dirty="0" smtClean="0">
                <a:solidFill>
                  <a:srgbClr val="7030A0"/>
                </a:solidFill>
              </a:rPr>
              <a:t>before</a:t>
            </a:r>
            <a:r>
              <a:rPr lang="en-GB" sz="2000" dirty="0" smtClean="0"/>
              <a:t> they are summatively assessed. </a:t>
            </a:r>
          </a:p>
          <a:p>
            <a:pPr eaLnBrk="1" hangingPunct="1"/>
            <a:r>
              <a:rPr lang="en-GB" sz="2000" dirty="0" smtClean="0"/>
              <a:t>Is rich in feedback derived from </a:t>
            </a:r>
            <a:r>
              <a:rPr lang="en-GB" sz="2000" dirty="0" smtClean="0">
                <a:solidFill>
                  <a:srgbClr val="7030A0"/>
                </a:solidFill>
              </a:rPr>
              <a:t>formal </a:t>
            </a:r>
            <a:r>
              <a:rPr lang="en-GB" sz="2000" dirty="0" smtClean="0"/>
              <a:t>mechanisms e.g. tutor comments on assignments, student self-review logs. </a:t>
            </a:r>
          </a:p>
          <a:p>
            <a:pPr eaLnBrk="1" hangingPunct="1"/>
            <a:r>
              <a:rPr lang="en-GB" sz="2000" dirty="0" smtClean="0"/>
              <a:t>Is rich in </a:t>
            </a:r>
            <a:r>
              <a:rPr lang="en-GB" sz="2000" dirty="0" smtClean="0">
                <a:solidFill>
                  <a:srgbClr val="7030A0"/>
                </a:solidFill>
              </a:rPr>
              <a:t>informal </a:t>
            </a:r>
            <a:r>
              <a:rPr lang="en-GB" sz="2000" dirty="0" smtClean="0"/>
              <a:t>feedback e.g. peer review of draft writing, collaborative project work, which provides students with a continuous flow of feedback on ‘how they are doing’. </a:t>
            </a:r>
          </a:p>
          <a:p>
            <a:pPr eaLnBrk="1" hangingPunct="1"/>
            <a:r>
              <a:rPr lang="en-GB" sz="2000" dirty="0" smtClean="0"/>
              <a:t>Develops students’ abilities to </a:t>
            </a:r>
            <a:r>
              <a:rPr lang="en-GB" sz="2000" dirty="0" smtClean="0">
                <a:solidFill>
                  <a:srgbClr val="7030A0"/>
                </a:solidFill>
              </a:rPr>
              <a:t>direct</a:t>
            </a:r>
            <a:r>
              <a:rPr lang="en-GB" sz="2000" dirty="0" smtClean="0"/>
              <a:t> their own learning, </a:t>
            </a:r>
            <a:r>
              <a:rPr lang="en-GB" sz="2000" dirty="0" smtClean="0">
                <a:solidFill>
                  <a:srgbClr val="7030A0"/>
                </a:solidFill>
              </a:rPr>
              <a:t>evaluate</a:t>
            </a:r>
            <a:r>
              <a:rPr lang="en-GB" sz="2000" dirty="0" smtClean="0"/>
              <a:t> their own progress and attainments and </a:t>
            </a:r>
            <a:r>
              <a:rPr lang="en-GB" sz="2000" dirty="0" smtClean="0">
                <a:solidFill>
                  <a:srgbClr val="7030A0"/>
                </a:solidFill>
              </a:rPr>
              <a:t>support</a:t>
            </a:r>
            <a:r>
              <a:rPr lang="en-GB" sz="2000" dirty="0" smtClean="0"/>
              <a:t> the learning of others. </a:t>
            </a:r>
            <a:r>
              <a:rPr lang="en-GB" sz="2000" b="0" i="1" dirty="0" smtClean="0">
                <a:solidFill>
                  <a:srgbClr val="7030A0"/>
                </a:solidFill>
              </a:rPr>
              <a:t>(my emphasis)</a:t>
            </a:r>
            <a:endParaRPr lang="en-GB" sz="2000" dirty="0" smtClean="0"/>
          </a:p>
          <a:p>
            <a:pPr eaLnBrk="1" hangingPunct="1"/>
            <a:endParaRPr lang="en-GB" sz="2000" b="0" i="1" dirty="0" smtClean="0">
              <a:solidFill>
                <a:srgbClr val="7030A0"/>
              </a:solidFill>
            </a:endParaRPr>
          </a:p>
          <a:p>
            <a:pPr eaLnBrk="1" hangingPunct="1"/>
            <a:endParaRPr lang="en-GB" sz="20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358775" y="381001"/>
            <a:ext cx="8605838" cy="5486400"/>
          </a:xfrm>
        </p:spPr>
        <p:txBody>
          <a:bodyPr/>
          <a:lstStyle/>
          <a:p>
            <a:pPr lvl="0">
              <a:buSzPct val="100000"/>
              <a:buFont typeface="+mj-lt"/>
              <a:buAutoNum type="arabicPeriod"/>
            </a:pPr>
            <a:r>
              <a:rPr lang="en-GB" sz="2600" dirty="0" smtClean="0">
                <a:solidFill>
                  <a:srgbClr val="7030A0"/>
                </a:solidFill>
              </a:rPr>
              <a:t>Assessment for learning</a:t>
            </a:r>
            <a:r>
              <a:rPr lang="en-GB" sz="2600" dirty="0" smtClean="0"/>
              <a:t>: is assessment fully integrated within learning activities or is it an add-on that adds nothing to student engagement?</a:t>
            </a:r>
          </a:p>
          <a:p>
            <a:pPr lvl="0">
              <a:buSzPct val="100000"/>
              <a:buFont typeface="+mj-lt"/>
              <a:buAutoNum type="arabicPeriod"/>
            </a:pPr>
            <a:r>
              <a:rPr lang="en-GB" sz="2600" dirty="0" smtClean="0">
                <a:solidFill>
                  <a:srgbClr val="7030A0"/>
                </a:solidFill>
              </a:rPr>
              <a:t>Preparation</a:t>
            </a:r>
            <a:r>
              <a:rPr lang="en-GB" sz="2600" dirty="0" smtClean="0"/>
              <a:t>: are you developing students’ assessment literacy, so they understand fully what is required of them and can optimise their performances in a range of assessment contexts? Are staff inducted so they all share understandings of assessment practice.</a:t>
            </a:r>
          </a:p>
          <a:p>
            <a:pPr lvl="0">
              <a:buSzPct val="100000"/>
              <a:buFont typeface="+mj-lt"/>
              <a:buAutoNum type="arabicPeriod"/>
            </a:pPr>
            <a:r>
              <a:rPr lang="en-GB" sz="2600" dirty="0" smtClean="0">
                <a:solidFill>
                  <a:srgbClr val="7030A0"/>
                </a:solidFill>
              </a:rPr>
              <a:t>Purpose</a:t>
            </a:r>
            <a:r>
              <a:rPr lang="en-GB" sz="2600" dirty="0" smtClean="0"/>
              <a:t>: are you clear about why on each occasion you are assessing? Is it to give students guidance on how to improve or remediate work, or it is a scoring exercise to determine final grades? Is it focussing on theory or practise (or an integration of the two)? </a:t>
            </a:r>
          </a:p>
          <a:p>
            <a:pPr>
              <a:buSzPct val="100000"/>
              <a:buFont typeface="+mj-lt"/>
              <a:buAutoNum type="arabicPeriod"/>
            </a:pPr>
            <a:endParaRPr lang="en-GB" sz="2600"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LeedsMet template</Template>
  <TotalTime>0</TotalTime>
  <Words>4588</Words>
  <Application>Microsoft Office PowerPoint</Application>
  <PresentationFormat>On-screen Show (4:3)</PresentationFormat>
  <Paragraphs>293</Paragraphs>
  <Slides>50</Slides>
  <Notes>32</Notes>
  <HiddenSlides>1</HiddenSlides>
  <MMClips>0</MMClips>
  <ScaleCrop>false</ScaleCrop>
  <HeadingPairs>
    <vt:vector size="4" baseType="variant">
      <vt:variant>
        <vt:lpstr>Theme</vt:lpstr>
      </vt:variant>
      <vt:variant>
        <vt:i4>1</vt:i4>
      </vt:variant>
      <vt:variant>
        <vt:lpstr>Slide Titles</vt:lpstr>
      </vt:variant>
      <vt:variant>
        <vt:i4>50</vt:i4>
      </vt:variant>
    </vt:vector>
  </HeadingPairs>
  <TitlesOfParts>
    <vt:vector size="51" baseType="lpstr">
      <vt:lpstr>LeedsMet template</vt:lpstr>
      <vt:lpstr>Assessment and feedback; issues for L&amp;T leaders Teesside University 25 September 2013</vt:lpstr>
      <vt:lpstr>Engagement with the HEA project: A marked improvement</vt:lpstr>
      <vt:lpstr>Implementing the TAPs project at Teesside</vt:lpstr>
      <vt:lpstr>University review of assessment &amp; feedback policy</vt:lpstr>
      <vt:lpstr>Teesside’s assessment and feedback policy emphasises:</vt:lpstr>
      <vt:lpstr>QAA’s new code of practice section B6 will emphasise:</vt:lpstr>
      <vt:lpstr>Why is assessment such a big issue?</vt:lpstr>
      <vt:lpstr>Assessment for Learning: see http://www.northumbria.ac.uk/sd/central/ar/academy/cetl_afl/ </vt:lpstr>
      <vt:lpstr>Slide 9</vt:lpstr>
      <vt:lpstr>Slide 10</vt:lpstr>
      <vt:lpstr>Slide 11</vt:lpstr>
      <vt:lpstr>Slide 12</vt:lpstr>
      <vt:lpstr>Leading assessment for learning in universities</vt:lpstr>
      <vt:lpstr>How can we avoid assessment being  a negative experience which:</vt:lpstr>
      <vt:lpstr>Instead we would aim to:</vt:lpstr>
      <vt:lpstr>Integrating assessment into learning</vt:lpstr>
      <vt:lpstr>Formative and summative assessment</vt:lpstr>
      <vt:lpstr>To integrate assessment we need to realign it with the curriculum by:</vt:lpstr>
      <vt:lpstr>Slide 19</vt:lpstr>
      <vt:lpstr>Why does assessment matter so much?</vt:lpstr>
      <vt:lpstr>Setting good patterns</vt:lpstr>
      <vt:lpstr>Assessment can be transformative if we do it well</vt:lpstr>
      <vt:lpstr>What kind of assessment experience? Here’s my highest hope. One that:</vt:lpstr>
      <vt:lpstr>Using assessment to improve engagement</vt:lpstr>
      <vt:lpstr>To improve assessment we should realign it by:</vt:lpstr>
      <vt:lpstr>Good feedback practice: </vt:lpstr>
      <vt:lpstr>Students benefit if we can make feedback timely</vt:lpstr>
      <vt:lpstr>Encouraging students to take assessment more seriously</vt:lpstr>
      <vt:lpstr>Sadler, the most cited authors on formative assessment argues:</vt:lpstr>
      <vt:lpstr>Sadler continues…</vt:lpstr>
      <vt:lpstr>What really impacts on learning?</vt:lpstr>
      <vt:lpstr>Slide 32</vt:lpstr>
      <vt:lpstr>Diverse and innovative assessment helps</vt:lpstr>
      <vt:lpstr>Setting good patterns</vt:lpstr>
      <vt:lpstr>Boud et al 2010: ‘Assessment 2020’:</vt:lpstr>
      <vt:lpstr>Sound and frequent assessment </vt:lpstr>
      <vt:lpstr>Using formative assessment to promote independence and learning</vt:lpstr>
      <vt:lpstr>Transformative assessment to improve learning needs to be:</vt:lpstr>
      <vt:lpstr>Can we also make assessment:</vt:lpstr>
      <vt:lpstr>The people doing the assessment need to be:</vt:lpstr>
      <vt:lpstr>To give feedback more effectively  &amp; efficiently, we can:</vt:lpstr>
      <vt:lpstr>Making assessment work well</vt:lpstr>
      <vt:lpstr>Play fair with students by avoiding using ‘final language’ (Boud)</vt:lpstr>
      <vt:lpstr>Play fair by giving feedback to students with diverse abilities</vt:lpstr>
      <vt:lpstr>Conclusions: five things to focus on this academic year:</vt:lpstr>
      <vt:lpstr>These and other slides will be available on my website at www.sally-brown.net</vt:lpstr>
      <vt:lpstr>Useful references: 1</vt:lpstr>
      <vt:lpstr>Useful references 2</vt:lpstr>
      <vt:lpstr>Useful references 3</vt:lpstr>
      <vt:lpstr>Useful references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188</cp:revision>
  <cp:lastPrinted>2012-05-10T17:07:59Z</cp:lastPrinted>
  <dcterms:created xsi:type="dcterms:W3CDTF">2007-03-06T12:05:28Z</dcterms:created>
  <dcterms:modified xsi:type="dcterms:W3CDTF">2013-09-25T20:20:56Z</dcterms:modified>
</cp:coreProperties>
</file>