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2"/>
  </p:notesMasterIdLst>
  <p:handoutMasterIdLst>
    <p:handoutMasterId r:id="rId53"/>
  </p:handoutMasterIdLst>
  <p:sldIdLst>
    <p:sldId id="261" r:id="rId2"/>
    <p:sldId id="513" r:id="rId3"/>
    <p:sldId id="514" r:id="rId4"/>
    <p:sldId id="515" r:id="rId5"/>
    <p:sldId id="516" r:id="rId6"/>
    <p:sldId id="517" r:id="rId7"/>
    <p:sldId id="432" r:id="rId8"/>
    <p:sldId id="508" r:id="rId9"/>
    <p:sldId id="481" r:id="rId10"/>
    <p:sldId id="482" r:id="rId11"/>
    <p:sldId id="483" r:id="rId12"/>
    <p:sldId id="484" r:id="rId13"/>
    <p:sldId id="506" r:id="rId14"/>
    <p:sldId id="473" r:id="rId15"/>
    <p:sldId id="476" r:id="rId16"/>
    <p:sldId id="510" r:id="rId17"/>
    <p:sldId id="511" r:id="rId18"/>
    <p:sldId id="507" r:id="rId19"/>
    <p:sldId id="505" r:id="rId20"/>
    <p:sldId id="479" r:id="rId21"/>
    <p:sldId id="512" r:id="rId22"/>
    <p:sldId id="478" r:id="rId23"/>
    <p:sldId id="477" r:id="rId24"/>
    <p:sldId id="509" r:id="rId25"/>
    <p:sldId id="480" r:id="rId26"/>
    <p:sldId id="435" r:id="rId27"/>
    <p:sldId id="462" r:id="rId28"/>
    <p:sldId id="460" r:id="rId29"/>
    <p:sldId id="503" r:id="rId30"/>
    <p:sldId id="504" r:id="rId31"/>
    <p:sldId id="485" r:id="rId32"/>
    <p:sldId id="487" r:id="rId33"/>
    <p:sldId id="488" r:id="rId34"/>
    <p:sldId id="489" r:id="rId35"/>
    <p:sldId id="492" r:id="rId36"/>
    <p:sldId id="493" r:id="rId37"/>
    <p:sldId id="464" r:id="rId38"/>
    <p:sldId id="494" r:id="rId39"/>
    <p:sldId id="495" r:id="rId40"/>
    <p:sldId id="496" r:id="rId41"/>
    <p:sldId id="437" r:id="rId42"/>
    <p:sldId id="461" r:id="rId43"/>
    <p:sldId id="465" r:id="rId44"/>
    <p:sldId id="466" r:id="rId45"/>
    <p:sldId id="497" r:id="rId46"/>
    <p:sldId id="430" r:id="rId47"/>
    <p:sldId id="498" r:id="rId48"/>
    <p:sldId id="499" r:id="rId49"/>
    <p:sldId id="500" r:id="rId50"/>
    <p:sldId id="501" r:id="rId5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25</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27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28</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33</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34</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35</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36</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98EF80EB-9EDC-4590-9497-00E00896D9F9}" type="slidenum">
              <a:rPr lang="en-US" smtClean="0"/>
              <a:pPr/>
              <a:t>8</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38</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39</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40</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41</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42</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43</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44</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45</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46</a:t>
            </a:fld>
            <a:endParaRPr 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17</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dirty="0"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18</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3FB56F1-60F1-488B-A081-8D7FD241E705}" type="slidenum">
              <a:rPr lang="en-GB" smtClean="0"/>
              <a:pPr/>
              <a:t>19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20</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21</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E87E0819-4F85-4760-A437-438ADAA73B9F}" type="slidenum">
              <a:rPr lang="en-US" smtClean="0"/>
              <a:pPr/>
              <a:t>24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285729"/>
            <a:ext cx="6624637" cy="2428892"/>
          </a:xfrm>
        </p:spPr>
        <p:txBody>
          <a:bodyPr/>
          <a:lstStyle/>
          <a:p>
            <a:pPr algn="ctr" eaLnBrk="1" hangingPunct="1">
              <a:spcBef>
                <a:spcPts val="600"/>
              </a:spcBef>
            </a:pPr>
            <a:r>
              <a:rPr lang="en-GB" sz="3600" dirty="0" smtClean="0"/>
              <a:t>Assessment and feedback; issues for L&amp;T leaders</a:t>
            </a:r>
            <a:br>
              <a:rPr lang="en-GB" sz="3600" dirty="0" smtClean="0"/>
            </a:br>
            <a:r>
              <a:rPr lang="en-GB" sz="3600" dirty="0" smtClean="0"/>
              <a:t>Teesside University</a:t>
            </a:r>
            <a:br>
              <a:rPr lang="en-GB" sz="3600" dirty="0" smtClean="0"/>
            </a:br>
            <a:r>
              <a:rPr lang="en-GB" sz="3600" dirty="0" smtClean="0"/>
              <a:t>25 September 2013</a:t>
            </a: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t>Twitter @</a:t>
            </a:r>
            <a:r>
              <a:rPr lang="en-GB" sz="2400" dirty="0" err="1" smtClean="0"/>
              <a:t>ProfSally</a:t>
            </a:r>
            <a:r>
              <a:rPr lang="en-GB" sz="2400" dirty="0" smtClean="0"/>
              <a:t>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7030A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7030A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7030A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7030A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7030A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7030A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7030A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7030A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7030A0"/>
                </a:solidFill>
              </a:rPr>
              <a:t>Technology:</a:t>
            </a:r>
            <a:r>
              <a:rPr lang="en-GB" sz="2600" dirty="0" smtClean="0"/>
              <a:t> are you using computer aided assessment where it is most useful (for drills and checking learning) enabling assessor time to be used most effectively where judgment is required?</a:t>
            </a:r>
          </a:p>
          <a:p>
            <a:pPr lvl="0">
              <a:buSzPct val="100000"/>
              <a:buNone/>
            </a:pPr>
            <a:r>
              <a:rPr lang="en-GB" sz="2600" dirty="0" smtClean="0"/>
              <a:t>(After </a:t>
            </a:r>
            <a:r>
              <a:rPr lang="en-GB" sz="2600" dirty="0" err="1" smtClean="0"/>
              <a:t>Bloxham</a:t>
            </a:r>
            <a:r>
              <a:rPr lang="en-GB" sz="2600" dirty="0" smtClean="0"/>
              <a:t> and Boyd)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Leading assessment for learning in universities</a:t>
            </a:r>
            <a:endParaRPr lang="en-GB" sz="3200" dirty="0"/>
          </a:p>
        </p:txBody>
      </p:sp>
      <p:sp>
        <p:nvSpPr>
          <p:cNvPr id="3" name="Content Placeholder 2"/>
          <p:cNvSpPr>
            <a:spLocks noGrp="1"/>
          </p:cNvSpPr>
          <p:nvPr>
            <p:ph idx="1"/>
          </p:nvPr>
        </p:nvSpPr>
        <p:spPr/>
        <p:txBody>
          <a:bodyPr>
            <a:normAutofit lnSpcReduction="10000"/>
          </a:bodyPr>
          <a:lstStyle/>
          <a:p>
            <a:pPr>
              <a:buNone/>
            </a:pPr>
            <a:r>
              <a:rPr lang="en-GB" dirty="0" smtClean="0"/>
              <a:t>Leaders can impact on the assessment context by</a:t>
            </a:r>
          </a:p>
          <a:p>
            <a:r>
              <a:rPr lang="en-GB" dirty="0" smtClean="0"/>
              <a:t>Reviewing student experiences of assessment and feedback, seeking opportunities for enhancement;</a:t>
            </a:r>
          </a:p>
          <a:p>
            <a:r>
              <a:rPr lang="en-GB" dirty="0" smtClean="0"/>
              <a:t>Establishing some clear and consistent ground rules (for example, that assessed work must be returned within 3 weeks working for continuing students);</a:t>
            </a:r>
          </a:p>
          <a:p>
            <a:r>
              <a:rPr lang="en-GB" dirty="0" smtClean="0"/>
              <a:t>Monitoring compliance with ground rules and following up when good practice is not being achieved;</a:t>
            </a:r>
          </a:p>
          <a:p>
            <a:r>
              <a:rPr lang="en-GB" dirty="0" smtClean="0"/>
              <a:t>Providing opportunities for colleagues to share their own good practice together with staff development on innovations. </a:t>
            </a:r>
            <a:endParaRPr lang="en-GB"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How can we avoid assessment being  a negative experience which:</a:t>
            </a:r>
            <a:endParaRPr lang="en-GB" sz="3200" dirty="0"/>
          </a:p>
        </p:txBody>
      </p:sp>
      <p:sp>
        <p:nvSpPr>
          <p:cNvPr id="3" name="Content Placeholder 2"/>
          <p:cNvSpPr>
            <a:spLocks noGrp="1"/>
          </p:cNvSpPr>
          <p:nvPr>
            <p:ph idx="1"/>
          </p:nvPr>
        </p:nvSpPr>
        <p:spPr/>
        <p:txBody>
          <a:bodyPr/>
          <a:lstStyle/>
          <a:p>
            <a:r>
              <a:rPr lang="en-GB" dirty="0" smtClean="0"/>
              <a:t>Strips out all the joy and enthusiasm with which many enter higher education;</a:t>
            </a:r>
          </a:p>
          <a:p>
            <a:r>
              <a:rPr lang="en-GB" dirty="0" smtClean="0"/>
              <a:t>Pushes them into strategic behaviour  (Kneale) through which they become progressively focused on modest outcomes? (‘Just tell me what I have got to do to pass: I can’t afford the time to go for a First’);</a:t>
            </a:r>
          </a:p>
          <a:p>
            <a:r>
              <a:rPr lang="en-GB" dirty="0" smtClean="0"/>
              <a:t>Filling them with dissatisfaction around their assessment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Instead we would aim to:</a:t>
            </a:r>
            <a:endParaRPr lang="en-GB" dirty="0"/>
          </a:p>
        </p:txBody>
      </p:sp>
      <p:sp>
        <p:nvSpPr>
          <p:cNvPr id="3" name="Content Placeholder 2"/>
          <p:cNvSpPr>
            <a:spLocks noGrp="1"/>
          </p:cNvSpPr>
          <p:nvPr>
            <p:ph idx="1"/>
          </p:nvPr>
        </p:nvSpPr>
        <p:spPr/>
        <p:txBody>
          <a:bodyPr/>
          <a:lstStyle/>
          <a:p>
            <a:r>
              <a:rPr lang="en-GB" dirty="0" smtClean="0"/>
              <a:t>Build each student’s confidence in what they can do through feedback, enabling them to have a genuine and positive measure of their capabilities;</a:t>
            </a:r>
          </a:p>
          <a:p>
            <a:r>
              <a:rPr lang="en-GB" dirty="0" smtClean="0"/>
              <a:t>Ensure that the disadvantages with which students enter a course of study are addressed and to some extent redressed during their academic careers;</a:t>
            </a:r>
          </a:p>
          <a:p>
            <a:r>
              <a:rPr lang="en-GB" dirty="0" smtClean="0"/>
              <a:t>Enable students to demonstrate intellectual growth throughout the programme, so that graduates are changed for the good by the experience of studying;</a:t>
            </a:r>
          </a:p>
          <a:p>
            <a:r>
              <a:rPr lang="en-GB" dirty="0" smtClean="0"/>
              <a:t>Build the foundations for future life experiences including employment, social engagement and personal fulfilment through authentic assessment.</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Integrating assessment into learning</a:t>
            </a:r>
            <a:endParaRPr lang="en-GB" dirty="0"/>
          </a:p>
        </p:txBody>
      </p:sp>
      <p:sp>
        <p:nvSpPr>
          <p:cNvPr id="3" name="Content Placeholder 2"/>
          <p:cNvSpPr>
            <a:spLocks noGrp="1"/>
          </p:cNvSpPr>
          <p:nvPr>
            <p:ph idx="1"/>
          </p:nvPr>
        </p:nvSpPr>
        <p:spPr/>
        <p:txBody>
          <a:bodyPr/>
          <a:lstStyle/>
          <a:p>
            <a:r>
              <a:rPr lang="en-GB" sz="2600" dirty="0" smtClean="0"/>
              <a:t>Do your assignments align with learning outcomes?</a:t>
            </a:r>
          </a:p>
          <a:p>
            <a:r>
              <a:rPr lang="en-GB" sz="2600" dirty="0" smtClean="0"/>
              <a:t>Are they sensibly spaced throughout the programme?</a:t>
            </a:r>
          </a:p>
          <a:p>
            <a:r>
              <a:rPr lang="en-GB" sz="2600" dirty="0" smtClean="0"/>
              <a:t>Are they varied to allow diverse students to shine without being overwhelming in variety?</a:t>
            </a:r>
          </a:p>
          <a:p>
            <a:r>
              <a:rPr lang="en-GB" sz="2600" dirty="0" smtClean="0"/>
              <a:t>Are feedback opportunities, plentiful, timely (so students can use them) and productive?</a:t>
            </a:r>
          </a:p>
          <a:p>
            <a:r>
              <a:rPr lang="en-GB" sz="2600" dirty="0" smtClean="0"/>
              <a:t>Are you over assessing (or more rarely under-assessing?)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 </a:t>
            </a:r>
          </a:p>
          <a:p>
            <a:endParaRPr lang="en-GB"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 integrate assessment we need to realign it with the curriculum by:</a:t>
            </a:r>
          </a:p>
        </p:txBody>
      </p:sp>
      <p:sp>
        <p:nvSpPr>
          <p:cNvPr id="4096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normAutofit/>
          </a:bodyPr>
          <a:lstStyle/>
          <a:p>
            <a:r>
              <a:rPr lang="en-GB" dirty="0" smtClean="0"/>
              <a:t>Exploring ways in which assessment can be made integral to learning. </a:t>
            </a:r>
          </a:p>
          <a:p>
            <a:r>
              <a:rPr lang="en-GB" dirty="0" smtClean="0"/>
              <a:t>Constructively aligning (Biggs, 2003) assignments with planned learning outcomes and the curriculum taught;</a:t>
            </a:r>
          </a:p>
          <a:p>
            <a:r>
              <a:rPr lang="en-GB" dirty="0" smtClean="0"/>
              <a:t>Providing realistic tasks: students are likely to put more energy into and play fairer with assignments they see as authentic and worth bothering with.</a:t>
            </a:r>
            <a:r>
              <a:rPr lang="en-GB" dirty="0" smtClean="0">
                <a:solidFill>
                  <a:srgbClr val="FF0000"/>
                </a:solidFill>
              </a:rPr>
              <a:t> </a:t>
            </a:r>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Engagement with the HEA project: A marked improvement</a:t>
            </a:r>
            <a:endParaRPr lang="en-GB" dirty="0"/>
          </a:p>
        </p:txBody>
      </p:sp>
      <p:sp>
        <p:nvSpPr>
          <p:cNvPr id="3" name="Content Placeholder 2"/>
          <p:cNvSpPr>
            <a:spLocks noGrp="1"/>
          </p:cNvSpPr>
          <p:nvPr>
            <p:ph idx="1"/>
          </p:nvPr>
        </p:nvSpPr>
        <p:spPr/>
        <p:txBody>
          <a:bodyPr/>
          <a:lstStyle/>
          <a:p>
            <a:r>
              <a:rPr lang="en-GB" dirty="0" smtClean="0"/>
              <a:t>The project is designed to transform assessment in higher education;</a:t>
            </a:r>
          </a:p>
          <a:p>
            <a:r>
              <a:rPr lang="en-GB" dirty="0" smtClean="0"/>
              <a:t>Eight universities (including Teesside) have been selected to work on the pilot programme;</a:t>
            </a:r>
          </a:p>
          <a:p>
            <a:r>
              <a:rPr lang="en-GB" dirty="0" smtClean="0"/>
              <a:t>The initiative builds on two decades of extensive work in the field of assessment, including particularly two </a:t>
            </a:r>
            <a:r>
              <a:rPr lang="en-GB" dirty="0" err="1" smtClean="0"/>
              <a:t>CETLs</a:t>
            </a:r>
            <a:r>
              <a:rPr lang="en-GB" dirty="0" smtClean="0"/>
              <a:t> focussing on assessment, Assessment for learning (A4L, University of Northumbria) and Assessment Knowledge Exchange (</a:t>
            </a:r>
            <a:r>
              <a:rPr lang="en-GB" dirty="0" err="1" smtClean="0"/>
              <a:t>ASKe</a:t>
            </a:r>
            <a:r>
              <a:rPr lang="en-GB" dirty="0" smtClean="0"/>
              <a:t>);</a:t>
            </a:r>
          </a:p>
          <a:p>
            <a:r>
              <a:rPr lang="en-GB" dirty="0" err="1" smtClean="0"/>
              <a:t>ASKe</a:t>
            </a:r>
            <a:r>
              <a:rPr lang="en-GB" dirty="0" smtClean="0"/>
              <a:t> produced the Weston Manor Manifesto which provides a framework for A Marked Improvement.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543800" cy="1306497"/>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normAutofit/>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r>
              <a:rPr lang="en-GB" sz="2400" dirty="0" smtClean="0">
                <a:solidFill>
                  <a:srgbClr val="FF0000"/>
                </a:solidFill>
              </a:rPr>
              <a:t>Source SB</a:t>
            </a:r>
            <a:endParaRPr lang="en-GB" sz="2400" dirty="0" smtClean="0"/>
          </a:p>
          <a:p>
            <a:pPr marL="609600" indent="-609600"/>
            <a:endParaRPr lang="en-GB" sz="21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can be transformative if we do it well</a:t>
            </a:r>
            <a:endParaRPr lang="en-GB" dirty="0"/>
          </a:p>
        </p:txBody>
      </p:sp>
      <p:sp>
        <p:nvSpPr>
          <p:cNvPr id="3" name="Content Placeholder 2"/>
          <p:cNvSpPr>
            <a:spLocks noGrp="1"/>
          </p:cNvSpPr>
          <p:nvPr>
            <p:ph idx="1"/>
          </p:nvPr>
        </p:nvSpPr>
        <p:spPr/>
        <p:txBody>
          <a:bodyPr/>
          <a:lstStyle/>
          <a:p>
            <a:pPr marL="609600" indent="-609600"/>
            <a:r>
              <a:rPr lang="en-GB" dirty="0" smtClean="0"/>
              <a:t>Effective assessment significantly and positively impacts on student learning, (</a:t>
            </a:r>
            <a:r>
              <a:rPr lang="en-GB" dirty="0" err="1" smtClean="0"/>
              <a:t>Boud</a:t>
            </a:r>
            <a:r>
              <a:rPr lang="en-GB" dirty="0" smtClean="0"/>
              <a:t>, Mentkowski, Knight and Yorke and many others).</a:t>
            </a:r>
          </a:p>
          <a:p>
            <a:pPr marL="609600" indent="-609600"/>
            <a:r>
              <a:rPr lang="en-GB" dirty="0" smtClean="0"/>
              <a:t>Assessment shapes student behaviour (marks as money) and poor assessment encourages strategic behaviour (Kneale). </a:t>
            </a:r>
            <a:endParaRPr lang="en-GB" smtClean="0"/>
          </a:p>
          <a:p>
            <a:pPr marL="609600" indent="-609600"/>
            <a:r>
              <a:rPr lang="en-GB" smtClean="0"/>
              <a:t>Clever </a:t>
            </a:r>
            <a:r>
              <a:rPr lang="en-GB" dirty="0" smtClean="0"/>
              <a:t>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endParaRPr lang="en-GB"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 of assessment experience? Here’s my highest hope. One that:</a:t>
            </a:r>
            <a:endParaRPr lang="en-GB" sz="2800" dirty="0"/>
          </a:p>
        </p:txBody>
      </p:sp>
      <p:sp>
        <p:nvSpPr>
          <p:cNvPr id="3" name="Content Placeholder 2"/>
          <p:cNvSpPr>
            <a:spLocks noGrp="1"/>
          </p:cNvSpPr>
          <p:nvPr>
            <p:ph idx="1"/>
          </p:nvPr>
        </p:nvSpPr>
        <p:spPr/>
        <p:txBody>
          <a:bodyPr/>
          <a:lstStyle/>
          <a:p>
            <a:r>
              <a:rPr lang="en-GB" dirty="0" smtClean="0"/>
              <a:t>Enables every student to learn to the highest level, stretched so each achieves their personal best;</a:t>
            </a:r>
          </a:p>
          <a:p>
            <a:r>
              <a:rPr lang="en-GB" dirty="0" smtClean="0"/>
              <a:t>Is inclusive, with equal opportunities for all, whatever their previous backgrounds in learning and life;</a:t>
            </a:r>
          </a:p>
          <a:p>
            <a:r>
              <a:rPr lang="en-GB" dirty="0" smtClean="0"/>
              <a:t>Offers each student the chance to thrive in  a context of challenge and support;</a:t>
            </a:r>
          </a:p>
          <a:p>
            <a:r>
              <a:rPr lang="en-GB" dirty="0" smtClean="0"/>
              <a:t>Provides transformative opportunities which encourages students to grow as people;</a:t>
            </a:r>
          </a:p>
          <a:p>
            <a:r>
              <a:rPr lang="en-GB" dirty="0" smtClean="0"/>
              <a:t>Engenders a collegiate atmosphere where students make valuable friendships and networks that last throughout their lives.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z="3600" dirty="0" smtClean="0"/>
              <a:t>Using assessment to improve engagement</a:t>
            </a:r>
          </a:p>
        </p:txBody>
      </p:sp>
      <p:sp>
        <p:nvSpPr>
          <p:cNvPr id="35843" name="Content Placeholder 2"/>
          <p:cNvSpPr>
            <a:spLocks noGrp="1"/>
          </p:cNvSpPr>
          <p:nvPr>
            <p:ph idx="1"/>
          </p:nvPr>
        </p:nvSpPr>
        <p:spPr/>
        <p:txBody>
          <a:bodyPr>
            <a:normAutofit fontScale="92500" lnSpcReduction="10000"/>
          </a:bodyPr>
          <a:lstStyle/>
          <a:p>
            <a:pPr>
              <a:lnSpc>
                <a:spcPct val="100000"/>
              </a:lnSpc>
            </a:pPr>
            <a:r>
              <a:rPr lang="en-GB" sz="2400" dirty="0" smtClean="0"/>
              <a:t>Using some regular, formative computer-based assessment tasks they can undertake privately which give them feedback on why answers are right or wrong answers; </a:t>
            </a:r>
          </a:p>
          <a:p>
            <a:pPr>
              <a:lnSpc>
                <a:spcPct val="100000"/>
              </a:lnSpc>
            </a:pPr>
            <a:r>
              <a:rPr lang="en-GB" sz="2400" dirty="0" smtClean="0"/>
              <a:t>Giving them group activities where they model the real working lives of the professions/roles they are likely to enter on graduation;</a:t>
            </a:r>
          </a:p>
          <a:p>
            <a:pPr>
              <a:lnSpc>
                <a:spcPct val="100000"/>
              </a:lnSpc>
            </a:pPr>
            <a:r>
              <a:rPr lang="en-GB" sz="2400" dirty="0" smtClean="0"/>
              <a:t>Maximising the amount of guidance on the first assessed tasks with some opportunities for rehearsal and feedback before submission;</a:t>
            </a:r>
          </a:p>
          <a:p>
            <a:pPr>
              <a:lnSpc>
                <a:spcPct val="100000"/>
              </a:lnSpc>
            </a:pPr>
            <a:r>
              <a:rPr lang="en-GB" sz="2400" dirty="0" smtClean="0"/>
              <a:t>Providing information literacy training helping them locate and judge subject-relevant resources;</a:t>
            </a:r>
          </a:p>
          <a:p>
            <a:pPr>
              <a:lnSpc>
                <a:spcPct val="100000"/>
              </a:lnSpc>
            </a:pPr>
            <a:r>
              <a:rPr lang="en-GB" sz="2400" dirty="0" smtClean="0"/>
              <a:t>Monitor live and virtual engagement.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smtClean="0"/>
              <a:t>Exploring ways in which assessment can engage students and be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r>
              <a:rPr lang="en-GB" sz="2600" dirty="0" smtClean="0"/>
              <a:t>Aim to get feedback on work back to students very quickly, while they still care and while there is till time for them to do something with it. </a:t>
            </a:r>
          </a:p>
          <a:p>
            <a:pPr eaLnBrk="1" hangingPunct="1"/>
            <a:r>
              <a:rPr lang="en-GB" sz="2600" dirty="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z="2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All assessment needs to be seen to be fair, consistent, reliable, valid and manageable;</a:t>
            </a:r>
          </a:p>
          <a:p>
            <a:pPr eaLnBrk="1" hangingPunct="1"/>
            <a:r>
              <a:rPr lang="en-GB" sz="2600" smtClean="0"/>
              <a:t>Many assessment systems fail to clarify for students the purposes of different kinds of assessment activity;</a:t>
            </a:r>
          </a:p>
          <a:p>
            <a:pPr eaLnBrk="1" hangingPunct="1"/>
            <a:r>
              <a:rPr lang="en-GB" sz="2600" smtClean="0"/>
              <a:t>Low-stakes early formative assessment helps students, especially those from disadvantaged backgrounds, understand the rules of the game.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authors on formative assessment argues:</a:t>
            </a:r>
            <a:endParaRPr lang="en-GB" sz="2800"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a:t>
            </a:r>
            <a:r>
              <a:rPr lang="en-GB" sz="2600" dirty="0" smtClean="0"/>
              <a:t> 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the </a:t>
            </a:r>
            <a:r>
              <a:rPr lang="en-GB" dirty="0" err="1" smtClean="0"/>
              <a:t>TAPs</a:t>
            </a:r>
            <a:r>
              <a:rPr lang="en-GB" dirty="0" smtClean="0"/>
              <a:t> project at Teesside</a:t>
            </a:r>
            <a:endParaRPr lang="en-GB" dirty="0"/>
          </a:p>
        </p:txBody>
      </p:sp>
      <p:sp>
        <p:nvSpPr>
          <p:cNvPr id="3" name="Content Placeholder 2"/>
          <p:cNvSpPr>
            <a:spLocks noGrp="1"/>
          </p:cNvSpPr>
          <p:nvPr>
            <p:ph idx="1"/>
          </p:nvPr>
        </p:nvSpPr>
        <p:spPr/>
        <p:txBody>
          <a:bodyPr/>
          <a:lstStyle/>
          <a:p>
            <a:pPr>
              <a:buNone/>
            </a:pPr>
            <a:r>
              <a:rPr lang="en-GB" dirty="0" smtClean="0"/>
              <a:t>Implementation takes the form of two strands: </a:t>
            </a:r>
          </a:p>
          <a:p>
            <a:r>
              <a:rPr lang="en-GB" dirty="0" smtClean="0"/>
              <a:t>Reviewing the assessment and feedback policy</a:t>
            </a:r>
          </a:p>
          <a:p>
            <a:r>
              <a:rPr lang="en-GB" dirty="0" smtClean="0"/>
              <a:t>Reviewing and Developing the School of Engineering’s assessment strategy and practices.</a:t>
            </a:r>
          </a:p>
          <a:p>
            <a:pPr>
              <a:buNone/>
            </a:pPr>
            <a:r>
              <a:rPr lang="en-GB" dirty="0" smtClean="0"/>
              <a:t>The Marked Improvement toolkit is being used at Teesside University to:</a:t>
            </a:r>
          </a:p>
          <a:p>
            <a:pPr lvl="0"/>
            <a:r>
              <a:rPr lang="en-GB" dirty="0" smtClean="0"/>
              <a:t>Support the review of our institutional Assessment and Feedback Policy;</a:t>
            </a:r>
          </a:p>
          <a:p>
            <a:pPr lvl="0"/>
            <a:r>
              <a:rPr lang="en-GB" dirty="0" smtClean="0"/>
              <a:t>Support the review and development of the School of Engineering and Science assessment strategy.</a:t>
            </a:r>
          </a:p>
          <a:p>
            <a:pPr lvl="0"/>
            <a:endParaRPr lang="en-GB" dirty="0" smtClean="0"/>
          </a:p>
          <a:p>
            <a:pPr lvl="0"/>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r>
              <a:rPr lang="en-GB" sz="2600" dirty="0" smtClean="0"/>
              <a:t>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a:t>
            </a:r>
          </a:p>
          <a:p>
            <a:pPr>
              <a:buNone/>
            </a:pPr>
            <a:r>
              <a:rPr lang="en-GB" sz="2600" dirty="0" smtClean="0"/>
              <a:t>Sadler, D. Royce (2010)</a:t>
            </a:r>
            <a:endParaRPr lang="en-GB" sz="2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936103"/>
          </a:xfrm>
        </p:spPr>
        <p:txBody>
          <a:bodyPr/>
          <a:lstStyle/>
          <a:p>
            <a:r>
              <a:rPr lang="en-GB" sz="3200" dirty="0" smtClean="0"/>
              <a:t>Diverse and innovative assessment helps</a:t>
            </a:r>
          </a:p>
        </p:txBody>
      </p:sp>
      <p:sp>
        <p:nvSpPr>
          <p:cNvPr id="26627" name="Rectangle 3"/>
          <p:cNvSpPr>
            <a:spLocks noGrp="1" noChangeArrowheads="1"/>
          </p:cNvSpPr>
          <p:nvPr>
            <p:ph type="body" idx="1"/>
          </p:nvPr>
        </p:nvSpPr>
        <p:spPr>
          <a:xfrm>
            <a:off x="457200" y="1052736"/>
            <a:ext cx="8229600" cy="5400452"/>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600" dirty="0" smtClean="0"/>
              <a:t>Good assessment is valid, reliable, practical, developmental, manageable, cost-effective, fit for purpose, relevant, authentic, inclusive, closely linked to learning outcomes and fair.</a:t>
            </a:r>
          </a:p>
          <a:p>
            <a:pPr marL="609600" indent="-609600"/>
            <a:r>
              <a:rPr lang="en-GB" sz="2600" dirty="0" smtClean="0"/>
              <a:t>Is it possible also to make it enjoyable for staff and students?</a:t>
            </a:r>
          </a:p>
          <a:p>
            <a:pPr marL="609600" indent="-609600"/>
            <a:r>
              <a:rPr lang="en-GB" sz="2600" dirty="0" smtClean="0"/>
              <a:t>Incremental assessment has more value in promoting student learning than end-point ‘sudden death’ approaches.</a:t>
            </a:r>
          </a:p>
          <a:p>
            <a:pPr marL="609600" indent="-609600"/>
            <a:endParaRPr lang="en-GB" sz="2600"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r>
              <a:rPr lang="en-GB" sz="2600" dirty="0" smtClean="0"/>
              <a:t>Investigate how learning can be advanced in small steps using a ‘scaffolding’ approach;</a:t>
            </a:r>
          </a:p>
          <a:p>
            <a:pPr marL="609600" indent="-609600" eaLnBrk="1" hangingPunct="1"/>
            <a:r>
              <a:rPr lang="en-GB" sz="2600" dirty="0" smtClean="0"/>
              <a:t>Provide lots of support in the early stages when students don’t understand the ‘rules of the game’ and may lack confidence;</a:t>
            </a:r>
          </a:p>
          <a:p>
            <a:pPr marL="609600" indent="-609600" eaLnBrk="1" hangingPunct="1"/>
            <a:r>
              <a:rPr lang="en-GB" sz="2600" dirty="0" smtClean="0"/>
              <a:t>This can then be progressively removed as students become more confident in their own abilities.</a:t>
            </a:r>
          </a:p>
          <a:p>
            <a:pPr marL="609600" indent="-609600" eaLnBrk="1" hangingPunct="1"/>
            <a:endParaRPr lang="en-GB" sz="26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49239"/>
            <a:ext cx="7543800" cy="947514"/>
          </a:xfrm>
        </p:spPr>
        <p:txBody>
          <a:bodyPr/>
          <a:lstStyle/>
          <a:p>
            <a:r>
              <a:rPr lang="en-GB" sz="3600" dirty="0" smtClean="0"/>
              <a:t>Transformative 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7030A0"/>
                </a:solidFill>
              </a:rPr>
              <a:t>Rewarding</a:t>
            </a:r>
            <a:r>
              <a:rPr lang="en-GB" sz="2600" dirty="0" smtClean="0"/>
              <a:t>: students need to feel they are involved in authentic activities that have value and relevance;</a:t>
            </a:r>
          </a:p>
          <a:p>
            <a:pPr marL="609600" indent="-609600"/>
            <a:r>
              <a:rPr lang="en-GB" sz="2600" dirty="0" smtClean="0">
                <a:solidFill>
                  <a:srgbClr val="7030A0"/>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7030A0"/>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7030A0"/>
                </a:solidFill>
              </a:rPr>
              <a:t>Developmental </a:t>
            </a:r>
            <a:r>
              <a:rPr lang="en-GB" sz="2600" dirty="0" smtClean="0"/>
              <a:t>so students are demonstrating the skills they need for future employment, research and life?</a:t>
            </a:r>
          </a:p>
          <a:p>
            <a:pPr marL="609600" indent="-609600"/>
            <a:r>
              <a:rPr lang="en-GB" sz="2600" dirty="0" smtClean="0">
                <a:solidFill>
                  <a:srgbClr val="7030A0"/>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7030A0"/>
                </a:solidFill>
              </a:rPr>
              <a:t>Enjoyable</a:t>
            </a:r>
            <a:r>
              <a:rPr lang="en-GB" sz="2600" dirty="0" smtClean="0"/>
              <a:t>: both for the students being assessed and the staff doing the marking?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University review of assessment &amp; feedback policy</a:t>
            </a:r>
            <a:endParaRPr lang="en-GB" dirty="0"/>
          </a:p>
        </p:txBody>
      </p:sp>
      <p:sp>
        <p:nvSpPr>
          <p:cNvPr id="3" name="Content Placeholder 2"/>
          <p:cNvSpPr>
            <a:spLocks noGrp="1"/>
          </p:cNvSpPr>
          <p:nvPr>
            <p:ph idx="1"/>
          </p:nvPr>
        </p:nvSpPr>
        <p:spPr>
          <a:xfrm>
            <a:off x="285720" y="1539875"/>
            <a:ext cx="8643998" cy="4789488"/>
          </a:xfrm>
        </p:spPr>
        <p:txBody>
          <a:bodyPr/>
          <a:lstStyle/>
          <a:p>
            <a:r>
              <a:rPr lang="en-GB" dirty="0" smtClean="0"/>
              <a:t>During September 2013 the university plans to align its assessment and feedback policy with the toolkit.</a:t>
            </a:r>
          </a:p>
          <a:p>
            <a:r>
              <a:rPr lang="en-GB" dirty="0" smtClean="0"/>
              <a:t>A desk-top review of sample programme documentation  and evidence of SASC/School oversight of assessment standards by Dec 2013;</a:t>
            </a:r>
          </a:p>
          <a:p>
            <a:r>
              <a:rPr lang="en-GB" dirty="0" smtClean="0"/>
              <a:t>Sample module assessment reports from each School  will be reviewed to determine compliance with Appendix C Marking &amp; moderation processes, assessment feedback will be sampled and qualitative &amp;quantitative feedback from internal and extern sources will be  sampled by end march 2014.</a:t>
            </a:r>
          </a:p>
          <a:p>
            <a:r>
              <a:rPr lang="en-GB" dirty="0" smtClean="0"/>
              <a:t>Final report for Academic </a:t>
            </a:r>
            <a:r>
              <a:rPr lang="en-GB" dirty="0" smtClean="0"/>
              <a:t>Q &amp; S </a:t>
            </a:r>
            <a:r>
              <a:rPr lang="en-GB" dirty="0" smtClean="0"/>
              <a:t>Policy committee &amp; Academic Board end of May 2014</a:t>
            </a:r>
          </a:p>
          <a:p>
            <a:endParaRPr lang="en-GB" dirty="0" smtClean="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dirty="0" smtClean="0">
                <a:solidFill>
                  <a:srgbClr val="7030A0"/>
                </a:solidFill>
              </a:rPr>
              <a:t>Professional</a:t>
            </a:r>
            <a:r>
              <a:rPr lang="en-GB" sz="2200" dirty="0" smtClean="0"/>
              <a:t>: staff should be professionally trained at the right level to undertake assessment and moderation and need to undertake professional development regularly;</a:t>
            </a:r>
          </a:p>
          <a:p>
            <a:pPr marL="609600" indent="-609600"/>
            <a:r>
              <a:rPr lang="en-GB" sz="2200" dirty="0" smtClean="0">
                <a:solidFill>
                  <a:srgbClr val="7030A0"/>
                </a:solidFill>
              </a:rPr>
              <a:t>Recognised and rewarded: </a:t>
            </a:r>
            <a:r>
              <a:rPr lang="en-GB" sz="2200" dirty="0" smtClean="0"/>
              <a:t>we need to work out the true costs of assessment in time and money and plan accordingly.</a:t>
            </a:r>
            <a:endParaRPr lang="en-GB" sz="2200" dirty="0" smtClean="0">
              <a:solidFill>
                <a:srgbClr val="A50021"/>
              </a:solidFill>
            </a:endParaRPr>
          </a:p>
          <a:p>
            <a:pPr marL="609600" indent="-609600"/>
            <a:r>
              <a:rPr lang="en-GB" sz="2200" dirty="0" smtClean="0">
                <a:solidFill>
                  <a:srgbClr val="7030A0"/>
                </a:solidFill>
              </a:rPr>
              <a:t>Current</a:t>
            </a:r>
            <a:r>
              <a:rPr lang="en-GB" sz="2200" dirty="0" smtClean="0"/>
              <a:t>: regularly updated, on emergent appropriate assessment methods;</a:t>
            </a:r>
          </a:p>
          <a:p>
            <a:pPr marL="609600" indent="-609600"/>
            <a:r>
              <a:rPr lang="en-GB" sz="2200" dirty="0" smtClean="0">
                <a:solidFill>
                  <a:srgbClr val="7030A0"/>
                </a:solidFill>
              </a:rPr>
              <a:t>Research-informed</a:t>
            </a:r>
            <a:r>
              <a:rPr lang="en-GB" sz="2200" dirty="0" smtClean="0"/>
              <a:t>: using the best information available on what methods and approaches work well;</a:t>
            </a:r>
          </a:p>
          <a:p>
            <a:pPr marL="609600" indent="-609600"/>
            <a:r>
              <a:rPr lang="en-GB" sz="2200" dirty="0" smtClean="0">
                <a:solidFill>
                  <a:srgbClr val="7030A0"/>
                </a:solidFill>
              </a:rPr>
              <a:t>Creative</a:t>
            </a:r>
            <a:r>
              <a:rPr lang="en-GB" sz="2200" dirty="0" smtClean="0"/>
              <a:t>: seeking out innovative assessment methods that are fit for purpose;</a:t>
            </a:r>
          </a:p>
          <a:p>
            <a:pPr marL="609600" indent="-609600"/>
            <a:r>
              <a:rPr lang="en-GB" sz="2200" dirty="0" smtClean="0">
                <a:solidFill>
                  <a:srgbClr val="7030A0"/>
                </a:solidFill>
              </a:rPr>
              <a:t>Inclusive</a:t>
            </a:r>
            <a:r>
              <a:rPr lang="en-GB" sz="2200" dirty="0" smtClean="0"/>
              <a:t>: designing alternative assessments for disabled students from the outset.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600" dirty="0" smtClean="0"/>
              <a:t>Avoid destructive criticism of the person rather than the work being assessed.</a:t>
            </a:r>
          </a:p>
          <a:p>
            <a:pPr marL="609600" indent="-609600" eaLnBrk="1" hangingPunct="1"/>
            <a:r>
              <a:rPr lang="en-GB" sz="2600" dirty="0" smtClean="0"/>
              <a:t>Try not to use language that is judgmental to the point of leaving students nowhere to go.</a:t>
            </a:r>
          </a:p>
          <a:p>
            <a:pPr marL="609600" indent="-609600" eaLnBrk="1" hangingPunct="1"/>
            <a:r>
              <a:rPr lang="en-GB" sz="2600" dirty="0" smtClean="0"/>
              <a:t>Words like “appalling”, “disastrous” and “incompetent” give students no room to manoeuvre.</a:t>
            </a:r>
          </a:p>
          <a:p>
            <a:pPr marL="609600" indent="-609600" eaLnBrk="1" hangingPunct="1"/>
            <a:r>
              <a:rPr lang="en-GB" sz="2600" dirty="0" smtClean="0"/>
              <a:t>However, words like ”incomparable” and “</a:t>
            </a:r>
            <a:r>
              <a:rPr lang="en-GB" sz="2600" dirty="0" err="1" smtClean="0"/>
              <a:t>unimprovable</a:t>
            </a:r>
            <a:r>
              <a:rPr lang="en-GB" sz="2600" dirty="0" smtClean="0"/>
              <a:t>” don’t help outstanding students to develop </a:t>
            </a:r>
            <a:r>
              <a:rPr lang="en-GB" sz="2600" dirty="0" err="1" smtClean="0"/>
              <a:t>ipsatively</a:t>
            </a:r>
            <a:r>
              <a:rPr lang="en-GB" sz="2600" dirty="0" smtClean="0"/>
              <a:t> either.</a:t>
            </a:r>
          </a:p>
          <a:p>
            <a:pPr marL="609600" indent="-609600" eaLnBrk="1" hangingPunct="1"/>
            <a:endParaRPr lang="en-GB" sz="26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r>
              <a:rPr lang="en-GB" sz="2600" dirty="0" smtClean="0"/>
              <a:t>Students at the top end of the ability range sometimes feel short changed by minimal feedback;</a:t>
            </a:r>
          </a:p>
          <a:p>
            <a:pPr eaLnBrk="1" hangingPunct="1"/>
            <a:r>
              <a:rPr lang="en-GB" sz="2600" dirty="0" smtClean="0"/>
              <a:t>Students with many weaknesses easily become dispirited if there is too much negative feedback;</a:t>
            </a:r>
          </a:p>
          <a:p>
            <a:pPr eaLnBrk="1" hangingPunct="1"/>
            <a:r>
              <a:rPr lang="en-GB" sz="2600" dirty="0" smtClean="0"/>
              <a:t>Consider giving an </a:t>
            </a:r>
            <a:r>
              <a:rPr lang="en-GB" sz="2600" i="1" dirty="0" smtClean="0"/>
              <a:t>assessment sandwich. </a:t>
            </a:r>
            <a:r>
              <a:rPr lang="en-GB" sz="2600" dirty="0" smtClean="0"/>
              <a:t>Start with something positive, go into the detailed critique and find something nice to say at the end (to motivate them to keep reading!);</a:t>
            </a:r>
          </a:p>
          <a:p>
            <a:pPr eaLnBrk="1" hangingPunct="1"/>
            <a:r>
              <a:rPr lang="en-GB" sz="2600" dirty="0" smtClean="0"/>
              <a:t>Explore ways to incentivise reading of feedback;</a:t>
            </a:r>
          </a:p>
          <a:p>
            <a:pPr eaLnBrk="1" hangingPunct="1"/>
            <a:r>
              <a:rPr lang="en-GB" sz="2600" dirty="0" smtClean="0"/>
              <a:t>Consider which medium to use for students with disabilities (e.g. don’t use bad handwriting for those with visual impairments or dyslexia!).</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1020745"/>
          </a:xfrm>
        </p:spPr>
        <p:txBody>
          <a:bodyPr/>
          <a:lstStyle/>
          <a:p>
            <a:pPr eaLnBrk="1" hangingPunct="1"/>
            <a:r>
              <a:rPr lang="en-GB" sz="3200" dirty="0" smtClean="0"/>
              <a:t>Conclusions: five things to focus on this academic year:</a:t>
            </a:r>
          </a:p>
        </p:txBody>
      </p:sp>
      <p:sp>
        <p:nvSpPr>
          <p:cNvPr id="43011" name="Rectangle 3"/>
          <p:cNvSpPr>
            <a:spLocks noGrp="1" noChangeArrowheads="1"/>
          </p:cNvSpPr>
          <p:nvPr>
            <p:ph type="body" idx="1"/>
          </p:nvPr>
        </p:nvSpPr>
        <p:spPr>
          <a:xfrm>
            <a:off x="457200" y="1500174"/>
            <a:ext cx="8458200" cy="4625989"/>
          </a:xfrm>
        </p:spPr>
        <p:txBody>
          <a:bodyPr/>
          <a:lstStyle/>
          <a:p>
            <a:pPr eaLnBrk="1" hangingPunct="1"/>
            <a:r>
              <a:rPr lang="en-US" dirty="0" smtClean="0"/>
              <a:t>Getting good developmental feedback to students promptly;</a:t>
            </a:r>
          </a:p>
          <a:p>
            <a:pPr eaLnBrk="1" hangingPunct="1"/>
            <a:r>
              <a:rPr lang="en-US" dirty="0" smtClean="0"/>
              <a:t>Finding ways to undertake assessment efficiently without losing the personal touch;</a:t>
            </a:r>
          </a:p>
          <a:p>
            <a:pPr eaLnBrk="1" hangingPunct="1"/>
            <a:r>
              <a:rPr lang="en-US" dirty="0" smtClean="0"/>
              <a:t>Working to ensure assessment is, and is seen to be fair;</a:t>
            </a:r>
          </a:p>
          <a:p>
            <a:pPr eaLnBrk="1" hangingPunct="1"/>
            <a:r>
              <a:rPr lang="en-US" dirty="0" smtClean="0"/>
              <a:t>Supporting staff new to assessment through training, mentoring  and co-marking;</a:t>
            </a:r>
          </a:p>
          <a:p>
            <a:pPr eaLnBrk="1" hangingPunct="1"/>
            <a:r>
              <a:rPr lang="en-US" dirty="0" smtClean="0"/>
              <a:t>Sharing good practice across the university across and between subject communities.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None/>
              <a:defRPr/>
            </a:pPr>
            <a:r>
              <a:rPr lang="en-GB" sz="1800" dirty="0" err="1" smtClean="0"/>
              <a:t>Bloxham</a:t>
            </a:r>
            <a:r>
              <a:rPr lang="en-GB" sz="1800" dirty="0" smtClean="0"/>
              <a:t>, S and Boyd, P. (2007)  </a:t>
            </a:r>
            <a:r>
              <a:rPr lang="en-GB" sz="1800" i="1" dirty="0" smtClean="0"/>
              <a:t>Developing Effective Assessment  in Higher Education: a practical guide </a:t>
            </a:r>
            <a:r>
              <a:rPr lang="en-GB" sz="1800" dirty="0" smtClean="0"/>
              <a:t>Open University Press</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a:t>
            </a:r>
            <a:r>
              <a:rPr lang="en-GB" sz="1800" i="1" dirty="0" smtClean="0"/>
              <a:t>) Improving student retention in Higher </a:t>
            </a:r>
            <a:r>
              <a:rPr lang="en-GB" sz="1800" i="1" dirty="0" smtClean="0"/>
              <a:t>Education,</a:t>
            </a:r>
            <a:r>
              <a:rPr lang="en-GB" sz="1800" dirty="0" smtClean="0"/>
              <a:t> </a:t>
            </a:r>
            <a:r>
              <a:rPr lang="en-GB" sz="1800" dirty="0" smtClean="0"/>
              <a:t>London and New York: </a:t>
            </a:r>
            <a:r>
              <a:rPr lang="en-GB" sz="1800" dirty="0" err="1" smtClean="0"/>
              <a:t>Routledge</a:t>
            </a:r>
            <a:r>
              <a:rPr lang="en-GB" sz="1800" dirty="0" smtClean="0"/>
              <a:t>. </a:t>
            </a:r>
            <a:endParaRPr lang="en-GB" sz="1800" dirty="0" smtClean="0"/>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Teesside’s assessment and feedback policy emphasises:</a:t>
            </a:r>
            <a:endParaRPr lang="en-GB" dirty="0"/>
          </a:p>
        </p:txBody>
      </p:sp>
      <p:sp>
        <p:nvSpPr>
          <p:cNvPr id="3" name="Content Placeholder 2"/>
          <p:cNvSpPr>
            <a:spLocks noGrp="1"/>
          </p:cNvSpPr>
          <p:nvPr>
            <p:ph idx="1"/>
          </p:nvPr>
        </p:nvSpPr>
        <p:spPr>
          <a:xfrm>
            <a:off x="142844" y="1539874"/>
            <a:ext cx="8643998" cy="5032397"/>
          </a:xfrm>
        </p:spPr>
        <p:txBody>
          <a:bodyPr/>
          <a:lstStyle/>
          <a:p>
            <a:r>
              <a:rPr lang="en-GB" dirty="0" smtClean="0">
                <a:solidFill>
                  <a:srgbClr val="7030A0"/>
                </a:solidFill>
              </a:rPr>
              <a:t>Validity</a:t>
            </a:r>
            <a:r>
              <a:rPr lang="en-GB" dirty="0" smtClean="0"/>
              <a:t>: aligning with learning outcomes, at the right level and consistent with benchmarks and PSRB requirements</a:t>
            </a:r>
          </a:p>
          <a:p>
            <a:r>
              <a:rPr lang="en-GB" dirty="0" smtClean="0">
                <a:solidFill>
                  <a:srgbClr val="7030A0"/>
                </a:solidFill>
              </a:rPr>
              <a:t>Reliability</a:t>
            </a:r>
            <a:r>
              <a:rPr lang="en-GB" dirty="0" smtClean="0"/>
              <a:t>: using clear &amp;understandable criteria so students can understand them, trained markers can mark rigorously, consistently and fairly and moderation is undertaken;</a:t>
            </a:r>
          </a:p>
          <a:p>
            <a:r>
              <a:rPr lang="en-GB" dirty="0" smtClean="0">
                <a:solidFill>
                  <a:srgbClr val="7030A0"/>
                </a:solidFill>
              </a:rPr>
              <a:t>Efficiency</a:t>
            </a:r>
            <a:r>
              <a:rPr lang="en-GB" dirty="0" smtClean="0"/>
              <a:t>: manageable workloads for staff &amp; students; </a:t>
            </a:r>
          </a:p>
          <a:p>
            <a:r>
              <a:rPr lang="en-GB" dirty="0" smtClean="0">
                <a:solidFill>
                  <a:srgbClr val="7030A0"/>
                </a:solidFill>
              </a:rPr>
              <a:t>Transparency</a:t>
            </a:r>
            <a:r>
              <a:rPr lang="en-GB" dirty="0" smtClean="0"/>
              <a:t>: clear &amp;understandable processes &amp; systems</a:t>
            </a:r>
          </a:p>
          <a:p>
            <a:r>
              <a:rPr lang="en-GB" dirty="0" smtClean="0">
                <a:solidFill>
                  <a:srgbClr val="7030A0"/>
                </a:solidFill>
              </a:rPr>
              <a:t>Diversity</a:t>
            </a:r>
            <a:r>
              <a:rPr lang="en-GB" dirty="0" smtClean="0"/>
              <a:t>: using an appropriate and inclusive range of assessments for discipline and students</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endParaRPr lang="en-GB" sz="1800" dirty="0" smtClean="0"/>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QAA’s</a:t>
            </a:r>
            <a:r>
              <a:rPr lang="en-GB" dirty="0" smtClean="0"/>
              <a:t> new code of practice section B6 will emphasise:</a:t>
            </a:r>
            <a:endParaRPr lang="en-GB" dirty="0"/>
          </a:p>
        </p:txBody>
      </p:sp>
      <p:sp>
        <p:nvSpPr>
          <p:cNvPr id="3" name="Content Placeholder 2"/>
          <p:cNvSpPr>
            <a:spLocks noGrp="1"/>
          </p:cNvSpPr>
          <p:nvPr>
            <p:ph idx="1"/>
          </p:nvPr>
        </p:nvSpPr>
        <p:spPr/>
        <p:txBody>
          <a:bodyPr/>
          <a:lstStyle/>
          <a:p>
            <a:pPr>
              <a:buNone/>
            </a:pPr>
            <a:r>
              <a:rPr lang="en-GB" dirty="0" smtClean="0"/>
              <a:t>Rigorous standards at appropriated levels, transparent and accessible regulations, fairness of judgments, inclusivity, assessor induction, training and mentoring for competence, sound academic practice, a shared understanding of how standards are reached, timely developmental and constructive feedback, manageability, authenticity, security, with transparent systems, fair and consistent application of regulations, with regular evaluation and enhancement of  systems and regulations.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dirty="0" smtClean="0"/>
              <a:t>Significant amounts of research suggests that good feedback and assessment practices are essential to student learning;</a:t>
            </a:r>
          </a:p>
          <a:p>
            <a:r>
              <a:rPr lang="en-GB" dirty="0" smtClean="0"/>
              <a:t>NSS and other student satisfaction surveys frequently highlight significant dissatisfaction around these issues;</a:t>
            </a:r>
          </a:p>
          <a:p>
            <a:r>
              <a:rPr lang="en-GB" dirty="0" smtClean="0"/>
              <a:t>In tough times, staff often find the pressure of achieving fast and formative feedback a heavy chore.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z="2400" dirty="0" smtClean="0"/>
              <a:t>Assessment for Learning: see http://www.northumbria.ac.uk/sd/central/ar/academy/cetl_afl/ </a:t>
            </a:r>
          </a:p>
        </p:txBody>
      </p:sp>
      <p:sp>
        <p:nvSpPr>
          <p:cNvPr id="37891" name="Content Placeholder 2"/>
          <p:cNvSpPr>
            <a:spLocks noGrp="1"/>
          </p:cNvSpPr>
          <p:nvPr>
            <p:ph idx="1"/>
          </p:nvPr>
        </p:nvSpPr>
        <p:spPr>
          <a:xfrm>
            <a:off x="228600" y="1219201"/>
            <a:ext cx="8915400" cy="4927600"/>
          </a:xfrm>
        </p:spPr>
        <p:txBody>
          <a:bodyPr/>
          <a:lstStyle/>
          <a:p>
            <a:pPr eaLnBrk="1" hangingPunct="1"/>
            <a:r>
              <a:rPr lang="en-GB" sz="2000" dirty="0" smtClean="0"/>
              <a:t>Emphasises </a:t>
            </a:r>
            <a:r>
              <a:rPr lang="en-GB" sz="2000" dirty="0" smtClean="0">
                <a:solidFill>
                  <a:srgbClr val="7030A0"/>
                </a:solidFill>
              </a:rPr>
              <a:t>authenticity</a:t>
            </a:r>
            <a:r>
              <a:rPr lang="en-GB" sz="2000" dirty="0" smtClean="0"/>
              <a:t> and </a:t>
            </a:r>
            <a:r>
              <a:rPr lang="en-GB" sz="2000" dirty="0" smtClean="0">
                <a:solidFill>
                  <a:srgbClr val="7030A0"/>
                </a:solidFill>
              </a:rPr>
              <a:t>complexity </a:t>
            </a:r>
            <a:r>
              <a:rPr lang="en-GB" sz="2000" dirty="0" smtClean="0"/>
              <a:t>in the content and methods of assessment rather than reproduction of knowledge and reductive measurement. </a:t>
            </a:r>
          </a:p>
          <a:p>
            <a:pPr eaLnBrk="1" hangingPunct="1"/>
            <a:r>
              <a:rPr lang="en-GB" sz="2000" dirty="0" smtClean="0"/>
              <a:t>Uses high-stakes summative assessment </a:t>
            </a:r>
            <a:r>
              <a:rPr lang="en-GB" sz="2000" dirty="0" smtClean="0">
                <a:solidFill>
                  <a:srgbClr val="7030A0"/>
                </a:solidFill>
              </a:rPr>
              <a:t>rigorously but sparingly</a:t>
            </a:r>
            <a:r>
              <a:rPr lang="en-GB" sz="2000" dirty="0" smtClean="0"/>
              <a:t> rather than as the main driver for learning. </a:t>
            </a:r>
          </a:p>
          <a:p>
            <a:pPr eaLnBrk="1" hangingPunct="1"/>
            <a:r>
              <a:rPr lang="en-GB" sz="2000" dirty="0" smtClean="0"/>
              <a:t>Offers students extensive opportunities to engage in the kinds of tasks that develop and demonstrate their learning, thus building their confidence and capabilities </a:t>
            </a:r>
            <a:r>
              <a:rPr lang="en-GB" sz="2000" dirty="0" smtClean="0">
                <a:solidFill>
                  <a:srgbClr val="7030A0"/>
                </a:solidFill>
              </a:rPr>
              <a:t>before</a:t>
            </a:r>
            <a:r>
              <a:rPr lang="en-GB" sz="2000" dirty="0" smtClean="0"/>
              <a:t> they are summatively assessed. </a:t>
            </a:r>
          </a:p>
          <a:p>
            <a:pPr eaLnBrk="1" hangingPunct="1"/>
            <a:r>
              <a:rPr lang="en-GB" sz="2000" dirty="0" smtClean="0"/>
              <a:t>Is rich in feedback derived from </a:t>
            </a:r>
            <a:r>
              <a:rPr lang="en-GB" sz="2000" dirty="0" smtClean="0">
                <a:solidFill>
                  <a:srgbClr val="7030A0"/>
                </a:solidFill>
              </a:rPr>
              <a:t>formal </a:t>
            </a:r>
            <a:r>
              <a:rPr lang="en-GB" sz="2000" dirty="0" smtClean="0"/>
              <a:t>mechanisms e.g. tutor comments on assignments, student self-review logs. </a:t>
            </a:r>
          </a:p>
          <a:p>
            <a:pPr eaLnBrk="1" hangingPunct="1"/>
            <a:r>
              <a:rPr lang="en-GB" sz="2000" dirty="0" smtClean="0"/>
              <a:t>Is rich in </a:t>
            </a:r>
            <a:r>
              <a:rPr lang="en-GB" sz="2000" dirty="0" smtClean="0">
                <a:solidFill>
                  <a:srgbClr val="7030A0"/>
                </a:solidFill>
              </a:rPr>
              <a:t>informal </a:t>
            </a:r>
            <a:r>
              <a:rPr lang="en-GB" sz="2000" dirty="0" smtClean="0"/>
              <a:t>feedback e.g. peer review of draft writing, collaborative project work, which provides students with a continuous flow of feedback on ‘how they are doing’. </a:t>
            </a:r>
          </a:p>
          <a:p>
            <a:pPr eaLnBrk="1" hangingPunct="1"/>
            <a:r>
              <a:rPr lang="en-GB" sz="2000" dirty="0" smtClean="0"/>
              <a:t>Develops students’ abilities to </a:t>
            </a:r>
            <a:r>
              <a:rPr lang="en-GB" sz="2000" dirty="0" smtClean="0">
                <a:solidFill>
                  <a:srgbClr val="7030A0"/>
                </a:solidFill>
              </a:rPr>
              <a:t>direct</a:t>
            </a:r>
            <a:r>
              <a:rPr lang="en-GB" sz="2000" dirty="0" smtClean="0"/>
              <a:t> their own learning, </a:t>
            </a:r>
            <a:r>
              <a:rPr lang="en-GB" sz="2000" dirty="0" smtClean="0">
                <a:solidFill>
                  <a:srgbClr val="7030A0"/>
                </a:solidFill>
              </a:rPr>
              <a:t>evaluate</a:t>
            </a:r>
            <a:r>
              <a:rPr lang="en-GB" sz="2000" dirty="0" smtClean="0"/>
              <a:t> their own progress and attainments and </a:t>
            </a:r>
            <a:r>
              <a:rPr lang="en-GB" sz="2000" dirty="0" smtClean="0">
                <a:solidFill>
                  <a:srgbClr val="7030A0"/>
                </a:solidFill>
              </a:rPr>
              <a:t>support</a:t>
            </a:r>
            <a:r>
              <a:rPr lang="en-GB" sz="2000" dirty="0" smtClean="0"/>
              <a:t> the learning of others. </a:t>
            </a:r>
            <a:r>
              <a:rPr lang="en-GB" sz="2000" b="0" i="1" dirty="0" smtClean="0">
                <a:solidFill>
                  <a:srgbClr val="7030A0"/>
                </a:solidFill>
              </a:rPr>
              <a:t>(my emphasis)</a:t>
            </a:r>
            <a:endParaRPr lang="en-GB" sz="2000" dirty="0" smtClean="0"/>
          </a:p>
          <a:p>
            <a:pPr eaLnBrk="1" hangingPunct="1"/>
            <a:endParaRPr lang="en-GB" sz="2000" b="0" i="1" dirty="0" smtClean="0">
              <a:solidFill>
                <a:srgbClr val="7030A0"/>
              </a:solidFill>
            </a:endParaRPr>
          </a:p>
          <a:p>
            <a:pPr eaLnBrk="1" hangingPunct="1"/>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7030A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7030A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7030A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4588</Words>
  <Application>Microsoft Office PowerPoint</Application>
  <PresentationFormat>On-screen Show (4:3)</PresentationFormat>
  <Paragraphs>293</Paragraphs>
  <Slides>50</Slides>
  <Notes>32</Notes>
  <HiddenSlides>1</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LeedsMet template</vt:lpstr>
      <vt:lpstr>Assessment and feedback; issues for L&amp;T leaders Teesside University 25 September 2013</vt:lpstr>
      <vt:lpstr>Engagement with the HEA project: A marked improvement</vt:lpstr>
      <vt:lpstr>Implementing the TAPs project at Teesside</vt:lpstr>
      <vt:lpstr>University review of assessment &amp; feedback policy</vt:lpstr>
      <vt:lpstr>Teesside’s assessment and feedback policy emphasises:</vt:lpstr>
      <vt:lpstr>QAA’s new code of practice section B6 will emphasise:</vt:lpstr>
      <vt:lpstr>Why is assessment such a big issue?</vt:lpstr>
      <vt:lpstr>Assessment for Learning: see http://www.northumbria.ac.uk/sd/central/ar/academy/cetl_afl/ </vt:lpstr>
      <vt:lpstr>Slide 9</vt:lpstr>
      <vt:lpstr>Slide 10</vt:lpstr>
      <vt:lpstr>Slide 11</vt:lpstr>
      <vt:lpstr>Slide 12</vt:lpstr>
      <vt:lpstr>Leading assessment for learning in universities</vt:lpstr>
      <vt:lpstr>How can we avoid assessment being  a negative experience which:</vt:lpstr>
      <vt:lpstr>Instead we would aim to:</vt:lpstr>
      <vt:lpstr>Integrating assessment into learning</vt:lpstr>
      <vt:lpstr>Formative and summative assessment</vt:lpstr>
      <vt:lpstr>To integrate assessment we need to realign it with the curriculum by:</vt:lpstr>
      <vt:lpstr>Slide 19</vt:lpstr>
      <vt:lpstr>Why does assessment matter so much?</vt:lpstr>
      <vt:lpstr>Setting good patterns</vt:lpstr>
      <vt:lpstr>Assessment can be transformative if we do it well</vt:lpstr>
      <vt:lpstr>What kind of assessment experience? Here’s my highest hope. One that:</vt:lpstr>
      <vt:lpstr>Using assessment to improve engagement</vt:lpstr>
      <vt:lpstr>To improve assessment we should realign it by:</vt:lpstr>
      <vt:lpstr>Good feedback practice: </vt:lpstr>
      <vt:lpstr>Students benefit if we can make feedback timely</vt:lpstr>
      <vt:lpstr>Encouraging students to take assessment more seriously</vt:lpstr>
      <vt:lpstr>Sadler, the most cited authors on formative assessment argues:</vt:lpstr>
      <vt:lpstr>Sadler continues…</vt:lpstr>
      <vt:lpstr>What really impacts on learning?</vt:lpstr>
      <vt:lpstr>Slide 32</vt:lpstr>
      <vt:lpstr>Diverse and innovative assessment helps</vt:lpstr>
      <vt:lpstr>Setting good patterns</vt:lpstr>
      <vt:lpstr>Boud et al 2010: ‘Assessment 2020’:</vt:lpstr>
      <vt:lpstr>Sound and frequent assessment </vt:lpstr>
      <vt:lpstr>Using formative assessment to promote independence and learning</vt:lpstr>
      <vt:lpstr>Transformative assessment to improve learning needs to be:</vt:lpstr>
      <vt:lpstr>Can we also make assessment:</vt:lpstr>
      <vt:lpstr>The people doing the assessment need to be:</vt:lpstr>
      <vt:lpstr>To give feedback more effectively  &amp; efficiently, we can:</vt:lpstr>
      <vt:lpstr>Making assessment work well</vt:lpstr>
      <vt:lpstr>Play fair with students by avoiding using ‘final language’ (Boud)</vt:lpstr>
      <vt:lpstr>Play fair by giving feedback to students with diverse abilities</vt:lpstr>
      <vt:lpstr>Conclusions: five things to focus on this academic year:</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2013-09-25T20:20:56Z</dcterms:modified>
</cp:coreProperties>
</file>