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7"/>
  </p:notesMasterIdLst>
  <p:handoutMasterIdLst>
    <p:handoutMasterId r:id="rId48"/>
  </p:handoutMasterIdLst>
  <p:sldIdLst>
    <p:sldId id="261" r:id="rId2"/>
    <p:sldId id="502" r:id="rId3"/>
    <p:sldId id="432" r:id="rId4"/>
    <p:sldId id="473" r:id="rId5"/>
    <p:sldId id="474" r:id="rId6"/>
    <p:sldId id="475" r:id="rId7"/>
    <p:sldId id="476" r:id="rId8"/>
    <p:sldId id="477" r:id="rId9"/>
    <p:sldId id="478" r:id="rId10"/>
    <p:sldId id="479" r:id="rId11"/>
    <p:sldId id="480" r:id="rId12"/>
    <p:sldId id="435" r:id="rId13"/>
    <p:sldId id="462" r:id="rId14"/>
    <p:sldId id="460" r:id="rId15"/>
    <p:sldId id="503" r:id="rId16"/>
    <p:sldId id="504" r:id="rId17"/>
    <p:sldId id="481" r:id="rId18"/>
    <p:sldId id="482" r:id="rId19"/>
    <p:sldId id="483" r:id="rId20"/>
    <p:sldId id="484" r:id="rId21"/>
    <p:sldId id="485" r:id="rId22"/>
    <p:sldId id="486" r:id="rId23"/>
    <p:sldId id="487" r:id="rId24"/>
    <p:sldId id="488" r:id="rId25"/>
    <p:sldId id="489" r:id="rId26"/>
    <p:sldId id="492" r:id="rId27"/>
    <p:sldId id="493" r:id="rId28"/>
    <p:sldId id="494" r:id="rId29"/>
    <p:sldId id="495" r:id="rId30"/>
    <p:sldId id="496" r:id="rId31"/>
    <p:sldId id="433" r:id="rId32"/>
    <p:sldId id="437" r:id="rId33"/>
    <p:sldId id="449" r:id="rId34"/>
    <p:sldId id="450" r:id="rId35"/>
    <p:sldId id="461" r:id="rId36"/>
    <p:sldId id="458" r:id="rId37"/>
    <p:sldId id="465" r:id="rId38"/>
    <p:sldId id="466" r:id="rId39"/>
    <p:sldId id="464" r:id="rId40"/>
    <p:sldId id="497" r:id="rId41"/>
    <p:sldId id="430" r:id="rId42"/>
    <p:sldId id="498" r:id="rId43"/>
    <p:sldId id="499" r:id="rId44"/>
    <p:sldId id="500" r:id="rId45"/>
    <p:sldId id="501" r:id="rId46"/>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40" d="100"/>
          <a:sy n="40" d="100"/>
        </p:scale>
        <p:origin x="-1296" y="-24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F7843C2-CE61-4F5B-A41E-94F7BDBE89CB}" type="slidenum">
              <a:rPr lang="en-US" smtClean="0"/>
              <a:pPr/>
              <a:t>24</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GB" smtClean="0"/>
              <a:t>La evaluación debe ser diversa e innovadora.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7477C84-711A-411E-B7B2-3C44C1EE6C18}" type="slidenum">
              <a:rPr lang="en-US" smtClean="0"/>
              <a:pPr/>
              <a:t>25</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26</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27</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4ED15E3-E9EA-45C8-A700-EBA911D35F54}" type="slidenum">
              <a:rPr lang="en-US" smtClean="0"/>
              <a:pPr/>
              <a:t>28</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0790D12-5A07-4C20-A27B-454EC7FBD62D}" type="slidenum">
              <a:rPr lang="en-US" smtClean="0"/>
              <a:pPr/>
              <a:t>29</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9F5A70F-26A8-4960-AA08-1C6A75B527A3}" type="slidenum">
              <a:rPr lang="en-US" smtClean="0"/>
              <a:pPr/>
              <a:t>30</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r>
              <a:rPr lang="en-GB" smtClean="0"/>
              <a:t>Los que preparan la evaluación deben ser formados en las mejores técnicas.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31</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32</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33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EE3BE5E-3CDC-4E67-893C-550A29F10A18}" type="slidenum">
              <a:rPr lang="en-GB" smtClean="0"/>
              <a:pPr/>
              <a:t>5</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34</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35</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CE1A4F27-89B4-40E2-A8A1-256C50EB21D1}" type="slidenum">
              <a:rPr lang="en-US" smtClean="0"/>
              <a:pPr/>
              <a:t>36</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A658B7A1-86EC-48E8-B172-ED9F5122156A}" type="slidenum">
              <a:rPr lang="en-US" smtClean="0"/>
              <a:pPr/>
              <a:t>37</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18B058E6-0B89-4628-AFFD-99B0BB0D493F}" type="slidenum">
              <a:rPr lang="en-US" smtClean="0"/>
              <a:pPr/>
              <a:t>38</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12F969DC-56BB-43BB-B20A-0B73DF3F535C}" type="slidenum">
              <a:rPr lang="en-US" smtClean="0"/>
              <a:pPr/>
              <a:t>39</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40</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41</a:t>
            </a:fld>
            <a:endParaRPr lang="en-US">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10</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11</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4E1E51BE-5213-4537-85AD-9AEE8EDAFA92}" type="slidenum">
              <a:rPr lang="en-US" smtClean="0"/>
              <a:pPr/>
              <a:t>13</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14</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22</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285729"/>
            <a:ext cx="6624637" cy="2428892"/>
          </a:xfrm>
        </p:spPr>
        <p:txBody>
          <a:bodyPr/>
          <a:lstStyle/>
          <a:p>
            <a:pPr algn="ctr" eaLnBrk="1" hangingPunct="1">
              <a:spcBef>
                <a:spcPts val="600"/>
              </a:spcBef>
            </a:pPr>
            <a:r>
              <a:rPr lang="en-GB" sz="3600" dirty="0" smtClean="0"/>
              <a:t>Streamlining assessment: giving feedback effectively and efficiently</a:t>
            </a:r>
            <a:br>
              <a:rPr lang="en-GB" sz="3600" dirty="0" smtClean="0"/>
            </a:br>
            <a:r>
              <a:rPr lang="en-GB" sz="3600" dirty="0" smtClean="0"/>
              <a:t>Anglia Ruskin University</a:t>
            </a:r>
            <a:br>
              <a:rPr lang="en-GB" sz="3600" dirty="0" smtClean="0"/>
            </a:br>
            <a:r>
              <a:rPr lang="en-GB" sz="3600" dirty="0" smtClean="0"/>
              <a:t>16 September 2013</a:t>
            </a: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t>Twitter @</a:t>
            </a:r>
            <a:r>
              <a:rPr lang="en-GB" sz="2400" dirty="0" err="1" smtClean="0"/>
              <a:t>ProfSally</a:t>
            </a:r>
            <a:r>
              <a:rPr lang="en-GB" sz="2400" dirty="0" smtClean="0"/>
              <a:t>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8"/>
            <a:ext cx="7543800" cy="1306497"/>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z="2600" dirty="0" smtClean="0"/>
              <a:t>“Assessment methods and requirements probably have a greater influence on how and what students learn than any other single factor. This influence may well be of greater importance than the impact of teaching materials” (</a:t>
            </a:r>
            <a:r>
              <a:rPr lang="en-US" sz="2600" dirty="0" err="1" smtClean="0"/>
              <a:t>Boud</a:t>
            </a:r>
            <a:r>
              <a:rPr lang="en-US" sz="2600" dirty="0" smtClean="0"/>
              <a:t> 1988)</a:t>
            </a:r>
            <a:endParaRPr lang="en-GB" sz="2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pPr>
              <a:spcBef>
                <a:spcPts val="1200"/>
              </a:spcBef>
            </a:pPr>
            <a:r>
              <a:rPr lang="en-GB" sz="2600" dirty="0" smtClean="0"/>
              <a:t>Exploring ways in which assessment can engage students and be integral to learning. </a:t>
            </a:r>
          </a:p>
          <a:p>
            <a:pPr>
              <a:spcBef>
                <a:spcPts val="1200"/>
              </a:spcBef>
            </a:pPr>
            <a:r>
              <a:rPr lang="en-GB" sz="2600" dirty="0" smtClean="0"/>
              <a:t>Constructively aligning (Biggs 2003) assignments with planned learning outcomes and the curriculum taught:</a:t>
            </a:r>
          </a:p>
          <a:p>
            <a:pPr>
              <a:spcBef>
                <a:spcPts val="1200"/>
              </a:spcBef>
            </a:pPr>
            <a:r>
              <a:rPr lang="en-GB" sz="2600" dirty="0" smtClean="0"/>
              <a:t>Providing realistic tasks: students are likely to put more energy into assignments they see as authentic and worth bothering with.</a:t>
            </a:r>
          </a:p>
          <a:p>
            <a:pPr>
              <a:spcBef>
                <a:spcPts val="1200"/>
              </a:spcBef>
            </a:pPr>
            <a:endParaRPr lang="en-GB" sz="2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249239"/>
            <a:ext cx="7543800" cy="803498"/>
          </a:xfrm>
        </p:spPr>
        <p:txBody>
          <a:bodyPr/>
          <a:lstStyle/>
          <a:p>
            <a:r>
              <a:rPr lang="en-GB" sz="3200" dirty="0" smtClean="0"/>
              <a:t>Good feedback practice</a:t>
            </a:r>
            <a:r>
              <a:rPr lang="en-GB" sz="3600" dirty="0" smtClean="0"/>
              <a:t>:</a:t>
            </a:r>
            <a:endParaRPr lang="en-US" sz="3600" dirty="0" smtClean="0"/>
          </a:p>
        </p:txBody>
      </p:sp>
      <p:sp>
        <p:nvSpPr>
          <p:cNvPr id="16387" name="Rectangle 3"/>
          <p:cNvSpPr>
            <a:spLocks noGrp="1" noChangeArrowheads="1"/>
          </p:cNvSpPr>
          <p:nvPr>
            <p:ph type="body" idx="4294967295"/>
          </p:nvPr>
        </p:nvSpPr>
        <p:spPr>
          <a:xfrm>
            <a:off x="468313" y="1052736"/>
            <a:ext cx="8229600" cy="5471889"/>
          </a:xfrm>
        </p:spPr>
        <p:txBody>
          <a:bodyPr/>
          <a:lstStyle/>
          <a:p>
            <a:pPr marL="361950" indent="-361950">
              <a:buFont typeface="Wingdings" pitchFamily="2" charset="2"/>
              <a:buNone/>
            </a:pPr>
            <a:r>
              <a:rPr lang="en-US" sz="2500" dirty="0" smtClean="0"/>
              <a:t>1. Helps clarify what good performance is (goals, criteria, expected standards);</a:t>
            </a:r>
          </a:p>
          <a:p>
            <a:pPr marL="361950" indent="-361950">
              <a:spcBef>
                <a:spcPct val="0"/>
              </a:spcBef>
              <a:buFont typeface="Wingdings" pitchFamily="2" charset="2"/>
              <a:buNone/>
            </a:pPr>
            <a:r>
              <a:rPr lang="en-US" sz="2500" dirty="0" smtClean="0"/>
              <a:t>2. Facilitates the development of self-assessment (reflection) in learning;</a:t>
            </a:r>
          </a:p>
          <a:p>
            <a:pPr marL="361950" indent="-361950">
              <a:spcBef>
                <a:spcPct val="0"/>
              </a:spcBef>
              <a:buFont typeface="Wingdings" pitchFamily="2" charset="2"/>
              <a:buNone/>
            </a:pPr>
            <a:r>
              <a:rPr lang="en-US" sz="2500" dirty="0" smtClean="0"/>
              <a:t>3. Delivers high quality information to students about their learning;</a:t>
            </a:r>
          </a:p>
          <a:p>
            <a:pPr marL="361950" indent="-361950">
              <a:spcBef>
                <a:spcPct val="0"/>
              </a:spcBef>
              <a:buFont typeface="Wingdings" pitchFamily="2" charset="2"/>
              <a:buNone/>
            </a:pPr>
            <a:r>
              <a:rPr lang="en-US" sz="2500" dirty="0" smtClean="0"/>
              <a:t>4. Encourages teacher and peer dialogue around learning;</a:t>
            </a:r>
          </a:p>
          <a:p>
            <a:pPr marL="361950" indent="-361950">
              <a:spcBef>
                <a:spcPct val="0"/>
              </a:spcBef>
              <a:buFont typeface="Wingdings" pitchFamily="2" charset="2"/>
              <a:buNone/>
            </a:pPr>
            <a:r>
              <a:rPr lang="en-US" sz="2500" dirty="0" smtClean="0"/>
              <a:t>5. Encourages positive motivational beliefs and self-esteem;</a:t>
            </a:r>
          </a:p>
          <a:p>
            <a:pPr marL="361950" indent="-361950">
              <a:spcBef>
                <a:spcPct val="0"/>
              </a:spcBef>
              <a:buFont typeface="Wingdings" pitchFamily="2" charset="2"/>
              <a:buNone/>
            </a:pPr>
            <a:r>
              <a:rPr lang="en-US" sz="2500" dirty="0" smtClean="0"/>
              <a:t>6. Provides opportunities to close the gap between current and desired performance;</a:t>
            </a:r>
          </a:p>
          <a:p>
            <a:pPr marL="361950" indent="-361950">
              <a:spcBef>
                <a:spcPct val="0"/>
              </a:spcBef>
              <a:buFont typeface="Wingdings" pitchFamily="2" charset="2"/>
              <a:buNone/>
            </a:pPr>
            <a:r>
              <a:rPr lang="en-US" sz="2500" dirty="0" smtClean="0"/>
              <a:t>7. Provides information to teachers that can be used to help shape the teaching.</a:t>
            </a:r>
            <a:endParaRPr lang="en-GB" sz="2500" dirty="0" smtClean="0"/>
          </a:p>
          <a:p>
            <a:pPr marL="361950" indent="-361950"/>
            <a:endParaRPr lang="en-US" sz="25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mtClean="0"/>
              <a:t>Students benefit if we can make feedback timely</a:t>
            </a:r>
          </a:p>
        </p:txBody>
      </p:sp>
      <p:sp>
        <p:nvSpPr>
          <p:cNvPr id="44035" name="Rectangle 3"/>
          <p:cNvSpPr>
            <a:spLocks noGrp="1" noChangeArrowheads="1"/>
          </p:cNvSpPr>
          <p:nvPr>
            <p:ph type="body" idx="1"/>
          </p:nvPr>
        </p:nvSpPr>
        <p:spPr/>
        <p:txBody>
          <a:bodyPr/>
          <a:lstStyle/>
          <a:p>
            <a:pPr eaLnBrk="1" hangingPunct="1"/>
            <a:r>
              <a:rPr lang="en-GB" sz="2800" dirty="0" smtClean="0"/>
              <a:t>Aim to get feedback on work back to students very quickly, while they still care and while there is till time for them to do something with it. </a:t>
            </a:r>
          </a:p>
          <a:p>
            <a:pPr eaLnBrk="1" hangingPunct="1"/>
            <a:r>
              <a:rPr lang="en-GB" sz="2800" dirty="0" smtClean="0"/>
              <a:t>The longer students have to wait to get work back, especially if they have moved into another semester by the time they receive their returned scripts, the less likely it is that they will do something constructive with lecturer’s hard-written comments.</a:t>
            </a:r>
          </a:p>
          <a:p>
            <a:pPr eaLnBrk="1" hangingPunct="1"/>
            <a:endParaRPr lang="en-GB"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smtClean="0"/>
              <a:t>Encouraging students to take assessment more seriously</a:t>
            </a:r>
          </a:p>
        </p:txBody>
      </p:sp>
      <p:sp>
        <p:nvSpPr>
          <p:cNvPr id="41987" name="Rectangle 3"/>
          <p:cNvSpPr>
            <a:spLocks noGrp="1" noChangeArrowheads="1"/>
          </p:cNvSpPr>
          <p:nvPr>
            <p:ph type="body" idx="1"/>
          </p:nvPr>
        </p:nvSpPr>
        <p:spPr/>
        <p:txBody>
          <a:bodyPr/>
          <a:lstStyle/>
          <a:p>
            <a:pPr eaLnBrk="1" hangingPunct="1"/>
            <a:r>
              <a:rPr lang="en-GB" sz="2600" dirty="0" smtClean="0"/>
              <a:t>All assessment needs to be seen to be fair, consistent, reliable, valid and manageable;</a:t>
            </a:r>
          </a:p>
          <a:p>
            <a:pPr eaLnBrk="1" hangingPunct="1"/>
            <a:r>
              <a:rPr lang="en-GB" sz="2600" dirty="0" smtClean="0"/>
              <a:t>Many assessment systems fail to clarify for students the purposes of different kinds of assessment activity;</a:t>
            </a:r>
          </a:p>
          <a:p>
            <a:pPr eaLnBrk="1" hangingPunct="1"/>
            <a:r>
              <a:rPr lang="en-GB" sz="2600" dirty="0" smtClean="0"/>
              <a:t>Low-stakes early formative assessment helps students, especially those from disadvantaged backgrounds, understand the rules of the game.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solidFill>
                  <a:schemeClr val="tx1"/>
                </a:solidFill>
              </a:rPr>
              <a:t>Sadler, the most cited authors on formative assessment argues:</a:t>
            </a:r>
            <a:endParaRPr lang="en-GB" sz="2800"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sz="2600" dirty="0" smtClean="0"/>
              <a:t>“Students need to be exposed to, and gain experience in making judgements about, </a:t>
            </a:r>
            <a:r>
              <a:rPr lang="en-GB" sz="2600" dirty="0" smtClean="0">
                <a:solidFill>
                  <a:srgbClr val="7030A0"/>
                </a:solidFill>
              </a:rPr>
              <a:t>a variety of works of different quality</a:t>
            </a:r>
            <a:r>
              <a:rPr lang="en-GB" sz="2600" dirty="0" smtClean="0"/>
              <a:t>... They need planned rather than random exposure to exemplars, and experience in </a:t>
            </a:r>
            <a:r>
              <a:rPr lang="en-GB" sz="2600" dirty="0" smtClean="0">
                <a:solidFill>
                  <a:srgbClr val="7030A0"/>
                </a:solidFill>
              </a:rPr>
              <a:t>making judgements </a:t>
            </a:r>
            <a:r>
              <a:rPr lang="en-GB" sz="2600" dirty="0" smtClean="0"/>
              <a:t>about quality. They need to create </a:t>
            </a:r>
            <a:r>
              <a:rPr lang="en-GB" sz="2600" dirty="0" smtClean="0">
                <a:solidFill>
                  <a:srgbClr val="7030A0"/>
                </a:solidFill>
              </a:rPr>
              <a:t>verbalised</a:t>
            </a:r>
            <a:r>
              <a:rPr lang="en-GB" sz="2600" dirty="0" smtClean="0"/>
              <a:t> rationales and accounts of how various works could have been done better. Finally, they need to engage in evaluative </a:t>
            </a:r>
            <a:r>
              <a:rPr lang="en-GB" sz="2600" dirty="0" smtClean="0">
                <a:solidFill>
                  <a:srgbClr val="7030A0"/>
                </a:solidFill>
              </a:rPr>
              <a:t>conversations</a:t>
            </a:r>
            <a:r>
              <a:rPr lang="en-GB" sz="2600" dirty="0" smtClean="0"/>
              <a:t> with teachers and other students.” </a:t>
            </a:r>
          </a:p>
          <a:p>
            <a:pPr marL="0">
              <a:lnSpc>
                <a:spcPct val="100000"/>
              </a:lnSpc>
              <a:spcBef>
                <a:spcPts val="0"/>
              </a:spcBef>
              <a:buNone/>
            </a:pPr>
            <a:endParaRPr lang="en-GB" sz="2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continues…</a:t>
            </a:r>
            <a:endParaRPr lang="en-GB" dirty="0"/>
          </a:p>
        </p:txBody>
      </p:sp>
      <p:sp>
        <p:nvSpPr>
          <p:cNvPr id="3" name="Content Placeholder 2"/>
          <p:cNvSpPr>
            <a:spLocks noGrp="1"/>
          </p:cNvSpPr>
          <p:nvPr>
            <p:ph idx="1"/>
          </p:nvPr>
        </p:nvSpPr>
        <p:spPr/>
        <p:txBody>
          <a:bodyPr/>
          <a:lstStyle/>
          <a:p>
            <a:r>
              <a:rPr lang="en-GB" sz="2600" dirty="0" smtClean="0"/>
              <a:t>Together, these three provide the means by which students can develop a </a:t>
            </a:r>
            <a:r>
              <a:rPr lang="en-GB" sz="2600" dirty="0" smtClean="0">
                <a:solidFill>
                  <a:srgbClr val="7030A0"/>
                </a:solidFill>
              </a:rPr>
              <a:t>concept of quality </a:t>
            </a:r>
            <a:r>
              <a:rPr lang="en-GB" sz="26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600" dirty="0" smtClean="0">
                <a:solidFill>
                  <a:srgbClr val="7030A0"/>
                </a:solidFill>
              </a:rPr>
              <a:t>peer assessment </a:t>
            </a:r>
            <a:r>
              <a:rPr lang="en-GB" sz="2600" dirty="0" smtClean="0"/>
              <a:t>so that it becomes a powerful strategy for higher education teaching.</a:t>
            </a:r>
          </a:p>
          <a:p>
            <a:pPr>
              <a:buNone/>
            </a:pPr>
            <a:r>
              <a:rPr lang="en-GB" sz="1800" dirty="0" smtClean="0"/>
              <a:t>Sadler, D. Royce (2010)</a:t>
            </a:r>
            <a:endParaRPr lang="en-GB"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7030A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7030A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7030A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7030A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7030A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7030A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7030A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7030A0"/>
                </a:solidFill>
              </a:rPr>
              <a:t>Inclusivity</a:t>
            </a:r>
            <a:r>
              <a:rPr lang="en-GB" sz="2600" dirty="0" smtClean="0"/>
              <a:t>: Are </a:t>
            </a:r>
            <a:r>
              <a:rPr lang="en-GB" sz="2600" dirty="0" smtClean="0"/>
              <a:t>students’ special needs in terms of assessment designed into assignments from the outset or do you have to make special arrangements for students with dyslexia, visual or aural </a:t>
            </a:r>
            <a:r>
              <a:rPr lang="en-GB" sz="2600" dirty="0" smtClean="0"/>
              <a:t>impairments or </a:t>
            </a:r>
            <a:r>
              <a:rPr lang="en-GB" sz="2600" dirty="0" smtClean="0"/>
              <a:t>other disabilities responsively rather than proactively?</a:t>
            </a:r>
          </a:p>
          <a:p>
            <a:pPr lvl="0">
              <a:buSzPct val="100000"/>
              <a:buFont typeface="+mj-lt"/>
              <a:buAutoNum type="arabicPeriod" startAt="7"/>
            </a:pPr>
            <a:r>
              <a:rPr lang="en-GB" sz="2600" dirty="0" smtClean="0">
                <a:solidFill>
                  <a:srgbClr val="7030A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p:spPr>
        <p:txBody>
          <a:bodyPr/>
          <a:lstStyle/>
          <a:p>
            <a:r>
              <a:rPr lang="en-GB" dirty="0" smtClean="0"/>
              <a:t>In this workshop you can expect to have opportunities to:</a:t>
            </a:r>
            <a:endParaRPr lang="en-GB" dirty="0"/>
          </a:p>
        </p:txBody>
      </p:sp>
      <p:sp>
        <p:nvSpPr>
          <p:cNvPr id="3" name="Content Placeholder 2"/>
          <p:cNvSpPr>
            <a:spLocks noGrp="1"/>
          </p:cNvSpPr>
          <p:nvPr>
            <p:ph idx="1"/>
          </p:nvPr>
        </p:nvSpPr>
        <p:spPr/>
        <p:txBody>
          <a:bodyPr/>
          <a:lstStyle/>
          <a:p>
            <a:r>
              <a:rPr lang="en-GB" sz="2600" dirty="0" smtClean="0"/>
              <a:t>Consider what kinds of feedback work best for students;</a:t>
            </a:r>
          </a:p>
          <a:p>
            <a:r>
              <a:rPr lang="en-GB" sz="2600" dirty="0" smtClean="0"/>
              <a:t>Discuss the importance of feedback as part of the learning process;</a:t>
            </a:r>
          </a:p>
          <a:p>
            <a:r>
              <a:rPr lang="en-GB" sz="2600" dirty="0" smtClean="0"/>
              <a:t>Review how feedback can be used as part of an iterative cycle;</a:t>
            </a:r>
          </a:p>
          <a:p>
            <a:r>
              <a:rPr lang="en-GB" sz="2600" dirty="0" smtClean="0"/>
              <a:t>Consider how students can learn from each assignment cumulatively;</a:t>
            </a:r>
          </a:p>
          <a:p>
            <a:r>
              <a:rPr lang="en-GB" sz="2600" dirty="0" smtClean="0"/>
              <a:t>Review how assessment can be </a:t>
            </a:r>
            <a:r>
              <a:rPr lang="en-GB" sz="2600" i="1" dirty="0" smtClean="0"/>
              <a:t>for</a:t>
            </a:r>
            <a:r>
              <a:rPr lang="en-GB" sz="2600" dirty="0" smtClean="0"/>
              <a:t> not just </a:t>
            </a:r>
            <a:r>
              <a:rPr lang="en-GB" sz="2600" i="1" dirty="0" smtClean="0"/>
              <a:t>of </a:t>
            </a:r>
            <a:r>
              <a:rPr lang="en-GB" sz="2600" dirty="0" smtClean="0"/>
              <a:t>learning.</a:t>
            </a:r>
            <a:endParaRPr lang="en-GB" sz="2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marL="528638" lvl="0" indent="-528638">
              <a:buSzPct val="100000"/>
              <a:buFont typeface="+mj-lt"/>
              <a:buAutoNum type="arabicPeriod" startAt="10"/>
            </a:pPr>
            <a:r>
              <a:rPr lang="en-GB" sz="2600" dirty="0" smtClean="0">
                <a:solidFill>
                  <a:srgbClr val="7030A0"/>
                </a:solidFill>
              </a:rPr>
              <a:t>Feedback</a:t>
            </a:r>
            <a:r>
              <a:rPr lang="en-GB" sz="2600" dirty="0" smtClean="0"/>
              <a:t>: how fast can you provide it and what assurances can you give to students about its usefulness and ability to feed into future assignments?</a:t>
            </a:r>
          </a:p>
          <a:p>
            <a:pPr marL="528638" lvl="0" indent="-528638">
              <a:buSzPct val="100000"/>
              <a:buFont typeface="+mj-lt"/>
              <a:buAutoNum type="arabicPeriod" startAt="10"/>
            </a:pPr>
            <a:r>
              <a:rPr lang="en-GB" sz="2600" dirty="0" smtClean="0">
                <a:solidFill>
                  <a:srgbClr val="7030A0"/>
                </a:solidFill>
              </a:rPr>
              <a:t>Quality assurance</a:t>
            </a:r>
            <a:r>
              <a:rPr lang="en-GB" sz="2600" dirty="0" smtClean="0"/>
              <a:t>: are you able to demonstrate that your assessment is fair, consistent and reliable? Will external scrutineers recognise the integrity of the assessment process?</a:t>
            </a:r>
          </a:p>
          <a:p>
            <a:pPr marL="528638" lvl="0" indent="-528638">
              <a:buSzPct val="100000"/>
              <a:buFont typeface="+mj-lt"/>
              <a:buAutoNum type="arabicPeriod" startAt="10"/>
            </a:pPr>
            <a:r>
              <a:rPr lang="en-GB" sz="2600" dirty="0" smtClean="0">
                <a:solidFill>
                  <a:srgbClr val="7030A0"/>
                </a:solidFill>
              </a:rPr>
              <a:t>Technology:</a:t>
            </a:r>
            <a:r>
              <a:rPr lang="en-GB" sz="2600" dirty="0" smtClean="0"/>
              <a:t> are you using computer aided assessment where it is most useful (for drills and checking learning) enabling assessor time to be used most effectively where judgment is required?</a:t>
            </a:r>
          </a:p>
          <a:p>
            <a:pPr lvl="0">
              <a:buSzPct val="100000"/>
              <a:buNone/>
            </a:pPr>
            <a:r>
              <a:rPr lang="en-GB" sz="2600" dirty="0" smtClean="0"/>
              <a:t>(After </a:t>
            </a:r>
            <a:r>
              <a:rPr lang="en-GB" sz="2600" dirty="0" err="1" smtClean="0"/>
              <a:t>Bloxham</a:t>
            </a:r>
            <a:r>
              <a:rPr lang="en-GB" sz="2600" dirty="0" smtClean="0"/>
              <a:t> and Boyd)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600" dirty="0" smtClean="0"/>
              <a:t>Formative assessment is primarily concerned with feedback aimed at prompting improvement, is often continuous and usually involves words.</a:t>
            </a:r>
          </a:p>
          <a:p>
            <a:r>
              <a:rPr lang="en-US" sz="2600" dirty="0" smtClean="0"/>
              <a:t>Summative assessment is concerned with making evaluative judgments, is often end point and involves numbers.</a:t>
            </a:r>
          </a:p>
          <a:p>
            <a:endParaRPr lang="en-GB" sz="26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88641"/>
            <a:ext cx="7543800" cy="1296143"/>
          </a:xfrm>
        </p:spPr>
        <p:txBody>
          <a:bodyPr/>
          <a:lstStyle/>
          <a:p>
            <a:r>
              <a:rPr lang="en-GB" sz="3600" dirty="0" smtClean="0"/>
              <a:t>Diverse and innovative assessment helps</a:t>
            </a:r>
          </a:p>
        </p:txBody>
      </p:sp>
      <p:sp>
        <p:nvSpPr>
          <p:cNvPr id="26627" name="Rectangle 3"/>
          <p:cNvSpPr>
            <a:spLocks noGrp="1" noChangeArrowheads="1"/>
          </p:cNvSpPr>
          <p:nvPr>
            <p:ph type="body" idx="1"/>
          </p:nvPr>
        </p:nvSpPr>
        <p:spPr>
          <a:xfrm>
            <a:off x="457200" y="1484784"/>
            <a:ext cx="8229600" cy="4968404"/>
          </a:xfrm>
          <a:noFill/>
        </p:spPr>
        <p:txBody>
          <a:bodyPr/>
          <a:lstStyle/>
          <a:p>
            <a:pPr marL="609600" indent="-609600"/>
            <a:r>
              <a:rPr lang="en-GB"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a:r>
              <a:rPr lang="en-GB" dirty="0" smtClean="0"/>
              <a:t>Innovative assessment approaches can foster a spirit of enquiry, encourage curiosity and promote autonomy where they encourage students to become closely involved with evaluating their own and each others’ learning. (</a:t>
            </a:r>
            <a:r>
              <a:rPr lang="en-GB" dirty="0" err="1" smtClean="0"/>
              <a:t>Falchikov</a:t>
            </a:r>
            <a:r>
              <a:rPr lang="en-GB" dirty="0" smtClean="0"/>
              <a:t>, Pickford and Brown, 2006).</a:t>
            </a:r>
          </a:p>
          <a:p>
            <a:pPr marL="609600" indent="-609600"/>
            <a:endParaRPr lang="en-GB"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714474"/>
          </a:xfrm>
        </p:spPr>
        <p:txBody>
          <a:bodyPr/>
          <a:lstStyle/>
          <a:p>
            <a:r>
              <a:rPr lang="en-GB" dirty="0" smtClean="0"/>
              <a:t>Setting good patterns</a:t>
            </a:r>
          </a:p>
        </p:txBody>
      </p:sp>
      <p:sp>
        <p:nvSpPr>
          <p:cNvPr id="30723" name="Rectangle 3"/>
          <p:cNvSpPr>
            <a:spLocks noGrp="1" noChangeArrowheads="1"/>
          </p:cNvSpPr>
          <p:nvPr>
            <p:ph type="body" idx="1"/>
          </p:nvPr>
        </p:nvSpPr>
        <p:spPr>
          <a:xfrm>
            <a:off x="251520" y="980728"/>
            <a:ext cx="8446393" cy="5221635"/>
          </a:xfrm>
          <a:noFill/>
        </p:spPr>
        <p:txBody>
          <a:bodyPr/>
          <a:lstStyle/>
          <a:p>
            <a:pPr marL="609600" indent="-609600"/>
            <a:r>
              <a:rPr lang="en-GB" sz="2400" dirty="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dirty="0" smtClean="0"/>
              <a:t>Avoidance of early assessment doesn’t solve the problem. Designing a really coherent first six weeks for students, which includes assessment opportunities can be very helpful.</a:t>
            </a:r>
          </a:p>
          <a:p>
            <a:pPr marL="609600" indent="-609600"/>
            <a:endParaRPr lang="en-GB" sz="21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dirty="0" smtClean="0"/>
              <a:t>Transformative assessment to improve learning needs to be:</a:t>
            </a:r>
          </a:p>
        </p:txBody>
      </p:sp>
      <p:sp>
        <p:nvSpPr>
          <p:cNvPr id="39939" name="Rectangle 3"/>
          <p:cNvSpPr>
            <a:spLocks noGrp="1" noChangeArrowheads="1"/>
          </p:cNvSpPr>
          <p:nvPr>
            <p:ph type="body" idx="1"/>
          </p:nvPr>
        </p:nvSpPr>
        <p:spPr>
          <a:xfrm>
            <a:off x="468312" y="1124744"/>
            <a:ext cx="8424167" cy="5399881"/>
          </a:xfrm>
          <a:noFill/>
        </p:spPr>
        <p:txBody>
          <a:bodyPr/>
          <a:lstStyle/>
          <a:p>
            <a:pPr marL="609600" indent="-609600"/>
            <a:r>
              <a:rPr lang="en-GB" sz="2600" dirty="0" smtClean="0">
                <a:solidFill>
                  <a:srgbClr val="7030A0"/>
                </a:solidFill>
              </a:rPr>
              <a:t>Rewarding</a:t>
            </a:r>
            <a:r>
              <a:rPr lang="en-GB" sz="2600" dirty="0" smtClean="0"/>
              <a:t>: students need to feel they are involved in authentic activities that have value and relevance;</a:t>
            </a:r>
          </a:p>
          <a:p>
            <a:pPr marL="609600" indent="-609600"/>
            <a:r>
              <a:rPr lang="en-GB" sz="2600" dirty="0" smtClean="0">
                <a:solidFill>
                  <a:srgbClr val="7030A0"/>
                </a:solidFill>
              </a:rPr>
              <a:t>Inclusive</a:t>
            </a:r>
            <a:r>
              <a:rPr lang="en-GB" sz="2600" dirty="0" smtClean="0"/>
              <a:t>: so that students feel part of the programme rather than marginalised. Inclusive assessment uses cross-cultural case studies, references and examples, and mainstreams disability provision;</a:t>
            </a:r>
          </a:p>
          <a:p>
            <a:pPr marL="609600" indent="-609600"/>
            <a:r>
              <a:rPr lang="en-GB" sz="2600" dirty="0" smtClean="0">
                <a:solidFill>
                  <a:srgbClr val="7030A0"/>
                </a:solidFill>
              </a:rPr>
              <a:t>Engaging</a:t>
            </a:r>
            <a:r>
              <a:rPr lang="en-GB" sz="2600" dirty="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dirty="0" smtClean="0"/>
              <a:t>Can we also make assessment:</a:t>
            </a:r>
          </a:p>
        </p:txBody>
      </p:sp>
      <p:sp>
        <p:nvSpPr>
          <p:cNvPr id="40963" name="Rectangle 3"/>
          <p:cNvSpPr>
            <a:spLocks noGrp="1" noChangeArrowheads="1"/>
          </p:cNvSpPr>
          <p:nvPr>
            <p:ph type="body" idx="1"/>
          </p:nvPr>
        </p:nvSpPr>
        <p:spPr>
          <a:noFill/>
        </p:spPr>
        <p:txBody>
          <a:bodyPr/>
          <a:lstStyle/>
          <a:p>
            <a:pPr marL="609600" indent="-609600"/>
            <a:r>
              <a:rPr lang="en-GB" sz="2600" dirty="0" smtClean="0">
                <a:solidFill>
                  <a:srgbClr val="7030A0"/>
                </a:solidFill>
              </a:rPr>
              <a:t>Developmental </a:t>
            </a:r>
            <a:r>
              <a:rPr lang="en-GB" sz="2600" dirty="0" smtClean="0"/>
              <a:t>so students are demonstrating the skills they need for future employment, research and life?</a:t>
            </a:r>
          </a:p>
          <a:p>
            <a:pPr marL="609600" indent="-609600"/>
            <a:r>
              <a:rPr lang="en-GB" sz="2600" dirty="0" smtClean="0">
                <a:solidFill>
                  <a:srgbClr val="7030A0"/>
                </a:solidFill>
              </a:rPr>
              <a:t>Personalised</a:t>
            </a:r>
            <a:r>
              <a:rPr lang="en-GB" sz="2600" dirty="0" smtClean="0"/>
              <a:t>: even with huge cohorts can we aim to build in elements of one-to-one interaction and choice within assessment?</a:t>
            </a:r>
          </a:p>
          <a:p>
            <a:pPr marL="609600" indent="-609600"/>
            <a:r>
              <a:rPr lang="en-GB" sz="2600" dirty="0" smtClean="0">
                <a:solidFill>
                  <a:srgbClr val="7030A0"/>
                </a:solidFill>
              </a:rPr>
              <a:t>Enjoyable</a:t>
            </a:r>
            <a:r>
              <a:rPr lang="en-GB" sz="2600" dirty="0" smtClean="0"/>
              <a:t>: both for the students being assessed and the staff doing the marking?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GB" sz="3500" smtClean="0"/>
              <a:t>Why is assessment such a big issue?</a:t>
            </a:r>
          </a:p>
        </p:txBody>
      </p:sp>
      <p:sp>
        <p:nvSpPr>
          <p:cNvPr id="13315" name="Rectangle 3"/>
          <p:cNvSpPr>
            <a:spLocks noGrp="1" noChangeArrowheads="1"/>
          </p:cNvSpPr>
          <p:nvPr>
            <p:ph type="body" idx="4294967295"/>
          </p:nvPr>
        </p:nvSpPr>
        <p:spPr/>
        <p:txBody>
          <a:bodyPr/>
          <a:lstStyle/>
          <a:p>
            <a:r>
              <a:rPr lang="en-GB" sz="2600" dirty="0" smtClean="0"/>
              <a:t>Significant amounts of research suggests that good feedback and assessment practices are essential to student learning;</a:t>
            </a:r>
          </a:p>
          <a:p>
            <a:r>
              <a:rPr lang="en-GB" sz="2600" dirty="0" smtClean="0"/>
              <a:t>NSS and other student satisfaction surveys frequently highlight significant dissatisfaction around these issues;</a:t>
            </a:r>
          </a:p>
          <a:p>
            <a:r>
              <a:rPr lang="en-GB" sz="2600" dirty="0" smtClean="0"/>
              <a:t>In tough times, staff often find the pressure of achieving fast and formative feedback a heavy chore.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smtClean="0"/>
              <a:t>The people doing the assessment need to be:</a:t>
            </a:r>
          </a:p>
        </p:txBody>
      </p:sp>
      <p:sp>
        <p:nvSpPr>
          <p:cNvPr id="41987" name="Rectangle 3"/>
          <p:cNvSpPr>
            <a:spLocks noGrp="1" noChangeArrowheads="1"/>
          </p:cNvSpPr>
          <p:nvPr>
            <p:ph type="body" idx="1"/>
          </p:nvPr>
        </p:nvSpPr>
        <p:spPr>
          <a:xfrm>
            <a:off x="323528" y="1196752"/>
            <a:ext cx="8568951" cy="5145311"/>
          </a:xfrm>
          <a:noFill/>
        </p:spPr>
        <p:txBody>
          <a:bodyPr/>
          <a:lstStyle/>
          <a:p>
            <a:pPr marL="609600" indent="-609600"/>
            <a:r>
              <a:rPr lang="en-GB" sz="2200" dirty="0" smtClean="0">
                <a:solidFill>
                  <a:srgbClr val="7030A0"/>
                </a:solidFill>
              </a:rPr>
              <a:t>Professional</a:t>
            </a:r>
            <a:r>
              <a:rPr lang="en-GB" sz="2200" dirty="0" smtClean="0"/>
              <a:t>: staff should be professionally trained at the right level to undertake assessment and moderation and need to undertake professional development regularly;</a:t>
            </a:r>
          </a:p>
          <a:p>
            <a:pPr marL="609600" indent="-609600"/>
            <a:r>
              <a:rPr lang="en-GB" sz="2200" dirty="0" smtClean="0">
                <a:solidFill>
                  <a:srgbClr val="7030A0"/>
                </a:solidFill>
              </a:rPr>
              <a:t>Recognised and rewarded: </a:t>
            </a:r>
            <a:r>
              <a:rPr lang="en-GB" sz="2200" dirty="0" smtClean="0"/>
              <a:t>we need to work out the true costs of assessment in time and money and plan accordingly.</a:t>
            </a:r>
            <a:endParaRPr lang="en-GB" sz="2200" dirty="0" smtClean="0">
              <a:solidFill>
                <a:srgbClr val="A50021"/>
              </a:solidFill>
            </a:endParaRPr>
          </a:p>
          <a:p>
            <a:pPr marL="609600" indent="-609600"/>
            <a:r>
              <a:rPr lang="en-GB" sz="2200" dirty="0" smtClean="0">
                <a:solidFill>
                  <a:srgbClr val="7030A0"/>
                </a:solidFill>
              </a:rPr>
              <a:t>Current</a:t>
            </a:r>
            <a:r>
              <a:rPr lang="en-GB" sz="2200" dirty="0" smtClean="0"/>
              <a:t>: regularly updated, on emergent appropriate assessment methods;</a:t>
            </a:r>
          </a:p>
          <a:p>
            <a:pPr marL="609600" indent="-609600"/>
            <a:r>
              <a:rPr lang="en-GB" sz="2200" dirty="0" smtClean="0">
                <a:solidFill>
                  <a:srgbClr val="7030A0"/>
                </a:solidFill>
              </a:rPr>
              <a:t>Research-informed</a:t>
            </a:r>
            <a:r>
              <a:rPr lang="en-GB" sz="2200" dirty="0" smtClean="0"/>
              <a:t>: using the best information available on what methods and approaches work well;</a:t>
            </a:r>
          </a:p>
          <a:p>
            <a:pPr marL="609600" indent="-609600"/>
            <a:r>
              <a:rPr lang="en-GB" sz="2200" dirty="0" smtClean="0">
                <a:solidFill>
                  <a:srgbClr val="7030A0"/>
                </a:solidFill>
              </a:rPr>
              <a:t>Creative</a:t>
            </a:r>
            <a:r>
              <a:rPr lang="en-GB" sz="2200" dirty="0" smtClean="0"/>
              <a:t>: seeking out innovative assessment methods that are fit for purpose;</a:t>
            </a:r>
          </a:p>
          <a:p>
            <a:pPr marL="609600" indent="-609600"/>
            <a:r>
              <a:rPr lang="en-GB" sz="2200" dirty="0" smtClean="0">
                <a:solidFill>
                  <a:srgbClr val="7030A0"/>
                </a:solidFill>
              </a:rPr>
              <a:t>Inclusive</a:t>
            </a:r>
            <a:r>
              <a:rPr lang="en-GB" sz="2200" dirty="0" smtClean="0"/>
              <a:t>: designing alternative assessments for disabled students from the outset.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pPr eaLnBrk="1" hangingPunct="1"/>
            <a:r>
              <a:rPr lang="en-GB" sz="3600" dirty="0" smtClean="0"/>
              <a:t>Streamlining assessment. Why would we wish to do it?</a:t>
            </a:r>
          </a:p>
        </p:txBody>
      </p:sp>
      <p:sp>
        <p:nvSpPr>
          <p:cNvPr id="14339" name="Rectangle 3"/>
          <p:cNvSpPr>
            <a:spLocks noGrp="1" noChangeArrowheads="1"/>
          </p:cNvSpPr>
          <p:nvPr>
            <p:ph type="body" idx="1"/>
          </p:nvPr>
        </p:nvSpPr>
        <p:spPr>
          <a:noFill/>
        </p:spPr>
        <p:txBody>
          <a:bodyPr/>
          <a:lstStyle/>
          <a:p>
            <a:pPr eaLnBrk="1" hangingPunct="1"/>
            <a:r>
              <a:rPr lang="en-GB" sz="2600" smtClean="0"/>
              <a:t>Huge pressure on resources in higher education;</a:t>
            </a:r>
          </a:p>
          <a:p>
            <a:pPr eaLnBrk="1" hangingPunct="1"/>
            <a:r>
              <a:rPr lang="en-GB" sz="2600" smtClean="0"/>
              <a:t>Larger numbers of students in cohorts;</a:t>
            </a:r>
          </a:p>
          <a:p>
            <a:pPr eaLnBrk="1" hangingPunct="1"/>
            <a:r>
              <a:rPr lang="en-GB" sz="2600" smtClean="0"/>
              <a:t>Ever-increasing demands on staff time;</a:t>
            </a:r>
          </a:p>
          <a:p>
            <a:pPr eaLnBrk="1" hangingPunct="1"/>
            <a:r>
              <a:rPr lang="en-GB" sz="2600" smtClean="0"/>
              <a:t>Staff indicate they spend a disproportionate time on assessment drudgery;</a:t>
            </a:r>
          </a:p>
          <a:p>
            <a:pPr eaLnBrk="1" hangingPunct="1"/>
            <a:r>
              <a:rPr lang="en-GB" sz="2600" smtClean="0"/>
              <a:t>The means exist nowadays to undertake some aspects of assessment more effectively and efficiently.</a:t>
            </a:r>
          </a:p>
          <a:p>
            <a:pPr eaLnBrk="1" hangingPunct="1"/>
            <a:endParaRPr lang="en-GB" sz="26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smtClean="0"/>
              <a:t>To give feedback more effectively </a:t>
            </a:r>
            <a:br>
              <a:rPr lang="en-GB" sz="3600" smtClean="0"/>
            </a:br>
            <a:r>
              <a:rPr lang="en-GB" sz="3600" smtClean="0"/>
              <a:t>&amp; efficiently, we can:</a:t>
            </a:r>
          </a:p>
        </p:txBody>
      </p:sp>
      <p:sp>
        <p:nvSpPr>
          <p:cNvPr id="18435" name="Rectangle 3"/>
          <p:cNvSpPr>
            <a:spLocks noGrp="1" noChangeArrowheads="1"/>
          </p:cNvSpPr>
          <p:nvPr>
            <p:ph type="body" idx="1"/>
          </p:nvPr>
        </p:nvSpPr>
        <p:spPr>
          <a:xfrm>
            <a:off x="381000" y="1981200"/>
            <a:ext cx="8382000" cy="4114800"/>
          </a:xfrm>
        </p:spPr>
        <p:txBody>
          <a:bodyPr/>
          <a:lstStyle/>
          <a:p>
            <a:pPr eaLnBrk="1" hangingPunct="1"/>
            <a:r>
              <a:rPr lang="en-GB" sz="2600" dirty="0" smtClean="0"/>
              <a:t>Use model answers;</a:t>
            </a:r>
          </a:p>
          <a:p>
            <a:pPr eaLnBrk="1" hangingPunct="1"/>
            <a:r>
              <a:rPr lang="en-GB" sz="2600" dirty="0" smtClean="0"/>
              <a:t>Use assignment return sheets;</a:t>
            </a:r>
          </a:p>
          <a:p>
            <a:pPr eaLnBrk="1" hangingPunct="1"/>
            <a:r>
              <a:rPr lang="en-GB" sz="2600" dirty="0" smtClean="0"/>
              <a:t>Write an assignment report;</a:t>
            </a:r>
          </a:p>
          <a:p>
            <a:pPr eaLnBrk="1" hangingPunct="1"/>
            <a:r>
              <a:rPr lang="en-GB" sz="2600" dirty="0" smtClean="0"/>
              <a:t>Feedback to groups of students;</a:t>
            </a:r>
          </a:p>
          <a:p>
            <a:pPr eaLnBrk="1" hangingPunct="1"/>
            <a:r>
              <a:rPr lang="en-GB" sz="2600" dirty="0" smtClean="0"/>
              <a:t>Use statement banks;</a:t>
            </a:r>
          </a:p>
          <a:p>
            <a:pPr eaLnBrk="1" hangingPunct="1"/>
            <a:r>
              <a:rPr lang="en-GB" sz="2600" dirty="0" smtClean="0"/>
              <a:t>Use computer-assisted assessment;</a:t>
            </a:r>
          </a:p>
          <a:p>
            <a:pPr eaLnBrk="1" hangingPunct="1"/>
            <a:r>
              <a:rPr lang="en-GB" sz="2600" dirty="0" smtClean="0"/>
              <a:t>Involve students in their own assessment.</a:t>
            </a:r>
          </a:p>
          <a:p>
            <a:pPr eaLnBrk="1" hangingPunct="1"/>
            <a:endParaRPr lang="en-GB" sz="26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pPr eaLnBrk="1" hangingPunct="1"/>
            <a:r>
              <a:rPr lang="en-GB" sz="3600" smtClean="0"/>
              <a:t>Computer-assisted assessment: how?</a:t>
            </a:r>
          </a:p>
        </p:txBody>
      </p:sp>
      <p:sp>
        <p:nvSpPr>
          <p:cNvPr id="30723" name="Rectangle 3"/>
          <p:cNvSpPr>
            <a:spLocks noGrp="1" noChangeArrowheads="1"/>
          </p:cNvSpPr>
          <p:nvPr>
            <p:ph type="body" idx="1"/>
          </p:nvPr>
        </p:nvSpPr>
        <p:spPr>
          <a:xfrm>
            <a:off x="179388" y="1412875"/>
            <a:ext cx="8785225" cy="4752975"/>
          </a:xfrm>
          <a:noFill/>
        </p:spPr>
        <p:txBody>
          <a:bodyPr/>
          <a:lstStyle/>
          <a:p>
            <a:pPr eaLnBrk="1" hangingPunct="1"/>
            <a:r>
              <a:rPr lang="en-GB" sz="2800" dirty="0" smtClean="0"/>
              <a:t>This should not be a cottage industry!</a:t>
            </a:r>
          </a:p>
          <a:p>
            <a:pPr eaLnBrk="1" hangingPunct="1"/>
            <a:r>
              <a:rPr lang="en-GB" sz="2800" dirty="0" smtClean="0"/>
              <a:t>Training and support both in designing questions and applying the relevant technology are essential;</a:t>
            </a:r>
          </a:p>
          <a:p>
            <a:pPr eaLnBrk="1" hangingPunct="1"/>
            <a:r>
              <a:rPr lang="en-GB" sz="2800" dirty="0" smtClean="0"/>
              <a:t>Testing and piloting of CAA items is also imperative;</a:t>
            </a:r>
          </a:p>
          <a:p>
            <a:pPr eaLnBrk="1" hangingPunct="1"/>
            <a:r>
              <a:rPr lang="en-GB" sz="2800" dirty="0" smtClean="0"/>
              <a:t>Make use of existing test packages (e.g. from publishers), colleagues with expertise and advice from software companies (e.g. </a:t>
            </a:r>
            <a:r>
              <a:rPr lang="en-GB" sz="2800" dirty="0" err="1" smtClean="0"/>
              <a:t>QuestionMark</a:t>
            </a:r>
            <a:r>
              <a:rPr lang="en-GB" sz="2800" dirty="0" smtClean="0"/>
              <a:t>). </a:t>
            </a:r>
          </a:p>
          <a:p>
            <a:pPr eaLnBrk="1" hangingPunct="1">
              <a:buFontTx/>
              <a:buNone/>
            </a:pPr>
            <a:r>
              <a:rPr lang="en-GB" sz="2800" dirty="0" smtClean="0">
                <a:cs typeface="Times New Roman" pitchFamily="18" charset="0"/>
              </a:rPr>
              <a:t>	</a:t>
            </a:r>
            <a:endParaRPr lang="en-GB" sz="2800" i="1" dirty="0" smtClean="0">
              <a:cs typeface="Times New Roman" pitchFamily="18" charset="0"/>
            </a:endParaRPr>
          </a:p>
          <a:p>
            <a:pPr eaLnBrk="1" hangingPunct="1"/>
            <a:endParaRPr lang="en-GB" sz="2800" i="1"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a:xfrm>
            <a:off x="0" y="1539875"/>
            <a:ext cx="8697913" cy="4789488"/>
          </a:xfrm>
        </p:spPr>
        <p:txBody>
          <a:bodyPr/>
          <a:lstStyle/>
          <a:p>
            <a:pPr marL="609600" indent="-609600" eaLnBrk="1" hangingPunct="1"/>
            <a:r>
              <a:rPr lang="en-GB" sz="2600" dirty="0" smtClean="0"/>
              <a:t>We can explore employing computer-assisted formative assessment with responses to student work automatically generated by email; </a:t>
            </a:r>
          </a:p>
          <a:p>
            <a:pPr marL="609600" indent="-609600" eaLnBrk="1" hangingPunct="1"/>
            <a:r>
              <a:rPr lang="en-GB" sz="2600" dirty="0" smtClean="0"/>
              <a:t>Students seem to really like having the chance to find out how they are doing, and attempt tests several times in an environment where no one else is watching how they do; </a:t>
            </a:r>
          </a:p>
          <a:p>
            <a:pPr marL="609600" indent="-609600" eaLnBrk="1" hangingPunct="1"/>
            <a:r>
              <a:rPr lang="en-GB" sz="2600" dirty="0" smtClean="0"/>
              <a:t>We can monitor what is going on across a cohort, so we can concentrate our energies either on students who are repeatedly doing badly or those who are not engaging at all in the activity.</a:t>
            </a:r>
          </a:p>
          <a:p>
            <a:pPr marL="609600" indent="-609600" eaLnBrk="1" hangingPunct="1"/>
            <a:endParaRPr lang="en-GB" sz="26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smtClean="0"/>
              <a:t>Intra-tutor and Inter-tutor reliability need to be assured;</a:t>
            </a:r>
          </a:p>
          <a:p>
            <a:pPr eaLnBrk="1" hangingPunct="1"/>
            <a:r>
              <a:rPr lang="en-GB" sz="2800" smtClean="0"/>
              <a:t>Practices and processes need to be transparently fair to all students;</a:t>
            </a:r>
          </a:p>
          <a:p>
            <a:pPr eaLnBrk="1" hangingPunct="1"/>
            <a:r>
              <a:rPr lang="en-GB" sz="2800" smtClean="0"/>
              <a:t>Cheat and plagiarisers need to be deterred/punished;</a:t>
            </a:r>
          </a:p>
          <a:p>
            <a:pPr eaLnBrk="1" hangingPunct="1"/>
            <a:r>
              <a:rPr lang="en-GB" sz="2800" smtClean="0"/>
              <a:t>Assessment needs to be manageable for both staff and students;</a:t>
            </a:r>
          </a:p>
          <a:p>
            <a:pPr eaLnBrk="1" hangingPunct="1"/>
            <a:r>
              <a:rPr lang="en-GB" sz="2800" smtClean="0"/>
              <a:t>Assignments should assess what has been taught/learned not what it is easy to assess.</a:t>
            </a:r>
            <a:endParaRPr lang="en-GB"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z="3200" smtClean="0"/>
              <a:t>Strategies for ensuring assessment </a:t>
            </a:r>
            <a:r>
              <a:rPr lang="en-GB" sz="3200" i="1" smtClean="0"/>
              <a:t>is </a:t>
            </a:r>
            <a:r>
              <a:rPr lang="en-GB" sz="3200" smtClean="0"/>
              <a:t>for rather than </a:t>
            </a:r>
            <a:r>
              <a:rPr lang="en-GB" sz="3200" i="1" smtClean="0"/>
              <a:t>of</a:t>
            </a:r>
            <a:r>
              <a:rPr lang="en-GB" sz="3200" smtClean="0"/>
              <a:t> learning</a:t>
            </a:r>
          </a:p>
        </p:txBody>
      </p:sp>
      <p:sp>
        <p:nvSpPr>
          <p:cNvPr id="39939" name="Rectangle 3"/>
          <p:cNvSpPr>
            <a:spLocks noGrp="1" noChangeArrowheads="1"/>
          </p:cNvSpPr>
          <p:nvPr>
            <p:ph type="body" idx="1"/>
          </p:nvPr>
        </p:nvSpPr>
        <p:spPr>
          <a:xfrm>
            <a:off x="457200" y="1371600"/>
            <a:ext cx="8229600" cy="4754563"/>
          </a:xfrm>
        </p:spPr>
        <p:txBody>
          <a:bodyPr/>
          <a:lstStyle/>
          <a:p>
            <a:pPr eaLnBrk="1" hangingPunct="1"/>
            <a:r>
              <a:rPr lang="en-GB" sz="2600" dirty="0" smtClean="0"/>
              <a:t>It needs to be built-in rather than bolt-on;</a:t>
            </a:r>
          </a:p>
          <a:p>
            <a:pPr eaLnBrk="1" hangingPunct="1"/>
            <a:r>
              <a:rPr lang="en-GB" sz="2600" dirty="0" smtClean="0"/>
              <a:t>Assignments need to be authentic, that is, assessing learning that is identified in the learning outcomes;</a:t>
            </a:r>
          </a:p>
          <a:p>
            <a:pPr eaLnBrk="1" hangingPunct="1"/>
            <a:r>
              <a:rPr lang="en-GB" sz="2600" dirty="0" smtClean="0"/>
              <a:t>Learning outcomes need to be designed to be specific, measurable, achievable, realistic and time-constrained (SMART);</a:t>
            </a:r>
          </a:p>
          <a:p>
            <a:pPr eaLnBrk="1" hangingPunct="1"/>
            <a:r>
              <a:rPr lang="en-GB" sz="2600" dirty="0" smtClean="0"/>
              <a:t>The assessment strategy should make sure that assignments are fit-for-purpose.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7107" name="Rectangle 3"/>
          <p:cNvSpPr>
            <a:spLocks noGrp="1" noChangeArrowheads="1"/>
          </p:cNvSpPr>
          <p:nvPr>
            <p:ph type="body" idx="1"/>
          </p:nvPr>
        </p:nvSpPr>
        <p:spPr/>
        <p:txBody>
          <a:bodyPr/>
          <a:lstStyle/>
          <a:p>
            <a:pPr marL="609600" indent="-609600" eaLnBrk="1" hangingPunct="1"/>
            <a:r>
              <a:rPr lang="en-GB" sz="2800" smtClean="0"/>
              <a:t>Avoid destructive criticism of the person rather than the work being assessed.</a:t>
            </a:r>
          </a:p>
          <a:p>
            <a:pPr marL="609600" indent="-609600" eaLnBrk="1" hangingPunct="1"/>
            <a:r>
              <a:rPr lang="en-GB" sz="2800" smtClean="0"/>
              <a:t>Try not to use language that is judgmental to the point of leaving students nowhere to go.</a:t>
            </a:r>
          </a:p>
          <a:p>
            <a:pPr marL="609600" indent="-609600" eaLnBrk="1" hangingPunct="1"/>
            <a:r>
              <a:rPr lang="en-GB" sz="2800" smtClean="0"/>
              <a:t>Words like “appalling”, “disastrous” and “incompetent” give students no room to manoeuvre.</a:t>
            </a:r>
          </a:p>
          <a:p>
            <a:pPr marL="609600" indent="-609600" eaLnBrk="1" hangingPunct="1"/>
            <a:r>
              <a:rPr lang="en-GB" sz="2800" smtClean="0"/>
              <a:t>However, words like ”incomparable” and “unimprovable” don’t help outstanding students to develop ipsatively either.</a:t>
            </a:r>
          </a:p>
          <a:p>
            <a:pPr marL="609600" indent="-609600" eaLnBrk="1" hangingPunct="1"/>
            <a:endParaRPr lang="en-GB"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en-GB" sz="3600" smtClean="0"/>
              <a:t>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p:spPr>
        <p:txBody>
          <a:bodyPr/>
          <a:lstStyle/>
          <a:p>
            <a:pPr eaLnBrk="1" hangingPunct="1"/>
            <a:r>
              <a:rPr lang="en-GB" sz="2600" dirty="0" smtClean="0"/>
              <a:t>Students at the top end of the ability range sometimes feel short changed by minimal feedback;</a:t>
            </a:r>
          </a:p>
          <a:p>
            <a:pPr eaLnBrk="1" hangingPunct="1"/>
            <a:r>
              <a:rPr lang="en-GB" sz="2600" dirty="0" smtClean="0"/>
              <a:t>Students with many weaknesses easily become dispirited if there is too much negative feedback;</a:t>
            </a:r>
          </a:p>
          <a:p>
            <a:pPr eaLnBrk="1" hangingPunct="1"/>
            <a:r>
              <a:rPr lang="en-GB" sz="2600" dirty="0" smtClean="0"/>
              <a:t>Consider giving an </a:t>
            </a:r>
            <a:r>
              <a:rPr lang="en-GB" sz="2600" i="1" dirty="0" smtClean="0"/>
              <a:t>assessment sandwich. </a:t>
            </a:r>
            <a:r>
              <a:rPr lang="en-GB" sz="2600" dirty="0" smtClean="0"/>
              <a:t>Start with something positive, go into the detailed critique and find something nice to say at the end (to motivate them to keep reading!);</a:t>
            </a:r>
          </a:p>
          <a:p>
            <a:pPr eaLnBrk="1" hangingPunct="1"/>
            <a:r>
              <a:rPr lang="en-GB" sz="2600" dirty="0" smtClean="0"/>
              <a:t>Explore ways to incentivise reading of feedback;</a:t>
            </a:r>
          </a:p>
          <a:p>
            <a:pPr eaLnBrk="1" hangingPunct="1"/>
            <a:r>
              <a:rPr lang="en-GB" sz="2600" dirty="0" smtClean="0"/>
              <a:t>Consider which medium to use for students with disabilities (e.g. don’t use bad handwriting for those with visual impairments or dyslexia!).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p:spPr>
        <p:txBody>
          <a:bodyPr/>
          <a:lstStyle/>
          <a:p>
            <a:pPr marL="609600" indent="-609600" eaLnBrk="1" hangingPunct="1"/>
            <a:r>
              <a:rPr lang="en-GB" smtClean="0"/>
              <a:t>Investigate how learning can be advanced in small steps using a ‘scaffolding’ approach;</a:t>
            </a:r>
          </a:p>
          <a:p>
            <a:pPr marL="609600" indent="-609600" eaLnBrk="1" hangingPunct="1"/>
            <a:r>
              <a:rPr lang="en-GB" smtClean="0"/>
              <a:t>Provide lots of support in the early stages when students don’t understand the ‘rules of the game’ and may lack confidence;</a:t>
            </a:r>
          </a:p>
          <a:p>
            <a:pPr marL="609600" indent="-609600" eaLnBrk="1" hangingPunct="1"/>
            <a:r>
              <a:rPr lang="en-GB" smtClean="0"/>
              <a:t>This can then be progressively removed as students become more confident in their own abilities.</a:t>
            </a:r>
          </a:p>
          <a:p>
            <a:pPr marL="609600" indent="-609600" eaLnBrk="1" hangingPunct="1"/>
            <a:endParaRPr lang="en-GB"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How can we avoid assessment </a:t>
            </a:r>
            <a:r>
              <a:rPr lang="en-GB" sz="3200" dirty="0" smtClean="0"/>
              <a:t>being a </a:t>
            </a:r>
            <a:r>
              <a:rPr lang="en-GB" sz="3200" dirty="0" smtClean="0"/>
              <a:t>negative experience which:</a:t>
            </a:r>
            <a:endParaRPr lang="en-GB" sz="3200" dirty="0"/>
          </a:p>
        </p:txBody>
      </p:sp>
      <p:sp>
        <p:nvSpPr>
          <p:cNvPr id="3" name="Content Placeholder 2"/>
          <p:cNvSpPr>
            <a:spLocks noGrp="1"/>
          </p:cNvSpPr>
          <p:nvPr>
            <p:ph idx="1"/>
          </p:nvPr>
        </p:nvSpPr>
        <p:spPr/>
        <p:txBody>
          <a:bodyPr/>
          <a:lstStyle/>
          <a:p>
            <a:r>
              <a:rPr lang="en-GB" dirty="0" smtClean="0"/>
              <a:t>Strips out all the joy and enthusiasm with which many enter higher education;</a:t>
            </a:r>
          </a:p>
          <a:p>
            <a:r>
              <a:rPr lang="en-GB" dirty="0" smtClean="0"/>
              <a:t>Pushes them into strategic </a:t>
            </a:r>
            <a:r>
              <a:rPr lang="en-GB" dirty="0" smtClean="0"/>
              <a:t>behaviour (</a:t>
            </a:r>
            <a:r>
              <a:rPr lang="en-GB" dirty="0" smtClean="0"/>
              <a:t>Kneale) through which they become progressively focused on modest outcomes? (‘Just tell me what I have got to do to pass: I can’t afford the time to go for a First’);</a:t>
            </a:r>
          </a:p>
          <a:p>
            <a:r>
              <a:rPr lang="en-GB" dirty="0" smtClean="0"/>
              <a:t>Filling them with dissatisfaction around their assessment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transform student learning and student lives.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6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None/>
              <a:defRPr/>
            </a:pPr>
            <a:r>
              <a:rPr lang="en-GB" sz="1800" dirty="0" err="1" smtClean="0"/>
              <a:t>Bloxham</a:t>
            </a:r>
            <a:r>
              <a:rPr lang="en-GB" sz="1800" dirty="0" smtClean="0"/>
              <a:t>, S and Boyd, P. (2007</a:t>
            </a:r>
            <a:r>
              <a:rPr lang="en-GB" sz="1800" dirty="0" smtClean="0"/>
              <a:t>) </a:t>
            </a:r>
            <a:r>
              <a:rPr lang="en-GB" sz="1800" i="1" dirty="0" smtClean="0"/>
              <a:t>Developing </a:t>
            </a:r>
            <a:r>
              <a:rPr lang="en-GB" sz="1800" i="1" dirty="0" smtClean="0"/>
              <a:t>Effective </a:t>
            </a:r>
            <a:r>
              <a:rPr lang="en-GB" sz="1800" i="1" dirty="0" smtClean="0"/>
              <a:t>Assessment in </a:t>
            </a:r>
            <a:r>
              <a:rPr lang="en-GB" sz="1800" i="1" dirty="0" smtClean="0"/>
              <a:t>Higher Education: a practical guide </a:t>
            </a:r>
            <a:r>
              <a:rPr lang="en-GB" sz="1800" dirty="0" smtClean="0"/>
              <a:t>Open University Press</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Routledge.</a:t>
            </a:r>
          </a:p>
          <a:p>
            <a:pPr marL="609600" indent="-609600" eaLnBrk="1" hangingPunct="1">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6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Gibbs, G. (2008) </a:t>
            </a:r>
            <a:r>
              <a:rPr lang="en-US" sz="1800" i="1" dirty="0" smtClean="0"/>
              <a:t>Designing assessment to support student learning</a:t>
            </a:r>
            <a:r>
              <a:rPr lang="en-GB" sz="1800" i="1" dirty="0" smtClean="0"/>
              <a:t> </a:t>
            </a:r>
            <a:r>
              <a:rPr lang="en-GB" sz="1800" dirty="0" smtClean="0"/>
              <a:t>Keynote at Leeds Met staff Development festival.</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323850" y="1052737"/>
            <a:ext cx="8569325" cy="5329014"/>
          </a:xfrm>
        </p:spPr>
        <p:txBody>
          <a:bodyPr/>
          <a:lstStyle/>
          <a:p>
            <a:pPr marL="609600" indent="-609600" eaLnBrk="1" hangingPunct="1">
              <a:buFont typeface="Wingdings" pitchFamily="2" charset="2"/>
              <a:buNone/>
              <a:defRPr/>
            </a:pPr>
            <a:r>
              <a:rPr lang="en-GB" sz="1800" dirty="0" err="1" smtClean="0"/>
              <a:t>Kneale</a:t>
            </a:r>
            <a:r>
              <a:rPr lang="en-GB" sz="1800" dirty="0" smtClean="0"/>
              <a:t>,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endParaRPr lang="en-GB" sz="1800" dirty="0" smtClean="0"/>
          </a:p>
          <a:p>
            <a:pPr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anger.JPG"/>
          <p:cNvPicPr>
            <a:picLocks noChangeAspect="1"/>
          </p:cNvPicPr>
          <p:nvPr/>
        </p:nvPicPr>
        <p:blipFill>
          <a:blip r:embed="rId3" cstate="email"/>
          <a:srcRect/>
          <a:stretch>
            <a:fillRect/>
          </a:stretch>
        </p:blipFill>
        <p:spPr>
          <a:xfrm rot="5400000">
            <a:off x="1555473" y="869674"/>
            <a:ext cx="6871254" cy="510539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pic>
        <p:nvPicPr>
          <p:cNvPr id="5" name="Picture 4" descr="knock on door.JPG"/>
          <p:cNvPicPr>
            <a:picLocks noChangeAspect="1"/>
          </p:cNvPicPr>
          <p:nvPr/>
        </p:nvPicPr>
        <p:blipFill>
          <a:blip r:embed="rId2" cstate="email">
            <a:lum bright="26000" contrast="41000"/>
          </a:blip>
          <a:srcRect/>
          <a:stretch>
            <a:fillRect/>
          </a:stretch>
        </p:blipFill>
        <p:spPr>
          <a:xfrm>
            <a:off x="914400" y="0"/>
            <a:ext cx="7543800" cy="682977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Instead we would aim to:</a:t>
            </a:r>
            <a:endParaRPr lang="en-GB" dirty="0"/>
          </a:p>
        </p:txBody>
      </p:sp>
      <p:sp>
        <p:nvSpPr>
          <p:cNvPr id="3" name="Content Placeholder 2"/>
          <p:cNvSpPr>
            <a:spLocks noGrp="1"/>
          </p:cNvSpPr>
          <p:nvPr>
            <p:ph idx="1"/>
          </p:nvPr>
        </p:nvSpPr>
        <p:spPr/>
        <p:txBody>
          <a:bodyPr/>
          <a:lstStyle/>
          <a:p>
            <a:r>
              <a:rPr lang="en-GB" dirty="0" smtClean="0"/>
              <a:t>Build each student’s confidence in what they can do through feedback, enabling them to have a genuine and positive measure of their capabilities;</a:t>
            </a:r>
          </a:p>
          <a:p>
            <a:r>
              <a:rPr lang="en-GB" dirty="0" smtClean="0"/>
              <a:t>Ensure that the disadvantages with which students enter a course of study are addressed and to some extent redressed during their academic careers;</a:t>
            </a:r>
          </a:p>
          <a:p>
            <a:r>
              <a:rPr lang="en-GB" dirty="0" smtClean="0"/>
              <a:t>Enable students to demonstrate intellectual growth throughout the programme, so that graduates are changed for the good by the experience of studying;</a:t>
            </a:r>
          </a:p>
          <a:p>
            <a:r>
              <a:rPr lang="en-GB" dirty="0" smtClean="0"/>
              <a:t>Build the foundations for future life experiences including employment, social engagement and personal fulfilment through authentic assessment.</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kind of assessment experience? Here’s my highest hope. One that:</a:t>
            </a:r>
            <a:endParaRPr lang="en-GB" sz="2800" dirty="0"/>
          </a:p>
        </p:txBody>
      </p:sp>
      <p:sp>
        <p:nvSpPr>
          <p:cNvPr id="3" name="Content Placeholder 2"/>
          <p:cNvSpPr>
            <a:spLocks noGrp="1"/>
          </p:cNvSpPr>
          <p:nvPr>
            <p:ph idx="1"/>
          </p:nvPr>
        </p:nvSpPr>
        <p:spPr/>
        <p:txBody>
          <a:bodyPr/>
          <a:lstStyle/>
          <a:p>
            <a:r>
              <a:rPr lang="en-GB" dirty="0" smtClean="0"/>
              <a:t>Enables every student to learn to the highest level, stretched so each achieves their personal best;</a:t>
            </a:r>
          </a:p>
          <a:p>
            <a:r>
              <a:rPr lang="en-GB" dirty="0" smtClean="0"/>
              <a:t>Is inclusive, with equal opportunities for all, whatever their previous backgrounds in learning and life;</a:t>
            </a:r>
          </a:p>
          <a:p>
            <a:r>
              <a:rPr lang="en-GB" dirty="0" smtClean="0"/>
              <a:t>Offers each student the chance to thrive </a:t>
            </a:r>
            <a:r>
              <a:rPr lang="en-GB" dirty="0" smtClean="0"/>
              <a:t>in a </a:t>
            </a:r>
            <a:r>
              <a:rPr lang="en-GB" dirty="0" smtClean="0"/>
              <a:t>context of challenge and support;</a:t>
            </a:r>
          </a:p>
          <a:p>
            <a:r>
              <a:rPr lang="en-GB" dirty="0" smtClean="0"/>
              <a:t>Provides transformative opportunities which encourages students to grow as people;</a:t>
            </a:r>
          </a:p>
          <a:p>
            <a:r>
              <a:rPr lang="en-GB" dirty="0" smtClean="0"/>
              <a:t>Engenders a collegiate atmosphere where students make valuable friendships and networks that last throughout their lives.</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can be transformative if we do it well</a:t>
            </a:r>
            <a:endParaRPr lang="en-GB" dirty="0"/>
          </a:p>
        </p:txBody>
      </p:sp>
      <p:sp>
        <p:nvSpPr>
          <p:cNvPr id="3" name="Content Placeholder 2"/>
          <p:cNvSpPr>
            <a:spLocks noGrp="1"/>
          </p:cNvSpPr>
          <p:nvPr>
            <p:ph idx="1"/>
          </p:nvPr>
        </p:nvSpPr>
        <p:spPr/>
        <p:txBody>
          <a:bodyPr/>
          <a:lstStyle/>
          <a:p>
            <a:pPr marL="609600" indent="-609600"/>
            <a:r>
              <a:rPr lang="en-GB" dirty="0" smtClean="0"/>
              <a:t>Effective assessment significantly and positively impacts on student learning, (</a:t>
            </a:r>
            <a:r>
              <a:rPr lang="en-GB" dirty="0" err="1" smtClean="0"/>
              <a:t>Boud</a:t>
            </a:r>
            <a:r>
              <a:rPr lang="en-GB" dirty="0" smtClean="0"/>
              <a:t>, Mentkowski, Knight and Yorke and many others).</a:t>
            </a:r>
          </a:p>
          <a:p>
            <a:pPr marL="609600" indent="-609600"/>
            <a:r>
              <a:rPr lang="en-GB" dirty="0" smtClean="0"/>
              <a:t>Assessment shapes student behaviour (marks as money) and poor assessment encourages strategic behaviour (Kneale). </a:t>
            </a:r>
            <a:endParaRPr lang="en-GB" smtClean="0"/>
          </a:p>
          <a:p>
            <a:pPr marL="609600" indent="-609600"/>
            <a:r>
              <a:rPr lang="en-GB" smtClean="0"/>
              <a:t>Clever </a:t>
            </a:r>
            <a:r>
              <a:rPr lang="en-GB" dirty="0" smtClean="0"/>
              <a:t>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endParaRPr lang="en-GB" smtClean="0"/>
          </a:p>
          <a:p>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3957</Words>
  <Application>Microsoft Office PowerPoint</Application>
  <PresentationFormat>On-screen Show (4:3)</PresentationFormat>
  <Paragraphs>258</Paragraphs>
  <Slides>45</Slides>
  <Notes>31</Notes>
  <HiddenSlides>1</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LeedsMet template</vt:lpstr>
      <vt:lpstr>Streamlining assessment: giving feedback effectively and efficiently Anglia Ruskin University 16 September 2013</vt:lpstr>
      <vt:lpstr>In this workshop you can expect to have opportunities to:</vt:lpstr>
      <vt:lpstr>Why is assessment such a big issue?</vt:lpstr>
      <vt:lpstr>How can we avoid assessment being a negative experience which:</vt:lpstr>
      <vt:lpstr>Slide 5</vt:lpstr>
      <vt:lpstr>Slide 6</vt:lpstr>
      <vt:lpstr>Instead we would aim to:</vt:lpstr>
      <vt:lpstr>What kind of assessment experience? Here’s my highest hope. One that:</vt:lpstr>
      <vt:lpstr>Assessment can be transformative if we do it well</vt:lpstr>
      <vt:lpstr>Why does assessment matter so much?</vt:lpstr>
      <vt:lpstr>To improve assessment we should realign it by:</vt:lpstr>
      <vt:lpstr>Good feedback practice:</vt:lpstr>
      <vt:lpstr>Students benefit if we can make feedback timely</vt:lpstr>
      <vt:lpstr>Encouraging students to take assessment more seriously</vt:lpstr>
      <vt:lpstr>Sadler, the most cited authors on formative assessment argues:</vt:lpstr>
      <vt:lpstr>Sadler continues…</vt:lpstr>
      <vt:lpstr>Slide 17</vt:lpstr>
      <vt:lpstr>Slide 18</vt:lpstr>
      <vt:lpstr>Slide 19</vt:lpstr>
      <vt:lpstr>Slide 20</vt:lpstr>
      <vt:lpstr>What really impacts on learning?</vt:lpstr>
      <vt:lpstr>Formative and summative assessment</vt:lpstr>
      <vt:lpstr>Slide 23</vt:lpstr>
      <vt:lpstr>Diverse and innovative assessment helps</vt:lpstr>
      <vt:lpstr>Setting good patterns</vt:lpstr>
      <vt:lpstr>Boud et al 2010: ‘Assessment 2020’:</vt:lpstr>
      <vt:lpstr>Sound and frequent assessment </vt:lpstr>
      <vt:lpstr>Transformative assessment to improve learning needs to be:</vt:lpstr>
      <vt:lpstr>Can we also make assessment:</vt:lpstr>
      <vt:lpstr>The people doing the assessment need to be:</vt:lpstr>
      <vt:lpstr>Streamlining assessment. Why would we wish to do it?</vt:lpstr>
      <vt:lpstr>To give feedback more effectively  &amp; efficiently, we can:</vt:lpstr>
      <vt:lpstr>Computer-assisted assessment: how?</vt:lpstr>
      <vt:lpstr>Use CAA for rather than of learning</vt:lpstr>
      <vt:lpstr>Making assessment work well</vt:lpstr>
      <vt:lpstr>Strategies for ensuring assessment is for rather than of learning</vt:lpstr>
      <vt:lpstr>Play fair with students by avoiding using ‘final language’ (Boud)</vt:lpstr>
      <vt:lpstr>Play fair by giving feedback to students with diverse abilities</vt:lpstr>
      <vt:lpstr>Using formative assessment to promote independence and learning</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2013-09-15T17:00:31Z</dcterms:modified>
</cp:coreProperties>
</file>