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47"/>
  </p:notesMasterIdLst>
  <p:handoutMasterIdLst>
    <p:handoutMasterId r:id="rId48"/>
  </p:handoutMasterIdLst>
  <p:sldIdLst>
    <p:sldId id="261" r:id="rId2"/>
    <p:sldId id="291" r:id="rId3"/>
    <p:sldId id="299" r:id="rId4"/>
    <p:sldId id="300" r:id="rId5"/>
    <p:sldId id="301" r:id="rId6"/>
    <p:sldId id="302" r:id="rId7"/>
    <p:sldId id="303" r:id="rId8"/>
    <p:sldId id="304" r:id="rId9"/>
    <p:sldId id="305" r:id="rId10"/>
    <p:sldId id="306" r:id="rId11"/>
    <p:sldId id="307" r:id="rId12"/>
    <p:sldId id="262" r:id="rId13"/>
    <p:sldId id="263" r:id="rId14"/>
    <p:sldId id="264" r:id="rId15"/>
    <p:sldId id="265" r:id="rId16"/>
    <p:sldId id="292" r:id="rId17"/>
    <p:sldId id="293" r:id="rId18"/>
    <p:sldId id="297" r:id="rId19"/>
    <p:sldId id="298" r:id="rId20"/>
    <p:sldId id="269" r:id="rId21"/>
    <p:sldId id="270" r:id="rId22"/>
    <p:sldId id="308" r:id="rId23"/>
    <p:sldId id="266" r:id="rId24"/>
    <p:sldId id="294" r:id="rId25"/>
    <p:sldId id="271" r:id="rId26"/>
    <p:sldId id="272" r:id="rId27"/>
    <p:sldId id="273" r:id="rId28"/>
    <p:sldId id="274" r:id="rId29"/>
    <p:sldId id="275" r:id="rId30"/>
    <p:sldId id="276" r:id="rId31"/>
    <p:sldId id="277" r:id="rId32"/>
    <p:sldId id="279" r:id="rId33"/>
    <p:sldId id="280" r:id="rId34"/>
    <p:sldId id="281" r:id="rId35"/>
    <p:sldId id="282" r:id="rId36"/>
    <p:sldId id="283" r:id="rId37"/>
    <p:sldId id="284" r:id="rId38"/>
    <p:sldId id="285" r:id="rId39"/>
    <p:sldId id="286" r:id="rId40"/>
    <p:sldId id="295" r:id="rId41"/>
    <p:sldId id="296" r:id="rId42"/>
    <p:sldId id="287" r:id="rId43"/>
    <p:sldId id="288" r:id="rId44"/>
    <p:sldId id="289" r:id="rId45"/>
    <p:sldId id="290" r:id="rId46"/>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0" autoAdjust="0"/>
    <p:restoredTop sz="99241" autoAdjust="0"/>
  </p:normalViewPr>
  <p:slideViewPr>
    <p:cSldViewPr showGuides="1">
      <p:cViewPr>
        <p:scale>
          <a:sx n="80" d="100"/>
          <a:sy n="80" d="100"/>
        </p:scale>
        <p:origin x="-72" y="-72"/>
      </p:cViewPr>
      <p:guideLst>
        <p:guide orient="horz" pos="2160"/>
        <p:guide pos="2880"/>
      </p:guideLst>
    </p:cSldViewPr>
  </p:slideViewPr>
  <p:outlineViewPr>
    <p:cViewPr>
      <p:scale>
        <a:sx n="33" d="100"/>
        <a:sy n="33" d="100"/>
      </p:scale>
      <p:origin x="48" y="9960"/>
    </p:cViewPr>
  </p:outlineViewPr>
  <p:notesTextViewPr>
    <p:cViewPr>
      <p:scale>
        <a:sx n="100" d="100"/>
        <a:sy n="100" d="100"/>
      </p:scale>
      <p:origin x="0" y="0"/>
    </p:cViewPr>
  </p:notesTextViewPr>
  <p:sorterViewPr>
    <p:cViewPr>
      <p:scale>
        <a:sx n="100" d="100"/>
        <a:sy n="100" d="100"/>
      </p:scale>
      <p:origin x="0" y="546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942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6B921C-8BE2-47AB-9721-FB012E0C4112}" type="slidenum">
              <a:rPr lang="en-US" smtClean="0">
                <a:solidFill>
                  <a:srgbClr val="000000"/>
                </a:solidFill>
              </a:rPr>
              <a:pPr fontAlgn="base">
                <a:spcBef>
                  <a:spcPct val="0"/>
                </a:spcBef>
                <a:spcAft>
                  <a:spcPct val="0"/>
                </a:spcAft>
                <a:defRPr/>
              </a:pPr>
              <a:t>39</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43</a:t>
            </a:fld>
            <a:endParaRPr 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68F963-B36F-4C8D-9201-FEB4867783C0}" type="slidenum">
              <a:rPr lang="en-GB" smtClean="0">
                <a:solidFill>
                  <a:prstClr val="black"/>
                </a:solidFill>
              </a:rPr>
              <a:pPr>
                <a:defRPr/>
              </a:pPr>
              <a:t>44</a:t>
            </a:fld>
            <a:endParaRPr lang="en-GB">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C2A5005-5DE1-4A25-92CD-E0C57F3B811B}" type="slidenum">
              <a:rPr lang="en-GB" smtClean="0">
                <a:solidFill>
                  <a:prstClr val="black"/>
                </a:solidFill>
              </a:rPr>
              <a:pPr>
                <a:defRPr/>
              </a:pPr>
              <a:t>45</a:t>
            </a:fld>
            <a:endParaRPr lang="en-GB">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3EE3BE5E-3CDC-4E67-893C-550A29F10A18}" type="slidenum">
              <a:rPr lang="en-GB" smtClean="0"/>
              <a:pPr/>
              <a:t>13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778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3CCF071-EDEC-4E03-82A6-8AF466C1F8ED}" type="slidenum">
              <a:rPr lang="en-US" smtClean="0">
                <a:solidFill>
                  <a:srgbClr val="000000"/>
                </a:solidFill>
              </a:rPr>
              <a:pPr fontAlgn="base">
                <a:spcBef>
                  <a:spcPct val="0"/>
                </a:spcBef>
                <a:spcAft>
                  <a:spcPct val="0"/>
                </a:spcAft>
                <a:defRPr/>
              </a:pPr>
              <a:t>20</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9C6CC-9090-4EDB-A1A8-B1C44373F1C8}" type="slidenum">
              <a:rPr lang="en-GB" smtClean="0">
                <a:solidFill>
                  <a:prstClr val="black"/>
                </a:solidFill>
              </a:rPr>
              <a:pPr>
                <a:defRPr/>
              </a:pPr>
              <a:t>27</a:t>
            </a:fld>
            <a:endParaRPr lang="en-GB">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1ECE40D-68FC-4DA9-A828-EE786BE44A0F}" type="slidenum">
              <a:rPr lang="en-GB" smtClean="0">
                <a:solidFill>
                  <a:prstClr val="black"/>
                </a:solidFill>
              </a:rPr>
              <a:pPr>
                <a:defRPr/>
              </a:pPr>
              <a:t>28</a:t>
            </a:fld>
            <a:endParaRPr lang="en-GB">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C3531DE-32C1-4CE3-B8C6-1CFD91090B5D}" type="slidenum">
              <a:rPr lang="en-US" smtClean="0">
                <a:solidFill>
                  <a:srgbClr val="000000"/>
                </a:solidFill>
              </a:rPr>
              <a:pPr fontAlgn="base">
                <a:spcBef>
                  <a:spcPct val="0"/>
                </a:spcBef>
                <a:spcAft>
                  <a:spcPct val="0"/>
                </a:spcAft>
                <a:defRPr/>
              </a:pPr>
              <a:t>29</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B5B2F59-5415-4812-B0E0-629F86DB96F2}" type="slidenum">
              <a:rPr lang="en-US" smtClean="0">
                <a:solidFill>
                  <a:srgbClr val="000000"/>
                </a:solidFill>
              </a:rPr>
              <a:pPr fontAlgn="base">
                <a:spcBef>
                  <a:spcPct val="0"/>
                </a:spcBef>
                <a:spcAft>
                  <a:spcPct val="0"/>
                </a:spcAft>
                <a:defRPr/>
              </a:pPr>
              <a:t>32</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35</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Making a good start: academic induction</a:t>
            </a:r>
            <a:br>
              <a:rPr lang="en-GB" sz="3600" dirty="0" smtClean="0"/>
            </a:br>
            <a:r>
              <a:rPr lang="en-GB" sz="2800" dirty="0" smtClean="0"/>
              <a:t>Plymouth </a:t>
            </a:r>
            <a:r>
              <a:rPr lang="en-GB" sz="2800" smtClean="0"/>
              <a:t>University </a:t>
            </a:r>
            <a:r>
              <a:rPr lang="en-GB" sz="2800" smtClean="0"/>
              <a:t>September 2013</a:t>
            </a:r>
            <a:r>
              <a:rPr lang="en-GB" sz="2800" dirty="0" smtClean="0"/>
              <a:t/>
            </a:r>
            <a:br>
              <a:rPr lang="en-GB" sz="2800" dirty="0" smtClean="0"/>
            </a:b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2400" dirty="0" smtClean="0"/>
              <a:t>Twitter @</a:t>
            </a:r>
            <a:r>
              <a:rPr lang="en-GB" sz="2400" dirty="0" err="1" smtClean="0"/>
              <a:t>ProfSallyBrown</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3</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Arguably there is over assessment in some modules, and over-reliance on terminal examinations in some Faculties. Returning to Plymouth for August </a:t>
            </a:r>
            <a:r>
              <a:rPr lang="en-GB" sz="2600" dirty="0" err="1" smtClean="0"/>
              <a:t>resit</a:t>
            </a:r>
            <a:r>
              <a:rPr lang="en-GB" sz="2600" dirty="0" smtClean="0"/>
              <a:t> examinations is very expensive for our students.</a:t>
            </a:r>
          </a:p>
          <a:p>
            <a:pPr lvl="0">
              <a:lnSpc>
                <a:spcPct val="100000"/>
              </a:lnSpc>
            </a:pPr>
            <a:r>
              <a:rPr lang="en-GB" sz="2600" dirty="0" smtClean="0"/>
              <a:t>Co-curricular activities need timetabled weeks to encourage student engagement. (Co-curricular activities are ‘not for credit’, recognised through the Plymouth Award and transcript).</a:t>
            </a:r>
          </a:p>
          <a:p>
            <a:pPr>
              <a:lnSpc>
                <a:spcPct val="100000"/>
              </a:lnSpc>
            </a:pPr>
            <a:endParaRPr lang="en-GB"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4</a:t>
            </a:r>
            <a:endParaRPr lang="en-GB" sz="3200" dirty="0"/>
          </a:p>
        </p:txBody>
      </p:sp>
      <p:sp>
        <p:nvSpPr>
          <p:cNvPr id="3" name="Content Placeholder 2"/>
          <p:cNvSpPr>
            <a:spLocks noGrp="1"/>
          </p:cNvSpPr>
          <p:nvPr>
            <p:ph idx="1"/>
          </p:nvPr>
        </p:nvSpPr>
        <p:spPr>
          <a:xfrm>
            <a:off x="0" y="1412875"/>
            <a:ext cx="9144000" cy="4789488"/>
          </a:xfrm>
        </p:spPr>
        <p:txBody>
          <a:bodyPr/>
          <a:lstStyle/>
          <a:p>
            <a:pPr lvl="0">
              <a:lnSpc>
                <a:spcPct val="100000"/>
              </a:lnSpc>
            </a:pPr>
            <a:r>
              <a:rPr lang="en-GB" sz="2600" dirty="0" smtClean="0"/>
              <a:t>We don’t have opportunities for students to learn outside their programmes. Introducing inter-disciplinary </a:t>
            </a:r>
            <a:r>
              <a:rPr lang="en-GB" sz="2600" i="1" dirty="0" smtClean="0"/>
              <a:t>Plymouth Plus</a:t>
            </a:r>
            <a:r>
              <a:rPr lang="en-GB" sz="2600" dirty="0" smtClean="0"/>
              <a:t> assessed modules in level 4 will also enable some staff to teach with colleagues from other Faculties. The time table structure could allow </a:t>
            </a:r>
            <a:r>
              <a:rPr lang="en-GB" sz="2600" i="1" dirty="0" smtClean="0"/>
              <a:t>Plymouth Plus</a:t>
            </a:r>
            <a:r>
              <a:rPr lang="en-GB" sz="2600" dirty="0" smtClean="0"/>
              <a:t> modules to be available for level 5 where desired. Current six modules in parallel teaching pattern makes in-term work and research-placements, theatre, performance, and fieldwork activities impossible to timetable. </a:t>
            </a:r>
          </a:p>
          <a:p>
            <a:pPr lvl="0">
              <a:lnSpc>
                <a:spcPct val="100000"/>
              </a:lnSpc>
            </a:pPr>
            <a:r>
              <a:rPr lang="en-GB" sz="2600" dirty="0" smtClean="0"/>
              <a:t>Many staff have horrendous marking loads in May-June, which currently means teaching stops for most students at Easter.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 this workshop, we aim to :</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consider what are some of the barriers to effective transition into Higher education;</a:t>
            </a:r>
          </a:p>
          <a:p>
            <a:r>
              <a:rPr lang="en-GB" dirty="0" smtClean="0"/>
              <a:t>review some strategies to ease transitions;</a:t>
            </a:r>
          </a:p>
          <a:p>
            <a:r>
              <a:rPr lang="en-GB" dirty="0" smtClean="0"/>
              <a:t>think through how students can be supported to be active agents in their own successful progress through their undergraduate studies;</a:t>
            </a:r>
          </a:p>
          <a:p>
            <a:r>
              <a:rPr lang="en-GB" dirty="0" smtClean="0"/>
              <a:t>Plan some activities for the first module under the Curriculum  Enrichment project </a:t>
            </a:r>
            <a:r>
              <a:rPr lang="en-GB" i="1" dirty="0" smtClean="0"/>
              <a:t>with Plymouth University </a:t>
            </a:r>
            <a:r>
              <a:rPr lang="en-GB" dirty="0" smtClean="0"/>
              <a:t/>
            </a:r>
            <a:br>
              <a:rPr lang="en-GB" dirty="0" smtClean="0"/>
            </a:br>
            <a:r>
              <a:rPr lang="en-GB" dirty="0" smtClean="0"/>
              <a:t/>
            </a:r>
            <a:br>
              <a:rPr lang="en-GB" dirty="0" smtClean="0"/>
            </a:br>
            <a:r>
              <a:rPr lang="en-GB" dirty="0" smtClean="0"/>
              <a:t/>
            </a:r>
            <a:br>
              <a:rPr lang="en-GB" dirty="0" smtClean="0"/>
            </a:br>
            <a:endParaRPr lang="en-GB" dirty="0" smtClean="0"/>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oppy 2.JPG"/>
          <p:cNvPicPr>
            <a:picLocks noChangeAspect="1"/>
          </p:cNvPicPr>
          <p:nvPr/>
        </p:nvPicPr>
        <p:blipFill>
          <a:blip r:embed="rId3" cstate="email"/>
          <a:stretch>
            <a:fillRect/>
          </a:stretch>
        </p:blipFill>
        <p:spPr>
          <a:xfrm rot="5400000">
            <a:off x="-293981" y="2198982"/>
            <a:ext cx="5333999" cy="3984037"/>
          </a:xfrm>
          <a:prstGeom prst="rect">
            <a:avLst/>
          </a:prstGeom>
          <a:ln>
            <a:solidFill>
              <a:schemeClr val="tx1"/>
            </a:solidFill>
          </a:ln>
        </p:spPr>
      </p:pic>
      <p:pic>
        <p:nvPicPr>
          <p:cNvPr id="5" name="Picture 4" descr="mat.JPG"/>
          <p:cNvPicPr>
            <a:picLocks noChangeAspect="1"/>
          </p:cNvPicPr>
          <p:nvPr/>
        </p:nvPicPr>
        <p:blipFill>
          <a:blip r:embed="rId4" cstate="email"/>
          <a:stretch>
            <a:fillRect/>
          </a:stretch>
        </p:blipFill>
        <p:spPr>
          <a:xfrm rot="5400000">
            <a:off x="4115976" y="2132424"/>
            <a:ext cx="5410200" cy="4040952"/>
          </a:xfrm>
          <a:prstGeom prst="rect">
            <a:avLst/>
          </a:prstGeom>
          <a:ln>
            <a:solidFill>
              <a:schemeClr val="tx1"/>
            </a:solidFill>
          </a:ln>
        </p:spPr>
      </p:pic>
      <p:sp>
        <p:nvSpPr>
          <p:cNvPr id="6" name="Title 5"/>
          <p:cNvSpPr>
            <a:spLocks noGrp="1"/>
          </p:cNvSpPr>
          <p:nvPr>
            <p:ph type="title"/>
          </p:nvPr>
        </p:nvSpPr>
        <p:spPr/>
        <p:txBody>
          <a:bodyPr/>
          <a:lstStyle/>
          <a:p>
            <a:r>
              <a:rPr lang="en-GB" sz="3200" dirty="0" smtClean="0">
                <a:solidFill>
                  <a:schemeClr val="tx1"/>
                </a:solidFill>
              </a:rPr>
              <a:t>So how do we get </a:t>
            </a:r>
            <a:br>
              <a:rPr lang="en-GB" sz="3200" dirty="0" smtClean="0">
                <a:solidFill>
                  <a:schemeClr val="tx1"/>
                </a:solidFill>
              </a:rPr>
            </a:br>
            <a:r>
              <a:rPr lang="en-GB" sz="3200" dirty="0" smtClean="0">
                <a:solidFill>
                  <a:schemeClr val="tx1"/>
                </a:solidFill>
              </a:rPr>
              <a:t>from here…                     to here?</a:t>
            </a:r>
            <a:endParaRPr lang="en-GB" sz="32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Without….</a:t>
            </a:r>
            <a:endParaRPr lang="en-GB" dirty="0"/>
          </a:p>
        </p:txBody>
      </p:sp>
      <p:sp>
        <p:nvSpPr>
          <p:cNvPr id="3" name="Content Placeholder 2"/>
          <p:cNvSpPr>
            <a:spLocks noGrp="1"/>
          </p:cNvSpPr>
          <p:nvPr>
            <p:ph idx="1"/>
          </p:nvPr>
        </p:nvSpPr>
        <p:spPr/>
        <p:txBody>
          <a:bodyPr/>
          <a:lstStyle/>
          <a:p>
            <a:r>
              <a:rPr lang="en-GB" dirty="0" smtClean="0"/>
              <a:t>Stripping out all the joy and enthusiasm with which many enter higher education;</a:t>
            </a:r>
          </a:p>
          <a:p>
            <a:r>
              <a:rPr lang="en-GB" dirty="0" smtClean="0"/>
              <a:t>Pushing them into strategic behaviour  (Kneale) through which they become progressively focused on modest outcomes? (‘Just tell me what I have got to do to pass: I can’t afford the time to go for a First’);</a:t>
            </a:r>
          </a:p>
          <a:p>
            <a:r>
              <a:rPr lang="en-GB" dirty="0" smtClean="0"/>
              <a:t>Filling them with dissatisfaction around their learning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Instead</a:t>
            </a:r>
            <a:endParaRPr lang="en-GB" dirty="0"/>
          </a:p>
        </p:txBody>
      </p:sp>
      <p:sp>
        <p:nvSpPr>
          <p:cNvPr id="3" name="Content Placeholder 2"/>
          <p:cNvSpPr>
            <a:spLocks noGrp="1"/>
          </p:cNvSpPr>
          <p:nvPr>
            <p:ph idx="1"/>
          </p:nvPr>
        </p:nvSpPr>
        <p:spPr/>
        <p:txBody>
          <a:bodyPr/>
          <a:lstStyle/>
          <a:p>
            <a:r>
              <a:rPr lang="en-GB" dirty="0" smtClean="0"/>
              <a:t>Building each student’s confidence in what they can do, enabling them to have a genuine and positive measure of their capabilities;</a:t>
            </a:r>
          </a:p>
          <a:p>
            <a:r>
              <a:rPr lang="en-GB" dirty="0" smtClean="0"/>
              <a:t>Ensuring that the disadvantages with which students enter a course of study are addressed and to some extent redressed during their academic careers;</a:t>
            </a:r>
          </a:p>
          <a:p>
            <a:r>
              <a:rPr lang="en-GB" dirty="0" smtClean="0"/>
              <a:t>Enabling intellectual growth, so that graduates are changed for the good by the experience of studying;</a:t>
            </a:r>
          </a:p>
          <a:p>
            <a:r>
              <a:rPr lang="en-GB" dirty="0" smtClean="0"/>
              <a:t>Building the foundations for future life experiences including employment, social engagement and personal fulfilment.</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early weeks offer an opportunity for us to:</a:t>
            </a:r>
            <a:endParaRPr lang="en-GB" dirty="0"/>
          </a:p>
        </p:txBody>
      </p:sp>
      <p:sp>
        <p:nvSpPr>
          <p:cNvPr id="3" name="Content Placeholder 2"/>
          <p:cNvSpPr>
            <a:spLocks noGrp="1"/>
          </p:cNvSpPr>
          <p:nvPr>
            <p:ph idx="1"/>
          </p:nvPr>
        </p:nvSpPr>
        <p:spPr/>
        <p:txBody>
          <a:bodyPr/>
          <a:lstStyle/>
          <a:p>
            <a:r>
              <a:rPr lang="en-GB" dirty="0" smtClean="0"/>
              <a:t>Engage students and help them to feel excited about the subjects they are studying;</a:t>
            </a:r>
          </a:p>
          <a:p>
            <a:r>
              <a:rPr lang="en-GB" dirty="0" smtClean="0"/>
              <a:t>Offer early opportunities for </a:t>
            </a:r>
            <a:r>
              <a:rPr lang="en-GB" smtClean="0"/>
              <a:t>research-based learning;</a:t>
            </a:r>
            <a:endParaRPr lang="en-GB" dirty="0" smtClean="0"/>
          </a:p>
          <a:p>
            <a:r>
              <a:rPr lang="en-GB" dirty="0" smtClean="0"/>
              <a:t>Get them to establish good patterns of study behaviour;</a:t>
            </a:r>
          </a:p>
          <a:p>
            <a:r>
              <a:rPr lang="en-GB" dirty="0" smtClean="0"/>
              <a:t>Build confidence, while sometimes going beyond their comfort zones;</a:t>
            </a:r>
          </a:p>
          <a:p>
            <a:r>
              <a:rPr lang="en-GB" dirty="0" smtClean="0"/>
              <a:t>Support the development of cohort cohesion</a:t>
            </a:r>
          </a:p>
          <a:p>
            <a:r>
              <a:rPr lang="en-GB" dirty="0" smtClean="0"/>
              <a:t>Help students develop their key literacies to support successful study.</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Engaging students; let’s not:</a:t>
            </a:r>
            <a:endParaRPr lang="en-GB" dirty="0"/>
          </a:p>
        </p:txBody>
      </p:sp>
      <p:sp>
        <p:nvSpPr>
          <p:cNvPr id="3" name="Content Placeholder 2"/>
          <p:cNvSpPr>
            <a:spLocks noGrp="1"/>
          </p:cNvSpPr>
          <p:nvPr>
            <p:ph idx="1"/>
          </p:nvPr>
        </p:nvSpPr>
        <p:spPr/>
        <p:txBody>
          <a:bodyPr/>
          <a:lstStyle/>
          <a:p>
            <a:r>
              <a:rPr lang="en-GB" dirty="0" smtClean="0"/>
              <a:t>Overwhelm them with endless ‘vital’ information in paper form or on the web, without helping them to interrogate and internalise what we are telling them;</a:t>
            </a:r>
          </a:p>
          <a:p>
            <a:r>
              <a:rPr lang="en-GB" dirty="0" smtClean="0"/>
              <a:t>Offer them tasks that make them feel isolated, alone, stupid and out of their depths;</a:t>
            </a:r>
          </a:p>
          <a:p>
            <a:r>
              <a:rPr lang="en-GB" dirty="0" smtClean="0"/>
              <a:t>Make them feel as if they are just numbers and that their presence or absence is of little importance;</a:t>
            </a:r>
          </a:p>
          <a:p>
            <a:r>
              <a:rPr lang="en-GB" dirty="0" smtClean="0"/>
              <a:t>That they are learning very little about the topics they have chosen to study at degree level.</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z="2800" dirty="0" smtClean="0"/>
              <a:t>The early weeks: six things we can do to diminish their chances of success</a:t>
            </a:r>
          </a:p>
        </p:txBody>
      </p:sp>
      <p:sp>
        <p:nvSpPr>
          <p:cNvPr id="6147" name="Content Placeholder 2"/>
          <p:cNvSpPr>
            <a:spLocks noGrp="1"/>
          </p:cNvSpPr>
          <p:nvPr>
            <p:ph idx="1"/>
          </p:nvPr>
        </p:nvSpPr>
        <p:spPr/>
        <p:txBody>
          <a:bodyPr/>
          <a:lstStyle/>
          <a:p>
            <a:r>
              <a:rPr lang="en-GB" sz="2400" dirty="0" smtClean="0"/>
              <a:t>Give them an exam on day one or two to work out who needs remedial help;</a:t>
            </a:r>
          </a:p>
          <a:p>
            <a:r>
              <a:rPr lang="en-GB" sz="2400" dirty="0" smtClean="0"/>
              <a:t>Avoid teaching them anything while they ‘settle in’;</a:t>
            </a:r>
          </a:p>
          <a:p>
            <a:r>
              <a:rPr lang="en-GB" sz="2400" dirty="0" smtClean="0"/>
              <a:t>Give them a group task which provides opportunities for them to make fools of themselves in front of their peers;</a:t>
            </a:r>
          </a:p>
          <a:p>
            <a:r>
              <a:rPr lang="en-GB" sz="2400" dirty="0" smtClean="0"/>
              <a:t>Load them up with masses of information/ paperwork, all of which is deemed essential;</a:t>
            </a:r>
          </a:p>
          <a:p>
            <a:r>
              <a:rPr lang="en-GB" sz="2400" dirty="0" smtClean="0"/>
              <a:t>Give them a library orientation that focuses on what they can’t do and how complicated everything is;</a:t>
            </a:r>
          </a:p>
          <a:p>
            <a:r>
              <a:rPr lang="en-GB" sz="2400" dirty="0" smtClean="0"/>
              <a:t>Avoid taking registers until the numbers have settled down.</a:t>
            </a:r>
          </a:p>
        </p:txBody>
      </p:sp>
      <p:sp>
        <p:nvSpPr>
          <p:cNvPr id="6148" name="Slide Number Placeholder 3"/>
          <p:cNvSpPr>
            <a:spLocks noGrp="1"/>
          </p:cNvSpPr>
          <p:nvPr>
            <p:ph type="sldNum" sz="quarter" idx="12"/>
          </p:nvPr>
        </p:nvSpPr>
        <p:spPr>
          <a:noFill/>
        </p:spPr>
        <p:txBody>
          <a:bodyPr/>
          <a:lstStyle/>
          <a:p>
            <a:fld id="{1A90BF25-25E4-4164-8C0C-DA691520C90E}" type="slidenum">
              <a:rPr lang="en-GB" altLang="en-US" smtClean="0"/>
              <a:pPr/>
              <a:t>18</a:t>
            </a:fld>
            <a:endParaRPr lang="en-GB" alt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Instead you might consider</a:t>
            </a:r>
          </a:p>
        </p:txBody>
      </p:sp>
      <p:sp>
        <p:nvSpPr>
          <p:cNvPr id="7171" name="Content Placeholder 2"/>
          <p:cNvSpPr>
            <a:spLocks noGrp="1"/>
          </p:cNvSpPr>
          <p:nvPr>
            <p:ph idx="1"/>
          </p:nvPr>
        </p:nvSpPr>
        <p:spPr/>
        <p:txBody>
          <a:bodyPr/>
          <a:lstStyle/>
          <a:p>
            <a:r>
              <a:rPr lang="en-GB" sz="2400" dirty="0" smtClean="0"/>
              <a:t>Using some regular, formative computer-based assessment tasks they can undertake privately which give them feedback on why answers are right or wrong answers; </a:t>
            </a:r>
          </a:p>
          <a:p>
            <a:r>
              <a:rPr lang="en-GB" sz="2400" dirty="0" smtClean="0"/>
              <a:t>Giving them group activities where they model the real working lives of the professions/roles they are likely to enter on graduation;</a:t>
            </a:r>
          </a:p>
          <a:p>
            <a:r>
              <a:rPr lang="en-GB" sz="2400" dirty="0" smtClean="0"/>
              <a:t>Maximising the amount of guidance on the first assessed tasks with some opportunities for rehearsal and feedback before submission;</a:t>
            </a:r>
          </a:p>
          <a:p>
            <a:r>
              <a:rPr lang="en-GB" sz="2400" dirty="0" smtClean="0"/>
              <a:t>Providing information literacy training helping them locate and judge subject-relevant resources;</a:t>
            </a:r>
          </a:p>
          <a:p>
            <a:r>
              <a:rPr lang="en-GB" sz="2400" dirty="0" smtClean="0"/>
              <a:t>Monitor live and virtual engagement.</a:t>
            </a:r>
          </a:p>
        </p:txBody>
      </p:sp>
      <p:sp>
        <p:nvSpPr>
          <p:cNvPr id="7172" name="Slide Number Placeholder 3"/>
          <p:cNvSpPr>
            <a:spLocks noGrp="1"/>
          </p:cNvSpPr>
          <p:nvPr>
            <p:ph type="sldNum" sz="quarter" idx="12"/>
          </p:nvPr>
        </p:nvSpPr>
        <p:spPr>
          <a:noFill/>
        </p:spPr>
        <p:txBody>
          <a:bodyPr/>
          <a:lstStyle/>
          <a:p>
            <a:fld id="{BF614967-DEE4-4C9B-825C-E1EE8BDEC29B}" type="slidenum">
              <a:rPr lang="en-GB" altLang="en-US" smtClean="0"/>
              <a:pPr/>
              <a:t>19</a:t>
            </a:fld>
            <a:endParaRPr lang="en-GB" alt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workshop</a:t>
            </a:r>
            <a:endParaRPr lang="en-GB" dirty="0"/>
          </a:p>
        </p:txBody>
      </p:sp>
      <p:sp>
        <p:nvSpPr>
          <p:cNvPr id="3" name="Content Placeholder 2"/>
          <p:cNvSpPr>
            <a:spLocks noGrp="1"/>
          </p:cNvSpPr>
          <p:nvPr>
            <p:ph idx="1"/>
          </p:nvPr>
        </p:nvSpPr>
        <p:spPr/>
        <p:txBody>
          <a:bodyPr/>
          <a:lstStyle/>
          <a:p>
            <a:r>
              <a:rPr lang="en-GB" dirty="0" smtClean="0"/>
              <a:t>In this workshop colleagues will start to devise and plan activities for your own students suitable for your local context and subject areas. </a:t>
            </a:r>
          </a:p>
          <a:p>
            <a:r>
              <a:rPr lang="en-GB" dirty="0" smtClean="0"/>
              <a:t>This session is designed to help first year teams improve incoming students' transition into university;</a:t>
            </a:r>
          </a:p>
          <a:p>
            <a:r>
              <a:rPr lang="en-GB" dirty="0" smtClean="0"/>
              <a:t>These activities  take note of </a:t>
            </a:r>
            <a:r>
              <a:rPr lang="en-GB" dirty="0" err="1" smtClean="0"/>
              <a:t>Mantz</a:t>
            </a:r>
            <a:r>
              <a:rPr lang="en-GB" dirty="0" smtClean="0"/>
              <a:t> </a:t>
            </a:r>
            <a:r>
              <a:rPr lang="en-GB" dirty="0" err="1" smtClean="0"/>
              <a:t>Yorke’s</a:t>
            </a:r>
            <a:r>
              <a:rPr lang="en-GB" dirty="0" smtClean="0"/>
              <a:t> research (1999) indicating that the early weeks of the first semester can be hugely influential on students  achievement and retention;</a:t>
            </a:r>
          </a:p>
          <a:p>
            <a:r>
              <a:rPr lang="en-GB" dirty="0" smtClean="0"/>
              <a:t>It aligns to the Curriculum Refreshment project 2013-2015</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defRPr/>
            </a:pPr>
            <a:r>
              <a:rPr lang="en-GB" sz="3600" b="1" dirty="0" smtClean="0">
                <a:solidFill>
                  <a:schemeClr val="tx2"/>
                </a:solidFill>
                <a:latin typeface="+mj-lt"/>
                <a:ea typeface="+mj-ea"/>
                <a:cs typeface="+mj-cs"/>
              </a:rPr>
              <a:t>This is what we are seeking to achieve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Disengaged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Don’t live up to their potential and fail to achieve their very best;</a:t>
            </a:r>
          </a:p>
          <a:p>
            <a:r>
              <a:rPr lang="en-GB" dirty="0" smtClean="0"/>
              <a:t>Make life more difficult for the staff who teach and support them;</a:t>
            </a:r>
          </a:p>
          <a:p>
            <a:r>
              <a:rPr lang="en-GB" dirty="0" smtClean="0"/>
              <a:t>Drop out of higher education, thereby damaging their own prospects and HEIs’ performance indicators;</a:t>
            </a:r>
          </a:p>
          <a:p>
            <a:r>
              <a:rPr lang="en-GB" dirty="0" smtClean="0"/>
              <a:t>HEIs suffer both financially and in terms of their status and reputation from high attrition rates. </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might they feel?</a:t>
            </a:r>
            <a:endParaRPr lang="en-GB" dirty="0"/>
          </a:p>
        </p:txBody>
      </p:sp>
      <p:sp>
        <p:nvSpPr>
          <p:cNvPr id="3" name="Content Placeholder 2"/>
          <p:cNvSpPr>
            <a:spLocks noGrp="1"/>
          </p:cNvSpPr>
          <p:nvPr>
            <p:ph idx="1"/>
          </p:nvPr>
        </p:nvSpPr>
        <p:spPr>
          <a:xfrm>
            <a:off x="468313" y="1428736"/>
            <a:ext cx="8229600" cy="4900627"/>
          </a:xfrm>
        </p:spPr>
        <p:txBody>
          <a:bodyPr/>
          <a:lstStyle/>
          <a:p>
            <a:r>
              <a:rPr lang="en-GB" dirty="0" smtClean="0"/>
              <a:t>I don’t belong here</a:t>
            </a:r>
          </a:p>
          <a:p>
            <a:r>
              <a:rPr lang="en-GB" dirty="0" smtClean="0"/>
              <a:t>I’ve made a bad decision</a:t>
            </a:r>
          </a:p>
          <a:p>
            <a:r>
              <a:rPr lang="en-GB" dirty="0" smtClean="0"/>
              <a:t>I’m not as clever as everyone else</a:t>
            </a:r>
          </a:p>
          <a:p>
            <a:r>
              <a:rPr lang="en-GB" dirty="0" smtClean="0"/>
              <a:t>I don’t know anyone</a:t>
            </a:r>
          </a:p>
          <a:p>
            <a:r>
              <a:rPr lang="en-GB" dirty="0" smtClean="0"/>
              <a:t>I just can’t live in a place that’s so noisy</a:t>
            </a:r>
          </a:p>
          <a:p>
            <a:r>
              <a:rPr lang="en-GB" dirty="0" smtClean="0"/>
              <a:t>I feel homesick</a:t>
            </a:r>
          </a:p>
          <a:p>
            <a:r>
              <a:rPr lang="en-GB" dirty="0" smtClean="0"/>
              <a:t>I can’t find food here to eat that I like</a:t>
            </a:r>
          </a:p>
          <a:p>
            <a:r>
              <a:rPr lang="en-GB" dirty="0" smtClean="0"/>
              <a:t>I don’t know anyone and they all seem to know each other already</a:t>
            </a:r>
          </a:p>
          <a:p>
            <a:r>
              <a:rPr lang="en-GB" dirty="0" smtClean="0"/>
              <a:t>I am terrified I won’t be able to manage my money</a:t>
            </a:r>
          </a:p>
          <a:p>
            <a:r>
              <a:rPr lang="en-GB" dirty="0" smtClean="0"/>
              <a:t>No one knows or cares whether I go in to </a:t>
            </a:r>
            <a:r>
              <a:rPr lang="en-GB" dirty="0" err="1" smtClean="0"/>
              <a:t>uni</a:t>
            </a:r>
            <a:r>
              <a:rPr lang="en-GB" dirty="0" smtClean="0"/>
              <a:t> or not</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929618" cy="1074737"/>
          </a:xfrm>
        </p:spPr>
        <p:txBody>
          <a:bodyPr/>
          <a:lstStyle/>
          <a:p>
            <a:r>
              <a:rPr lang="en-GB" sz="2400" dirty="0" smtClean="0"/>
              <a:t>What kind of activities might we want to provide for students in the early weeks? Ones that:</a:t>
            </a:r>
            <a:endParaRPr lang="en-GB" sz="2400" dirty="0"/>
          </a:p>
        </p:txBody>
      </p:sp>
      <p:sp>
        <p:nvSpPr>
          <p:cNvPr id="3" name="Content Placeholder 2"/>
          <p:cNvSpPr>
            <a:spLocks noGrp="1"/>
          </p:cNvSpPr>
          <p:nvPr>
            <p:ph idx="1"/>
          </p:nvPr>
        </p:nvSpPr>
        <p:spPr/>
        <p:txBody>
          <a:bodyPr/>
          <a:lstStyle/>
          <a:p>
            <a:r>
              <a:rPr lang="en-GB" dirty="0" smtClean="0"/>
              <a:t>Enable every student to learn to the highest level, stretched so each achieves their personal best;</a:t>
            </a:r>
          </a:p>
          <a:p>
            <a:r>
              <a:rPr lang="en-GB" dirty="0" smtClean="0"/>
              <a:t>Are inclusive, with equal opportunities for all, whatever their previous backgrounds in learning and life;</a:t>
            </a:r>
          </a:p>
          <a:p>
            <a:r>
              <a:rPr lang="en-GB" dirty="0" smtClean="0"/>
              <a:t>Offer each student the chance to thrive in  a context of challenge and support;</a:t>
            </a:r>
          </a:p>
          <a:p>
            <a:r>
              <a:rPr lang="en-GB" dirty="0" smtClean="0"/>
              <a:t>Provide transformative opportunities which encourages students to grow as people;</a:t>
            </a:r>
          </a:p>
          <a:p>
            <a:r>
              <a:rPr lang="en-GB" dirty="0" smtClean="0"/>
              <a:t>Engender a collegiate atmosphere where students make valuable friendships and networks that last throughout their lives.</a:t>
            </a:r>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14290"/>
            <a:ext cx="7643866" cy="1074737"/>
          </a:xfrm>
        </p:spPr>
        <p:txBody>
          <a:bodyPr/>
          <a:lstStyle/>
          <a:p>
            <a:r>
              <a:rPr lang="en-GB" sz="3200" dirty="0" smtClean="0"/>
              <a:t>Immersive experiences can really work:</a:t>
            </a:r>
            <a:endParaRPr lang="en-GB" sz="3200" dirty="0"/>
          </a:p>
        </p:txBody>
      </p:sp>
      <p:sp>
        <p:nvSpPr>
          <p:cNvPr id="3" name="Content Placeholder 2"/>
          <p:cNvSpPr>
            <a:spLocks noGrp="1"/>
          </p:cNvSpPr>
          <p:nvPr>
            <p:ph idx="1"/>
          </p:nvPr>
        </p:nvSpPr>
        <p:spPr>
          <a:xfrm>
            <a:off x="214282" y="1539875"/>
            <a:ext cx="8715436" cy="4789488"/>
          </a:xfrm>
        </p:spPr>
        <p:txBody>
          <a:bodyPr/>
          <a:lstStyle/>
          <a:p>
            <a:r>
              <a:rPr lang="en-GB" dirty="0" smtClean="0"/>
              <a:t>Where they get a real sense of the subject they are studying, with intense, authentic learning experiences;</a:t>
            </a:r>
          </a:p>
          <a:p>
            <a:r>
              <a:rPr lang="en-GB" dirty="0" smtClean="0"/>
              <a:t>In contexts where they establish sensible patterns of sufficient weekly hours of study to enable them to succeed;</a:t>
            </a:r>
          </a:p>
          <a:p>
            <a:r>
              <a:rPr lang="en-GB" dirty="0" smtClean="0"/>
              <a:t>Where they develop a range of key literacies;</a:t>
            </a:r>
          </a:p>
          <a:p>
            <a:r>
              <a:rPr lang="en-GB" dirty="0" smtClean="0"/>
              <a:t>Where students are engaged together in rotating group tasks so that  they mix with lots of different people and get to know some better;</a:t>
            </a:r>
          </a:p>
          <a:p>
            <a:r>
              <a:rPr lang="en-GB" dirty="0" smtClean="0"/>
              <a:t>Being assessed early in low-stakes, non-threatening ways, enabling them to get the measure of what they can and cannot do.</a:t>
            </a:r>
          </a:p>
          <a:p>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r>
              <a:rPr lang="en-GB" sz="3600" dirty="0" smtClean="0"/>
              <a:t>To engage students we need to foster the key literacies that students need:</a:t>
            </a:r>
            <a:endParaRPr lang="en-GB" sz="3600" dirty="0"/>
          </a:p>
        </p:txBody>
      </p:sp>
      <p:sp>
        <p:nvSpPr>
          <p:cNvPr id="3" name="Content Placeholder 2"/>
          <p:cNvSpPr>
            <a:spLocks noGrp="1"/>
          </p:cNvSpPr>
          <p:nvPr>
            <p:ph idx="1"/>
          </p:nvPr>
        </p:nvSpPr>
        <p:spPr>
          <a:xfrm>
            <a:off x="468313" y="2060847"/>
            <a:ext cx="8229600" cy="4268515"/>
          </a:xfrm>
          <a:noFill/>
          <a:ln>
            <a:noFill/>
          </a:ln>
        </p:spPr>
        <p:txBody>
          <a:bodyPr vert="horz" wrap="square" lIns="91440" tIns="45720" rIns="91440" bIns="45720" numCol="1" anchor="t" anchorCtr="0" compatLnSpc="1">
            <a:prstTxWarp prst="textNoShape">
              <a:avLst/>
            </a:prstTxWarp>
          </a:bodyPr>
          <a:lstStyle/>
          <a:p>
            <a:r>
              <a:rPr lang="en-GB" dirty="0" smtClean="0"/>
              <a:t>Academic literacy: understanding how higher education works; </a:t>
            </a:r>
          </a:p>
          <a:p>
            <a:r>
              <a:rPr lang="en-GB" dirty="0" smtClean="0"/>
              <a:t>Information literacy: understanding how to locate and, most importantly, select information; </a:t>
            </a:r>
          </a:p>
          <a:p>
            <a:r>
              <a:rPr lang="en-GB" dirty="0" smtClean="0"/>
              <a:t>Assessment literacy: understanding how assessment systems work in universities;</a:t>
            </a:r>
          </a:p>
          <a:p>
            <a:r>
              <a:rPr lang="en-GB" dirty="0" smtClean="0"/>
              <a:t>Social literacy: understanding how to work with others using emotional intelligence. </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667594"/>
          </a:xfrm>
          <a:noFill/>
          <a:ln>
            <a:noFill/>
          </a:ln>
        </p:spPr>
        <p:txBody>
          <a:bodyPr vert="horz" wrap="square" lIns="91440" tIns="45720" rIns="91440" bIns="45720" numCol="1" anchor="b" anchorCtr="0" compatLnSpc="1">
            <a:prstTxWarp prst="textNoShape">
              <a:avLst/>
            </a:prstTxWarp>
          </a:bodyPr>
          <a:lstStyle/>
          <a:p>
            <a:r>
              <a:rPr lang="en-GB" sz="3600" dirty="0" smtClean="0"/>
              <a:t>Academic literacy: understanding how higher education works. This includes: </a:t>
            </a:r>
            <a:endParaRPr lang="en-GB" sz="3600" dirty="0"/>
          </a:p>
        </p:txBody>
      </p:sp>
      <p:sp>
        <p:nvSpPr>
          <p:cNvPr id="3" name="Content Placeholder 2"/>
          <p:cNvSpPr>
            <a:spLocks noGrp="1"/>
          </p:cNvSpPr>
          <p:nvPr>
            <p:ph idx="1"/>
          </p:nvPr>
        </p:nvSpPr>
        <p:spPr>
          <a:xfrm>
            <a:off x="714348" y="1916832"/>
            <a:ext cx="8229600" cy="4372830"/>
          </a:xfrm>
          <a:noFill/>
          <a:ln>
            <a:noFill/>
          </a:ln>
        </p:spPr>
        <p:txBody>
          <a:bodyPr vert="horz" wrap="square" lIns="91440" tIns="45720" rIns="91440" bIns="45720" numCol="1" anchor="t" anchorCtr="0" compatLnSpc="1">
            <a:prstTxWarp prst="textNoShape">
              <a:avLst/>
            </a:prstTxWarp>
          </a:bodyPr>
          <a:lstStyle/>
          <a:p>
            <a:r>
              <a:rPr lang="en-GB" dirty="0" smtClean="0"/>
              <a:t>What comprises poor academic conduct:</a:t>
            </a:r>
          </a:p>
          <a:p>
            <a:r>
              <a:rPr lang="en-GB" dirty="0" smtClean="0"/>
              <a:t>What plagiarism looks like and how to avoid it;</a:t>
            </a:r>
          </a:p>
          <a:p>
            <a:r>
              <a:rPr lang="en-GB" dirty="0" smtClean="0"/>
              <a:t>How to apply for late submission of work and what extenuating circumstances comprise</a:t>
            </a:r>
          </a:p>
          <a:p>
            <a:r>
              <a:rPr lang="en-GB" dirty="0" smtClean="0"/>
              <a:t>Writing for academic purposes (when to use third person or first person, active or passive voice, register, tone and vocabulary);</a:t>
            </a:r>
          </a:p>
          <a:p>
            <a:r>
              <a:rPr lang="en-GB" dirty="0" smtClean="0"/>
              <a:t>Reading for academic purposes (including reading for understanding, reading for information, skim reading and seeking quotes to back up arguments.</a:t>
            </a:r>
          </a:p>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Helping students understand writing conventions</a:t>
            </a:r>
          </a:p>
        </p:txBody>
      </p:sp>
      <p:sp>
        <p:nvSpPr>
          <p:cNvPr id="51203"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Devote energy to helping students understand what is required of them in terms of writing;</a:t>
            </a:r>
          </a:p>
          <a:p>
            <a:pPr eaLnBrk="0" hangingPunct="0"/>
            <a:r>
              <a:rPr lang="en-GB" dirty="0" smtClean="0"/>
              <a:t>Work with them to understand the various academic discourses that are employed within the subject/institution; </a:t>
            </a:r>
          </a:p>
          <a:p>
            <a:pPr eaLnBrk="0" hangingPunct="0"/>
            <a:r>
              <a:rPr lang="en-GB"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0" hangingPunct="0"/>
            <a:endParaRPr lang="en-GB" dirty="0" smtClean="0"/>
          </a:p>
          <a:p>
            <a:pPr eaLnBrk="0" hangingPunct="0"/>
            <a:endParaRPr lang="en-GB"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 students understand what is required with reading</a:t>
            </a:r>
          </a:p>
        </p:txBody>
      </p:sp>
      <p:sp>
        <p:nvSpPr>
          <p:cNvPr id="4813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Help them also to understand that there are different kinds of approaches needed for reading depending on whether they are reading for pleasure, for information, for understanding or reading around a topic;</a:t>
            </a:r>
          </a:p>
          <a:p>
            <a:pPr eaLnBrk="0" hangingPunct="0"/>
            <a:r>
              <a:rPr lang="en-GB" dirty="0" smtClean="0"/>
              <a:t>Help them to become active readers with a pen and Post-its in hand, rather than passive readers, fitting the task in alongside television and other noisy distractions;</a:t>
            </a:r>
          </a:p>
          <a:p>
            <a:pPr eaLnBrk="0" hangingPunct="0"/>
            <a:r>
              <a:rPr lang="en-GB" dirty="0" smtClean="0"/>
              <a:t>Give them clear guidance in the early stages about how much they need to read and what kinds of materials they need to focus on.</a:t>
            </a:r>
          </a:p>
          <a:p>
            <a:pPr eaLnBrk="0" hangingPunct="0"/>
            <a:endParaRPr lang="en-GB" dirty="0" smtClean="0"/>
          </a:p>
          <a:p>
            <a:pPr eaLnBrk="0" hangingPunct="0"/>
            <a:endParaRPr lang="en-GB"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192A3127.jpg"/>
          <p:cNvPicPr>
            <a:picLocks noChangeAspect="1"/>
          </p:cNvPicPr>
          <p:nvPr/>
        </p:nvPicPr>
        <p:blipFill>
          <a:blip r:embed="rId3" cstate="email"/>
          <a:srcRect/>
          <a:stretch>
            <a:fillRect/>
          </a:stretch>
        </p:blipFill>
        <p:spPr bwMode="auto">
          <a:xfrm>
            <a:off x="0" y="762000"/>
            <a:ext cx="9144000" cy="6096000"/>
          </a:xfrm>
          <a:prstGeom prst="rect">
            <a:avLst/>
          </a:prstGeom>
          <a:noFill/>
          <a:ln w="9525">
            <a:noFill/>
            <a:miter lim="800000"/>
            <a:headEnd/>
            <a:tailEnd/>
          </a:ln>
        </p:spPr>
      </p:pic>
      <p:sp>
        <p:nvSpPr>
          <p:cNvPr id="5" name="Title 3"/>
          <p:cNvSpPr txBox="1">
            <a:spLocks/>
          </p:cNvSpPr>
          <p:nvPr/>
        </p:nvSpPr>
        <p:spPr>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defRPr/>
            </a:pPr>
            <a:r>
              <a:rPr lang="en-GB" sz="3600" b="1" dirty="0">
                <a:solidFill>
                  <a:schemeClr val="tx2"/>
                </a:solidFill>
                <a:latin typeface="+mj-lt"/>
                <a:ea typeface="+mj-ea"/>
                <a:cs typeface="+mj-cs"/>
              </a:rPr>
              <a:t>Information literacy is </a:t>
            </a:r>
            <a:r>
              <a:rPr lang="en-GB" sz="3600" b="1" dirty="0" smtClean="0">
                <a:solidFill>
                  <a:schemeClr val="tx2"/>
                </a:solidFill>
                <a:latin typeface="+mj-lt"/>
                <a:ea typeface="+mj-ea"/>
                <a:cs typeface="+mj-cs"/>
              </a:rPr>
              <a:t>crucial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Ambition</a:t>
            </a:r>
            <a:endParaRPr lang="en-GB" dirty="0"/>
          </a:p>
        </p:txBody>
      </p:sp>
      <p:sp>
        <p:nvSpPr>
          <p:cNvPr id="3" name="Content Placeholder 2"/>
          <p:cNvSpPr>
            <a:spLocks noGrp="1"/>
          </p:cNvSpPr>
          <p:nvPr>
            <p:ph idx="1"/>
          </p:nvPr>
        </p:nvSpPr>
        <p:spPr>
          <a:xfrm>
            <a:off x="0" y="1412875"/>
            <a:ext cx="8697913" cy="4789488"/>
          </a:xfrm>
        </p:spPr>
        <p:txBody>
          <a:bodyPr/>
          <a:lstStyle/>
          <a:p>
            <a:pPr lvl="0">
              <a:lnSpc>
                <a:spcPct val="100000"/>
              </a:lnSpc>
            </a:pPr>
            <a:r>
              <a:rPr lang="en-GB" sz="2400" dirty="0" smtClean="0"/>
              <a:t>To provide ‘</a:t>
            </a:r>
            <a:r>
              <a:rPr lang="en-GB" sz="2400" i="1" dirty="0" smtClean="0"/>
              <a:t>excellent learning and stimulating student experience</a:t>
            </a:r>
            <a:r>
              <a:rPr lang="en-GB" sz="2400" dirty="0" smtClean="0"/>
              <a:t>’ (Plymouth University Strategy 2013-20) that is genuinely at the national cutting edge of student learning and delivers the University Teaching, Learning and Student Experience Strategy initiatives. </a:t>
            </a:r>
          </a:p>
          <a:p>
            <a:pPr lvl="0">
              <a:lnSpc>
                <a:spcPct val="100000"/>
              </a:lnSpc>
            </a:pPr>
            <a:r>
              <a:rPr lang="en-GB" sz="2400" dirty="0" smtClean="0"/>
              <a:t>To support all our students consistently with curricula and co-curricular opportunities across a 30 week learning year, through alignment of the academic year in semesters. </a:t>
            </a:r>
          </a:p>
          <a:p>
            <a:pPr lvl="0">
              <a:lnSpc>
                <a:spcPct val="100000"/>
              </a:lnSpc>
            </a:pPr>
            <a:r>
              <a:rPr lang="en-GB" sz="2400" dirty="0" smtClean="0"/>
              <a:t>To prioritise inclusive assessments, and minimise our MAP (modified assessment provision) needs, so that all our students are treated as equally as possible in all aspects of their programme.</a:t>
            </a:r>
            <a:endParaRPr lang="en-GB"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Information literacy includes the capacity to:</a:t>
            </a:r>
            <a:endParaRPr lang="en-GB" sz="3600" dirty="0"/>
          </a:p>
        </p:txBody>
      </p:sp>
      <p:sp>
        <p:nvSpPr>
          <p:cNvPr id="3" name="Content Placeholder 2"/>
          <p:cNvSpPr>
            <a:spLocks noGrp="1"/>
          </p:cNvSpPr>
          <p:nvPr>
            <p:ph idx="1"/>
          </p:nvPr>
        </p:nvSpPr>
        <p:spPr/>
        <p:txBody>
          <a:bodyPr/>
          <a:lstStyle/>
          <a:p>
            <a:r>
              <a:rPr lang="en-GB" dirty="0" smtClean="0"/>
              <a:t>Reference texts and other sources appropriately;</a:t>
            </a:r>
          </a:p>
          <a:p>
            <a:r>
              <a:rPr lang="en-GB" dirty="0" smtClean="0"/>
              <a:t>Select from the vast number of sources available;</a:t>
            </a:r>
          </a:p>
          <a:p>
            <a:r>
              <a:rPr lang="en-GB" dirty="0" smtClean="0"/>
              <a:t>Understanding how the quality of information is assured;</a:t>
            </a:r>
          </a:p>
          <a:p>
            <a:r>
              <a:rPr lang="en-GB" dirty="0" smtClean="0"/>
              <a:t>Using trusted web systems (e.g. using Google Scholar rather than just Google, limits to the trustworthiness Wikipedia, considering the value of personal postings on websites);</a:t>
            </a:r>
          </a:p>
          <a:p>
            <a:r>
              <a:rPr lang="en-GB" dirty="0" smtClean="0"/>
              <a:t>The importance of peer review i.e. what differentiates a peer-reviewed journal article from, for example, a vanity publication;</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Assessment literacy: students do better if they can: </a:t>
            </a:r>
            <a:endParaRPr lang="en-GB" sz="36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a:t>
            </a:r>
            <a:r>
              <a:rPr lang="en-GB" dirty="0" err="1" smtClean="0"/>
              <a:t>practicals</a:t>
            </a:r>
            <a:r>
              <a:rPr lang="en-GB" dirty="0" smtClean="0"/>
              <a:t>, </a:t>
            </a:r>
            <a:r>
              <a:rPr lang="en-GB" dirty="0" err="1" smtClean="0"/>
              <a:t>vivas</a:t>
            </a:r>
            <a:r>
              <a:rPr lang="en-GB" dirty="0" smtClean="0"/>
              <a:t>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a:t>
            </a:r>
            <a:r>
              <a:rPr lang="en-GB" dirty="0" err="1" smtClean="0"/>
              <a:t>condonement</a:t>
            </a:r>
            <a:r>
              <a:rPr lang="en-GB" dirty="0" smtClean="0"/>
              <a:t> etc</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DSC_0976.JPG"/>
          <p:cNvPicPr>
            <a:picLocks noChangeAspect="1"/>
          </p:cNvPicPr>
          <p:nvPr/>
        </p:nvPicPr>
        <p:blipFill>
          <a:blip r:embed="rId3" cstate="email"/>
          <a:srcRect/>
          <a:stretch>
            <a:fillRect/>
          </a:stretch>
        </p:blipFill>
        <p:spPr bwMode="auto">
          <a:xfrm>
            <a:off x="0" y="774700"/>
            <a:ext cx="9144000" cy="6083300"/>
          </a:xfrm>
          <a:prstGeom prst="rect">
            <a:avLst/>
          </a:prstGeom>
          <a:noFill/>
          <a:ln w="9525">
            <a:noFill/>
            <a:miter lim="800000"/>
            <a:headEnd/>
            <a:tailEnd/>
          </a:ln>
        </p:spPr>
      </p:pic>
      <p:sp>
        <p:nvSpPr>
          <p:cNvPr id="39939" name="Title 3"/>
          <p:cNvSpPr txBox="1">
            <a:spLocks/>
          </p:cNvSpPr>
          <p:nvPr/>
        </p:nvSpPr>
        <p:spPr bwMode="auto">
          <a:xfrm>
            <a:off x="0" y="0"/>
            <a:ext cx="9144000" cy="836712"/>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r>
              <a:rPr lang="en-GB" sz="3600" b="1" dirty="0" smtClean="0">
                <a:solidFill>
                  <a:schemeClr val="tx2"/>
                </a:solidFill>
                <a:latin typeface="+mj-lt"/>
                <a:ea typeface="+mj-ea"/>
                <a:cs typeface="+mj-cs"/>
              </a:rPr>
              <a:t>Authentic assessment helps learning</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Social literacy: students using emotional intelligence can: </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Perceive accurately, appraise and express their own emotions;</a:t>
            </a:r>
          </a:p>
          <a:p>
            <a:r>
              <a:rPr lang="en-GB" dirty="0" smtClean="0"/>
              <a:t>Access and/or generate feelings when they facilitate thought;</a:t>
            </a:r>
          </a:p>
          <a:p>
            <a:r>
              <a:rPr lang="en-GB" dirty="0" smtClean="0"/>
              <a:t>Understand emotions and emotional thought;</a:t>
            </a:r>
          </a:p>
          <a:p>
            <a:r>
              <a:rPr lang="en-GB" dirty="0" smtClean="0"/>
              <a:t>Regulate emotions to promote emotional and intellectual growth.</a:t>
            </a:r>
          </a:p>
          <a:p>
            <a:pPr>
              <a:buNone/>
            </a:pPr>
            <a:r>
              <a:rPr lang="en-GB" dirty="0" smtClean="0"/>
              <a:t>(after </a:t>
            </a:r>
            <a:r>
              <a:rPr lang="en-GB" dirty="0" err="1" smtClean="0"/>
              <a:t>Salovey</a:t>
            </a:r>
            <a:r>
              <a:rPr lang="en-GB" dirty="0" smtClean="0"/>
              <a:t> and Meyer)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Emotional intelligence helps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Better understand and work with others; </a:t>
            </a:r>
          </a:p>
          <a:p>
            <a:r>
              <a:rPr lang="en-GB" dirty="0" smtClean="0"/>
              <a:t>Employ empathy to achieve the ends they are seeking;</a:t>
            </a:r>
          </a:p>
          <a:p>
            <a:r>
              <a:rPr lang="en-GB" dirty="0" smtClean="0"/>
              <a:t>Notice and use non-verbal cues from others;</a:t>
            </a:r>
          </a:p>
          <a:p>
            <a:r>
              <a:rPr lang="en-GB" dirty="0" smtClean="0"/>
              <a:t>Productively consider how their own non-verbal cues are being perceived; </a:t>
            </a:r>
          </a:p>
          <a:p>
            <a:r>
              <a:rPr lang="en-GB" dirty="0" smtClean="0"/>
              <a:t>Understand, express and regulate their own of emotions;</a:t>
            </a:r>
          </a:p>
          <a:p>
            <a:r>
              <a:rPr lang="en-GB" dirty="0" smtClean="0"/>
              <a:t>Improve their own capacities for flexible planning and creative thinking.</a:t>
            </a:r>
          </a:p>
          <a:p>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email"/>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r>
              <a:rPr lang="en-GB" sz="3600" b="1" dirty="0" smtClean="0">
                <a:solidFill>
                  <a:schemeClr val="tx2"/>
                </a:solidFill>
                <a:latin typeface="+mj-lt"/>
                <a:ea typeface="+mj-ea"/>
                <a:cs typeface="+mj-cs"/>
              </a:rPr>
              <a:t>Students working well together</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a:noFill/>
          <a:ln>
            <a:noFill/>
          </a:ln>
        </p:spPr>
        <p:txBody>
          <a:bodyPr vert="horz" wrap="square" lIns="91440" tIns="45720" rIns="91440" bIns="45720" numCol="1" anchor="b" anchorCtr="0" compatLnSpc="1">
            <a:prstTxWarp prst="textNoShape">
              <a:avLst/>
            </a:prstTxWarp>
          </a:bodyPr>
          <a:lstStyle/>
          <a:p>
            <a:r>
              <a:rPr lang="en-GB" sz="3600" dirty="0" smtClean="0"/>
              <a:t>Teachers using emotional intelligence in the classroom can:</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Recognise and respond to your own and your students feelings in the classroom, in order to make you both more effective;</a:t>
            </a:r>
          </a:p>
          <a:p>
            <a:r>
              <a:rPr lang="en-GB" dirty="0" smtClean="0"/>
              <a:t>Encourage an emotional state in your learners that is conducive to learning, working beyond face-</a:t>
            </a:r>
            <a:r>
              <a:rPr lang="en-GB" dirty="0" err="1" smtClean="0"/>
              <a:t>toface</a:t>
            </a:r>
            <a:r>
              <a:rPr lang="en-GB" dirty="0" smtClean="0"/>
              <a:t> classroom time.</a:t>
            </a:r>
          </a:p>
          <a:p>
            <a:pPr>
              <a:buNone/>
            </a:pPr>
            <a:r>
              <a:rPr lang="en-GB" dirty="0" smtClean="0"/>
              <a:t>(after </a:t>
            </a:r>
            <a:r>
              <a:rPr lang="en-GB" dirty="0" err="1" smtClean="0"/>
              <a:t>Mortiboys</a:t>
            </a:r>
            <a:r>
              <a:rPr lang="en-GB" dirty="0" smtClean="0"/>
              <a:t>, 2005)</a:t>
            </a: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Using technologies to promote effective learning. We can:</a:t>
            </a:r>
            <a:endParaRPr lang="en-GB" sz="3600" dirty="0"/>
          </a:p>
        </p:txBody>
      </p:sp>
      <p:sp>
        <p:nvSpPr>
          <p:cNvPr id="3" name="Content Placeholder 2"/>
          <p:cNvSpPr>
            <a:spLocks noGrp="1"/>
          </p:cNvSpPr>
          <p:nvPr>
            <p:ph idx="1"/>
          </p:nvPr>
        </p:nvSpPr>
        <p:spPr>
          <a:xfrm>
            <a:off x="214282" y="1285860"/>
            <a:ext cx="8483631" cy="5043503"/>
          </a:xfrm>
          <a:noFill/>
          <a:ln>
            <a:noFill/>
          </a:ln>
        </p:spPr>
        <p:txBody>
          <a:bodyPr vert="horz" wrap="square" lIns="91440" tIns="45720" rIns="91440" bIns="45720" numCol="1" anchor="t" anchorCtr="0" compatLnSpc="1">
            <a:prstTxWarp prst="textNoShape">
              <a:avLst/>
            </a:prstTxWarp>
          </a:bodyPr>
          <a:lstStyle/>
          <a:p>
            <a:r>
              <a:rPr lang="en-GB" dirty="0" smtClean="0"/>
              <a:t>Explore technologies to support administration of programmes, for example, using direct links between assessment activities, </a:t>
            </a:r>
            <a:r>
              <a:rPr lang="en-GB" dirty="0" err="1" smtClean="0"/>
              <a:t>gradebooks</a:t>
            </a:r>
            <a:r>
              <a:rPr lang="en-GB" dirty="0" smtClean="0"/>
              <a:t> and student records;</a:t>
            </a:r>
          </a:p>
          <a:p>
            <a:r>
              <a:rPr lang="en-GB" dirty="0" smtClean="0"/>
              <a:t>Make resources available through the VLE including reference materials and texts, activities, students individual or shared work;</a:t>
            </a:r>
          </a:p>
          <a:p>
            <a:r>
              <a:rPr lang="en-GB" dirty="0" smtClean="0"/>
              <a:t>Provide feedback to students by creating rubrics with marking schemes, including criteria, weighting and other essential elements. Then on screen you can highlight the relevant boxes for each student, add commentaries and feedback (including from a statement bank) as required and click to deliver it directly to students automatically</a:t>
            </a:r>
          </a:p>
          <a:p>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Seeking to offer personalised learning pathways</a:t>
            </a:r>
            <a:endParaRPr lang="en-GB" sz="3600" dirty="0"/>
          </a:p>
        </p:txBody>
      </p:sp>
      <p:sp>
        <p:nvSpPr>
          <p:cNvPr id="3" name="Content Placeholder 2"/>
          <p:cNvSpPr>
            <a:spLocks noGrp="1"/>
          </p:cNvSpPr>
          <p:nvPr>
            <p:ph idx="1"/>
          </p:nvPr>
        </p:nvSpPr>
        <p:spPr>
          <a:xfrm>
            <a:off x="285720" y="1539875"/>
            <a:ext cx="8412193" cy="4789488"/>
          </a:xfrm>
          <a:noFill/>
          <a:ln>
            <a:noFill/>
          </a:ln>
        </p:spPr>
        <p:txBody>
          <a:bodyPr vert="horz" wrap="square" lIns="91440" tIns="45720" rIns="91440" bIns="45720" numCol="1" anchor="t" anchorCtr="0" compatLnSpc="1">
            <a:prstTxWarp prst="textNoShape">
              <a:avLst/>
            </a:prstTxWarp>
          </a:bodyPr>
          <a:lstStyle/>
          <a:p>
            <a:r>
              <a:rPr lang="en-GB" dirty="0" smtClean="0"/>
              <a:t>Personalised learning is difficult to achieve in mass higher education (particularly when many are moving to Massive Open Online courses) but are likely to be more helpful than delivering lots of ‘stuff’ too early;</a:t>
            </a:r>
          </a:p>
          <a:p>
            <a:r>
              <a:rPr lang="en-GB" dirty="0" smtClean="0"/>
              <a:t>We will need to systematise our approaches to achieve this effectively and efficiently, largely by using technologies;</a:t>
            </a:r>
          </a:p>
          <a:p>
            <a:r>
              <a:rPr lang="en-GB" dirty="0" smtClean="0"/>
              <a:t>Conditional activities within a VLE can provide learning pathways which are offered depending on a student’s marks achieved in the last interaction, with successive branching pathways of tasks for each student to complement class activities;</a:t>
            </a:r>
          </a:p>
          <a:p>
            <a:r>
              <a:rPr lang="en-GB" dirty="0" smtClean="0"/>
              <a:t>HEIs worldwide are already achieving this.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3" descr="091027_bigdraw_DSC_6309.JPG"/>
          <p:cNvPicPr>
            <a:picLocks noChangeAspect="1"/>
          </p:cNvPicPr>
          <p:nvPr/>
        </p:nvPicPr>
        <p:blipFill>
          <a:blip r:embed="rId3" cstate="email"/>
          <a:srcRect/>
          <a:stretch>
            <a:fillRect/>
          </a:stretch>
        </p:blipFill>
        <p:spPr bwMode="auto">
          <a:xfrm>
            <a:off x="0" y="384175"/>
            <a:ext cx="9144000" cy="6089650"/>
          </a:xfrm>
          <a:prstGeom prst="rect">
            <a:avLst/>
          </a:prstGeom>
          <a:noFill/>
          <a:ln w="9525">
            <a:noFill/>
            <a:miter lim="800000"/>
            <a:headEnd/>
            <a:tailEnd/>
          </a:ln>
        </p:spPr>
      </p:pic>
      <p:sp>
        <p:nvSpPr>
          <p:cNvPr id="56323" name="Title 3"/>
          <p:cNvSpPr txBox="1">
            <a:spLocks/>
          </p:cNvSpPr>
          <p:nvPr/>
        </p:nvSpPr>
        <p:spPr bwMode="auto">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r>
              <a:rPr lang="en-GB" sz="3600" b="1" dirty="0" smtClean="0">
                <a:solidFill>
                  <a:schemeClr val="tx2"/>
                </a:solidFill>
                <a:latin typeface="+mj-lt"/>
                <a:ea typeface="+mj-ea"/>
                <a:cs typeface="+mj-cs"/>
              </a:rPr>
              <a:t>In the end, it’s all about engagement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dirty="0" smtClean="0"/>
              <a:t>Overview 1</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The Plymouth University Curriculum Enrichment Project (PUCEP) will review and revise the level 4, year 1 curriculum to offer a full 30 week learning experience including opportunities for a broad menu of co-curricular activities and the introduction of interdisciplinary </a:t>
            </a:r>
            <a:r>
              <a:rPr lang="en-GB" sz="2600" i="1" dirty="0" smtClean="0"/>
              <a:t>Plymouth Plus </a:t>
            </a:r>
            <a:r>
              <a:rPr lang="en-GB" sz="2600" dirty="0" smtClean="0"/>
              <a:t>modules.  A priority is to enable all level 4, first year students to complete and pass two modules before the Christmas break.  Benefits will include greater student engagement with their learning, active learning and research experience opportunities, and improved student retention.  </a:t>
            </a:r>
          </a:p>
          <a:p>
            <a:pPr>
              <a:lnSpc>
                <a:spcPct val="100000"/>
              </a:lnSpc>
            </a:pPr>
            <a:endParaRPr lang="en-GB" sz="26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p:txBody>
          <a:bodyPr/>
          <a:lstStyle/>
          <a:p>
            <a:r>
              <a:rPr lang="en-GB" dirty="0" smtClean="0"/>
              <a:t>Working with colleagues, and imagining for the time being that money is no object (!), devise a programme of activities for your students for a pre-Christmas module in the first year that will engage and motivate students;</a:t>
            </a:r>
          </a:p>
          <a:p>
            <a:r>
              <a:rPr lang="en-GB" dirty="0" smtClean="0"/>
              <a:t>Present this programme on a flip chart sheet for review by your colleagues;</a:t>
            </a:r>
          </a:p>
          <a:p>
            <a:r>
              <a:rPr lang="en-GB" dirty="0" smtClean="0"/>
              <a:t>Review your colleagues’ sheets and identify which features of each others’ ideas to which you are most attracted.</a:t>
            </a:r>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Now, working with reality</a:t>
            </a:r>
            <a:endParaRPr lang="en-GB" dirty="0"/>
          </a:p>
        </p:txBody>
      </p:sp>
      <p:sp>
        <p:nvSpPr>
          <p:cNvPr id="3" name="Content Placeholder 2"/>
          <p:cNvSpPr>
            <a:spLocks noGrp="1"/>
          </p:cNvSpPr>
          <p:nvPr>
            <p:ph idx="1"/>
          </p:nvPr>
        </p:nvSpPr>
        <p:spPr/>
        <p:txBody>
          <a:bodyPr/>
          <a:lstStyle/>
          <a:p>
            <a:r>
              <a:rPr lang="en-GB" dirty="0" smtClean="0"/>
              <a:t>Work out what are the barriers to you achieving the ‘ideal’ programme you’ve envisaged;</a:t>
            </a:r>
          </a:p>
          <a:p>
            <a:r>
              <a:rPr lang="en-GB" dirty="0" smtClean="0"/>
              <a:t>Look at what are the barriers to you doing this, and see if you can devise any ‘work-</a:t>
            </a:r>
            <a:r>
              <a:rPr lang="en-GB" dirty="0" err="1" smtClean="0"/>
              <a:t>arounds</a:t>
            </a:r>
            <a:r>
              <a:rPr lang="en-GB" dirty="0" smtClean="0"/>
              <a:t>’;</a:t>
            </a:r>
          </a:p>
          <a:p>
            <a:r>
              <a:rPr lang="en-GB" dirty="0" smtClean="0"/>
              <a:t>See how many of those features you could incorporate into  a programme that you could actually make work in September 2014</a:t>
            </a: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Conclusions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The first week  of the first semester of the first year can be ‘make or break’ time for our students;</a:t>
            </a:r>
          </a:p>
          <a:p>
            <a:r>
              <a:rPr lang="en-GB" dirty="0" smtClean="0"/>
              <a:t>Thinking through induction and the student experience at this time can pay high dividends</a:t>
            </a:r>
          </a:p>
          <a:p>
            <a:r>
              <a:rPr lang="en-GB" dirty="0" smtClean="0"/>
              <a:t>Induction is a process not an event, so the approaches we initiate in the first weeks must be carried through into the rest of the academic year.</a:t>
            </a:r>
          </a:p>
          <a:p>
            <a:endParaRPr lang="en-GB"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Useful references</a:t>
            </a:r>
          </a:p>
        </p:txBody>
      </p:sp>
      <p:sp>
        <p:nvSpPr>
          <p:cNvPr id="57347" name="Rectangle 3"/>
          <p:cNvSpPr>
            <a:spLocks noGrp="1"/>
          </p:cNvSpPr>
          <p:nvPr>
            <p:ph idx="1"/>
          </p:nvPr>
        </p:nvSpPr>
        <p:spPr>
          <a:xfrm>
            <a:off x="285720" y="1428736"/>
            <a:ext cx="8412193" cy="4900627"/>
          </a:xfrm>
        </p:spPr>
        <p:txBody>
          <a:bodyPr/>
          <a:lstStyle/>
          <a:p>
            <a:pPr eaLnBrk="1" hangingPunct="1"/>
            <a:r>
              <a:rPr lang="en-GB" sz="2600" dirty="0" smtClean="0"/>
              <a:t>Bowl, M (2003) </a:t>
            </a:r>
            <a:r>
              <a:rPr lang="en-GB" sz="2600" i="1" dirty="0" smtClean="0"/>
              <a:t>Non-traditional entrants to higher education ‘they talk about people like me’</a:t>
            </a:r>
            <a:r>
              <a:rPr lang="en-GB" sz="2600" dirty="0" smtClean="0"/>
              <a:t> Stoke on Trent, UK: Trentham Books.</a:t>
            </a:r>
          </a:p>
          <a:p>
            <a:pPr eaLnBrk="1" hangingPunct="1"/>
            <a:r>
              <a:rPr lang="en-GB" sz="2600" dirty="0" smtClean="0"/>
              <a:t>Hilton A (2003) </a:t>
            </a:r>
            <a:r>
              <a:rPr lang="en-GB" sz="2600" i="1" dirty="0" smtClean="0"/>
              <a:t>Saving our Students (</a:t>
            </a:r>
            <a:r>
              <a:rPr lang="en-GB" sz="2600" i="1" dirty="0" err="1" smtClean="0"/>
              <a:t>SoS</a:t>
            </a:r>
            <a:r>
              <a:rPr lang="en-GB" sz="2600" i="1" dirty="0" smtClean="0"/>
              <a:t>) embedding successful projects across institutions, </a:t>
            </a:r>
            <a:r>
              <a:rPr lang="en-GB" sz="2600" dirty="0" smtClean="0"/>
              <a:t>Project Report York: Higher Education Academy.</a:t>
            </a:r>
          </a:p>
          <a:p>
            <a:pPr eaLnBrk="1" hangingPunct="1"/>
            <a:r>
              <a:rPr lang="en-GB" sz="2600" dirty="0" smtClean="0"/>
              <a:t>Morgan, M (Ed) (2011) </a:t>
            </a:r>
            <a:r>
              <a:rPr lang="en-GB" sz="2600" i="1" dirty="0" smtClean="0"/>
              <a:t>Improving the student </a:t>
            </a:r>
            <a:r>
              <a:rPr lang="en-GB" sz="2600" i="1" dirty="0" err="1" smtClean="0"/>
              <a:t>experiince</a:t>
            </a:r>
            <a:r>
              <a:rPr lang="en-GB" sz="2600" i="1" dirty="0" smtClean="0"/>
              <a:t>: a practical guide</a:t>
            </a:r>
            <a:r>
              <a:rPr lang="en-GB" sz="2600" dirty="0" smtClean="0"/>
              <a:t>, Abingdon, Routledge.</a:t>
            </a:r>
          </a:p>
          <a:p>
            <a:pPr eaLnBrk="1" hangingPunct="1"/>
            <a:r>
              <a:rPr lang="en-GB" sz="2600" dirty="0" err="1" smtClean="0"/>
              <a:t>Mortiboys</a:t>
            </a:r>
            <a:r>
              <a:rPr lang="en-GB" sz="2600" dirty="0" smtClean="0"/>
              <a:t>, A. (2005) </a:t>
            </a:r>
            <a:r>
              <a:rPr lang="en-GB" sz="2600" i="1" dirty="0" smtClean="0"/>
              <a:t>Teaching with emotional intelligence</a:t>
            </a:r>
            <a:r>
              <a:rPr lang="en-GB" sz="2600" dirty="0" smtClean="0"/>
              <a:t>, Abingdon: Routledge.</a:t>
            </a:r>
          </a:p>
          <a:p>
            <a:pPr eaLnBrk="1" hangingPunct="1"/>
            <a:endParaRPr lang="en-GB" sz="2600"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Further references</a:t>
            </a:r>
          </a:p>
        </p:txBody>
      </p:sp>
      <p:sp>
        <p:nvSpPr>
          <p:cNvPr id="5837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Peelo, M. and Wareham, T. (eds.) (2002) </a:t>
            </a:r>
            <a:r>
              <a:rPr lang="en-GB" sz="2600" i="1" dirty="0" smtClean="0"/>
              <a:t>Failing Students in higher education,</a:t>
            </a:r>
            <a:r>
              <a:rPr lang="en-GB" sz="2600" dirty="0" smtClean="0"/>
              <a:t> Maidenhead:, UK, SRHE/Open University Press.</a:t>
            </a:r>
          </a:p>
          <a:p>
            <a:r>
              <a:rPr lang="en-GB" sz="2600" dirty="0" err="1" smtClean="0"/>
              <a:t>Salovey</a:t>
            </a:r>
            <a:r>
              <a:rPr lang="en-GB" sz="2600" dirty="0" smtClean="0"/>
              <a:t>, P. and Meyer, J. (1990) Emotional Intelligence, Imagination, </a:t>
            </a:r>
            <a:r>
              <a:rPr lang="en-GB" sz="2600" i="1" dirty="0" smtClean="0"/>
              <a:t>Cognition and Personality </a:t>
            </a:r>
            <a:r>
              <a:rPr lang="en-GB" sz="2600" i="1" dirty="0" err="1" smtClean="0"/>
              <a:t>Vol</a:t>
            </a:r>
            <a:r>
              <a:rPr lang="en-GB" sz="2600" i="1" dirty="0" smtClean="0"/>
              <a:t> 9 (3) 185-211.</a:t>
            </a:r>
          </a:p>
          <a:p>
            <a:r>
              <a:rPr lang="en-GB" sz="2600" dirty="0" smtClean="0"/>
              <a:t>Yorke, M. (1999) </a:t>
            </a:r>
            <a:r>
              <a:rPr lang="en-GB" sz="2600" i="1" dirty="0" smtClean="0"/>
              <a:t>Leaving Early: Undergraduate Non-Completion in Higher Education</a:t>
            </a:r>
            <a:r>
              <a:rPr lang="en-GB" sz="2600" dirty="0" smtClean="0"/>
              <a:t>, London: Taylor and Francis.</a:t>
            </a:r>
          </a:p>
          <a:p>
            <a:r>
              <a:rPr lang="en-GB" sz="2600" dirty="0" smtClean="0"/>
              <a:t>Yorke, M. and Longden, B. (2004) </a:t>
            </a:r>
            <a:r>
              <a:rPr lang="en-GB" sz="2600" i="1" dirty="0" smtClean="0"/>
              <a:t>Retention and Student Success in Higher Education</a:t>
            </a:r>
            <a:r>
              <a:rPr lang="en-GB" sz="2600" dirty="0" smtClean="0"/>
              <a:t>, Maidenhead, Open University Press.</a:t>
            </a:r>
          </a:p>
          <a:p>
            <a:endParaRPr lang="en-GB" sz="2600" dirty="0" smtClean="0"/>
          </a:p>
          <a:p>
            <a:endParaRPr lang="en-GB" sz="2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2</a:t>
            </a:r>
            <a:endParaRPr lang="en-GB" dirty="0"/>
          </a:p>
        </p:txBody>
      </p:sp>
      <p:sp>
        <p:nvSpPr>
          <p:cNvPr id="3" name="Content Placeholder 2"/>
          <p:cNvSpPr>
            <a:spLocks noGrp="1"/>
          </p:cNvSpPr>
          <p:nvPr>
            <p:ph idx="1"/>
          </p:nvPr>
        </p:nvSpPr>
        <p:spPr/>
        <p:txBody>
          <a:bodyPr/>
          <a:lstStyle/>
          <a:p>
            <a:pPr>
              <a:lnSpc>
                <a:spcPct val="100000"/>
              </a:lnSpc>
              <a:buNone/>
            </a:pPr>
            <a:r>
              <a:rPr lang="en-GB" sz="2600" dirty="0" smtClean="0"/>
              <a:t>At levels 5 and 6 we will introduce a two semester structure, where programme can choose to teach in sequence or parallel to enable placements, performance, fieldwork elements to be undertaken in term time. The opportunity for a four or five week term-time research placement with a member of staff or off-campus is enabled through the revised timetable patterns.</a:t>
            </a:r>
          </a:p>
          <a:p>
            <a:pPr>
              <a:lnSpc>
                <a:spcPct val="100000"/>
              </a:lnSpc>
              <a:buNone/>
            </a:pPr>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3</a:t>
            </a:r>
            <a:endParaRPr lang="en-GB" dirty="0"/>
          </a:p>
        </p:txBody>
      </p:sp>
      <p:sp>
        <p:nvSpPr>
          <p:cNvPr id="3" name="Content Placeholder 2"/>
          <p:cNvSpPr>
            <a:spLocks noGrp="1"/>
          </p:cNvSpPr>
          <p:nvPr>
            <p:ph idx="1"/>
          </p:nvPr>
        </p:nvSpPr>
        <p:spPr/>
        <p:txBody>
          <a:bodyPr/>
          <a:lstStyle/>
          <a:p>
            <a:pPr marL="0" indent="0">
              <a:lnSpc>
                <a:spcPct val="100000"/>
              </a:lnSpc>
              <a:buNone/>
            </a:pPr>
            <a:r>
              <a:rPr lang="en-GB" sz="2600" dirty="0" smtClean="0"/>
              <a:t>This proposal recognises that knowledge in the 21st-century is easily available, what matters is developing the personal and IT skills to work with it.  Modules will probably address less ‘stuff’, covering fewer topics but in greater depth.  Students will develop their ability to be critically engaged with the material and to tackle larger and more difficult problems through group research.  Working full-time on one module at one time will allow double loop learning to be more explicit, engagement with alumni and community groups, and greater opportunities for students to reinforce practical experience. </a:t>
            </a: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dirty="0" smtClean="0"/>
              <a:t>Overview 4</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This proposal recognises that modern academic research in most disciplines is a team activity benefiting from shared discussion, argument and debate.  It also recognises that businesses need people who can be flexible, innovative and confident in team settings (CBI 2011). </a:t>
            </a:r>
          </a:p>
          <a:p>
            <a:pPr>
              <a:lnSpc>
                <a:spcPct val="100000"/>
              </a:lnSpc>
            </a:pPr>
            <a:r>
              <a:rPr lang="en-GB" sz="2600" dirty="0" smtClean="0"/>
              <a:t>These changes will affect all undergraduate learning from September 2014. Parallel changes to Taught Masters programmes should follow in 2015-16.</a:t>
            </a:r>
          </a:p>
          <a:p>
            <a:pPr>
              <a:lnSpc>
                <a:spcPct val="100000"/>
              </a:lnSpc>
              <a:buNone/>
            </a:pPr>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3200" dirty="0" smtClean="0"/>
              <a:t>Some Issues driving this proposal: 1</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Our students do not have a ‘30 week’ value for money learning experience. Student and parent dissatisfaction.  </a:t>
            </a:r>
          </a:p>
          <a:p>
            <a:pPr>
              <a:lnSpc>
                <a:spcPct val="100000"/>
              </a:lnSpc>
            </a:pPr>
            <a:r>
              <a:rPr lang="en-GB" sz="2600" dirty="0" smtClean="0"/>
              <a:t>Level 4 student engagement, and class attendance is not good in many programmes ‘</a:t>
            </a:r>
            <a:r>
              <a:rPr lang="en-GB" sz="2600" i="1" dirty="0" smtClean="0"/>
              <a:t>there's no real reason to attend unless it really engages you, or it’s a compulsory assessment session’.  </a:t>
            </a:r>
            <a:r>
              <a:rPr lang="en-GB" sz="2600" dirty="0" smtClean="0"/>
              <a:t>First year isn't consistently developing good practice study habits in preparation for second and third year. First-year academic experience is perceived to be of limited value.</a:t>
            </a:r>
            <a:endParaRPr lang="en-GB"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i="1" dirty="0" smtClean="0"/>
              <a:t>The curriculum enrichment project 2013-2015: </a:t>
            </a:r>
            <a:r>
              <a:rPr lang="en-GB" sz="4000" i="1" dirty="0" smtClean="0"/>
              <a:t/>
            </a:r>
            <a:br>
              <a:rPr lang="en-GB" sz="4000" i="1" dirty="0" smtClean="0"/>
            </a:br>
            <a:r>
              <a:rPr lang="en-GB" sz="3200" dirty="0" smtClean="0"/>
              <a:t>Some Issues driving this proposal: 2</a:t>
            </a:r>
            <a:endParaRPr lang="en-GB" sz="3200" dirty="0"/>
          </a:p>
        </p:txBody>
      </p:sp>
      <p:sp>
        <p:nvSpPr>
          <p:cNvPr id="3" name="Content Placeholder 2"/>
          <p:cNvSpPr>
            <a:spLocks noGrp="1"/>
          </p:cNvSpPr>
          <p:nvPr>
            <p:ph idx="1"/>
          </p:nvPr>
        </p:nvSpPr>
        <p:spPr/>
        <p:txBody>
          <a:bodyPr/>
          <a:lstStyle/>
          <a:p>
            <a:pPr lvl="0">
              <a:lnSpc>
                <a:spcPct val="100000"/>
              </a:lnSpc>
            </a:pPr>
            <a:r>
              <a:rPr lang="en-GB" sz="2600" dirty="0" smtClean="0"/>
              <a:t>Many students are not receiving feedback until after Christmas of year 1, and have few marks by which they can assess their progress. In some cases first feedback is after Easter. This affects students’ confidence in their academic ability and retention.</a:t>
            </a:r>
          </a:p>
          <a:p>
            <a:pPr lvl="0">
              <a:lnSpc>
                <a:spcPct val="100000"/>
              </a:lnSpc>
            </a:pPr>
            <a:r>
              <a:rPr lang="en-GB" sz="2600" dirty="0" smtClean="0"/>
              <a:t>Plymouth has a very high proportion of disabled students; we should aim to provide everyone with the same learning, support and inclusive assessment opportunities.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3259</Words>
  <Application>Microsoft Office PowerPoint</Application>
  <PresentationFormat>On-screen Show (4:3)</PresentationFormat>
  <Paragraphs>208</Paragraphs>
  <Slides>45</Slides>
  <Notes>13</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LeedsMet template</vt:lpstr>
      <vt:lpstr>Making a good start: academic induction Plymouth University September 2013  </vt:lpstr>
      <vt:lpstr>The workshop</vt:lpstr>
      <vt:lpstr>The curriculum enrichment project 2013-2015: Ambition</vt:lpstr>
      <vt:lpstr>The curriculum enrichment project 2013-2015: Overview 1</vt:lpstr>
      <vt:lpstr>The curriculum enrichment project 2013-2015:  Overview 2</vt:lpstr>
      <vt:lpstr>The curriculum enrichment project 2013-2015:  Overview 3</vt:lpstr>
      <vt:lpstr>The curriculum enrichment project 2013-2015:  Overview 4</vt:lpstr>
      <vt:lpstr>The curriculum enrichment project 2013-2015: Some Issues driving this proposal: 1</vt:lpstr>
      <vt:lpstr>The curriculum enrichment project 2013-2015:  Some Issues driving this proposal: 2</vt:lpstr>
      <vt:lpstr>The curriculum enrichment project 2013-2015:  Some Issues driving this proposal: 3</vt:lpstr>
      <vt:lpstr>The curriculum enrichment project 2013-2015:  Some Issues driving this proposal: 4</vt:lpstr>
      <vt:lpstr>In this workshop, we aim to :</vt:lpstr>
      <vt:lpstr>So how do we get  from here…                     to here?</vt:lpstr>
      <vt:lpstr>Without….</vt:lpstr>
      <vt:lpstr>Instead</vt:lpstr>
      <vt:lpstr>The early weeks offer an opportunity for us to:</vt:lpstr>
      <vt:lpstr>Engaging students; let’s not:</vt:lpstr>
      <vt:lpstr>The early weeks: six things we can do to diminish their chances of success</vt:lpstr>
      <vt:lpstr>Instead you might consider</vt:lpstr>
      <vt:lpstr>Slide 20</vt:lpstr>
      <vt:lpstr>Disengaged students</vt:lpstr>
      <vt:lpstr>How might they feel?</vt:lpstr>
      <vt:lpstr>What kind of activities might we want to provide for students in the early weeks? Ones that:</vt:lpstr>
      <vt:lpstr>Immersive experiences can really work:</vt:lpstr>
      <vt:lpstr>To engage students we need to foster the key literacies that students need:</vt:lpstr>
      <vt:lpstr>Academic literacy: understanding how higher education works. This includes: </vt:lpstr>
      <vt:lpstr>Helping students understand writing conventions</vt:lpstr>
      <vt:lpstr>Help students understand what is required with reading</vt:lpstr>
      <vt:lpstr>Slide 29</vt:lpstr>
      <vt:lpstr>Information literacy includes the capacity to:</vt:lpstr>
      <vt:lpstr>Assessment literacy: students do better if they can: </vt:lpstr>
      <vt:lpstr>Slide 32</vt:lpstr>
      <vt:lpstr>Social literacy: students using emotional intelligence can: </vt:lpstr>
      <vt:lpstr>Emotional intelligence helps students</vt:lpstr>
      <vt:lpstr>Slide 35</vt:lpstr>
      <vt:lpstr>Teachers using emotional intelligence in the classroom can:</vt:lpstr>
      <vt:lpstr>Using technologies to promote effective learning. We can:</vt:lpstr>
      <vt:lpstr>Seeking to offer personalised learning pathways</vt:lpstr>
      <vt:lpstr>Slide 39</vt:lpstr>
      <vt:lpstr>Task:</vt:lpstr>
      <vt:lpstr>Now, working with reality</vt:lpstr>
      <vt:lpstr>Conclusions</vt:lpstr>
      <vt:lpstr>These and other slides will be available on my website at www.sally-brown.net</vt:lpstr>
      <vt:lpstr>Useful references</vt:lpstr>
      <vt:lpstr>Further references</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2013-09-05T12:46:24Z</dcterms:modified>
</cp:coreProperties>
</file>