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6"/>
  </p:notesMasterIdLst>
  <p:handoutMasterIdLst>
    <p:handoutMasterId r:id="rId27"/>
  </p:handoutMasterIdLst>
  <p:sldIdLst>
    <p:sldId id="256" r:id="rId2"/>
    <p:sldId id="301" r:id="rId3"/>
    <p:sldId id="257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89" r:id="rId16"/>
    <p:sldId id="291" r:id="rId17"/>
    <p:sldId id="293" r:id="rId18"/>
    <p:sldId id="294" r:id="rId19"/>
    <p:sldId id="295" r:id="rId20"/>
    <p:sldId id="296" r:id="rId21"/>
    <p:sldId id="297" r:id="rId22"/>
    <p:sldId id="298" r:id="rId23"/>
    <p:sldId id="299" r:id="rId24"/>
    <p:sldId id="300" r:id="rId25"/>
  </p:sldIdLst>
  <p:sldSz cx="9144000" cy="6858000" type="screen4x3"/>
  <p:notesSz cx="6858000" cy="9144000"/>
  <p:defaultTextStyle>
    <a:defPPr>
      <a:defRPr lang="en-GB"/>
    </a:defPPr>
    <a:lvl1pPr algn="ctr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50" d="100"/>
          <a:sy n="50" d="100"/>
        </p:scale>
        <p:origin x="-1002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10481AB-2AC6-4303-9A47-9675EE771A4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BF1A671-4790-4545-9C5D-F6C9D055BB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1B7EBD-AA19-4F77-B108-CE69B2972379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96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20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20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99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78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20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99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78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57" y="2064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20" y="2243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99" y="2243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78" y="2243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57" y="2243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36" y="2243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20" y="2421"/>
              <a:ext cx="127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99" y="2421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78" y="2421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57" y="2421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20" y="2600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99" y="2600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78" y="2600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57" y="2600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36" y="2600"/>
              <a:ext cx="127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20" y="2779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99" y="2779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78" y="2779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57" y="2779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20" y="2958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99" y="2958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78" y="2958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57" y="2958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99" y="3137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57" y="3137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GB" alt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GB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7E9E47-1B26-4AE0-8E36-D8CBF2DC1383}" type="datetime1">
              <a:rPr lang="en-GB" altLang="en-US"/>
              <a:pPr>
                <a:defRPr/>
              </a:pPr>
              <a:t>04/07/2013</a:t>
            </a:fld>
            <a:endParaRPr lang="en-GB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947BF1-83C5-4E7A-ADB4-77E041124FD0}" type="datetime1">
              <a:rPr lang="en-GB"/>
              <a:pPr>
                <a:defRPr/>
              </a:pPr>
              <a:t>04/07/2013</a:t>
            </a:fld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# </a:t>
            </a:r>
            <a:fld id="{C4372A89-38F3-4C61-8DBE-8E64EF46601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8925" y="122238"/>
            <a:ext cx="2058988" cy="6080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29325" cy="6080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38201E-9075-4B1B-B254-0084AB32786E}" type="datetime1">
              <a:rPr lang="en-GB"/>
              <a:pPr>
                <a:defRPr/>
              </a:pPr>
              <a:t>04/07/2013</a:t>
            </a:fld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# </a:t>
            </a:r>
            <a:fld id="{6667976C-AB05-4E1A-98D1-146DBF75A49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 flipH="1">
            <a:off x="7956550" y="152400"/>
            <a:ext cx="6350" cy="1189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9"/>
          <p:cNvGrpSpPr>
            <a:grpSpLocks/>
          </p:cNvGrpSpPr>
          <p:nvPr/>
        </p:nvGrpSpPr>
        <p:grpSpPr bwMode="auto">
          <a:xfrm>
            <a:off x="8101013" y="188913"/>
            <a:ext cx="574675" cy="1081087"/>
            <a:chOff x="4720" y="1885"/>
            <a:chExt cx="843" cy="1379"/>
          </a:xfrm>
        </p:grpSpPr>
        <p:sp>
          <p:nvSpPr>
            <p:cNvPr id="6" name="Oval 10"/>
            <p:cNvSpPr>
              <a:spLocks noChangeArrowheads="1"/>
            </p:cNvSpPr>
            <p:nvPr/>
          </p:nvSpPr>
          <p:spPr bwMode="auto">
            <a:xfrm>
              <a:off x="4720" y="1885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Oval 11"/>
            <p:cNvSpPr>
              <a:spLocks noChangeArrowheads="1"/>
            </p:cNvSpPr>
            <p:nvPr/>
          </p:nvSpPr>
          <p:spPr bwMode="auto">
            <a:xfrm>
              <a:off x="489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Oval 12"/>
            <p:cNvSpPr>
              <a:spLocks noChangeArrowheads="1"/>
            </p:cNvSpPr>
            <p:nvPr/>
          </p:nvSpPr>
          <p:spPr bwMode="auto">
            <a:xfrm>
              <a:off x="507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13"/>
            <p:cNvSpPr>
              <a:spLocks noChangeArrowheads="1"/>
            </p:cNvSpPr>
            <p:nvPr/>
          </p:nvSpPr>
          <p:spPr bwMode="auto">
            <a:xfrm>
              <a:off x="4720" y="206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Oval 14"/>
            <p:cNvSpPr>
              <a:spLocks noChangeArrowheads="1"/>
            </p:cNvSpPr>
            <p:nvPr/>
          </p:nvSpPr>
          <p:spPr bwMode="auto">
            <a:xfrm>
              <a:off x="489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Oval 15"/>
            <p:cNvSpPr>
              <a:spLocks noChangeArrowheads="1"/>
            </p:cNvSpPr>
            <p:nvPr/>
          </p:nvSpPr>
          <p:spPr bwMode="auto">
            <a:xfrm>
              <a:off x="507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Oval 16"/>
            <p:cNvSpPr>
              <a:spLocks noChangeArrowheads="1"/>
            </p:cNvSpPr>
            <p:nvPr/>
          </p:nvSpPr>
          <p:spPr bwMode="auto">
            <a:xfrm>
              <a:off x="5258" y="206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Oval 17"/>
            <p:cNvSpPr>
              <a:spLocks noChangeArrowheads="1"/>
            </p:cNvSpPr>
            <p:nvPr/>
          </p:nvSpPr>
          <p:spPr bwMode="auto">
            <a:xfrm>
              <a:off x="4720" y="224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Oval 18"/>
            <p:cNvSpPr>
              <a:spLocks noChangeArrowheads="1"/>
            </p:cNvSpPr>
            <p:nvPr/>
          </p:nvSpPr>
          <p:spPr bwMode="auto">
            <a:xfrm>
              <a:off x="4899" y="224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Oval 19"/>
            <p:cNvSpPr>
              <a:spLocks noChangeArrowheads="1"/>
            </p:cNvSpPr>
            <p:nvPr/>
          </p:nvSpPr>
          <p:spPr bwMode="auto">
            <a:xfrm>
              <a:off x="5079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Oval 20"/>
            <p:cNvSpPr>
              <a:spLocks noChangeArrowheads="1"/>
            </p:cNvSpPr>
            <p:nvPr/>
          </p:nvSpPr>
          <p:spPr bwMode="auto">
            <a:xfrm>
              <a:off x="5258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Oval 21"/>
            <p:cNvSpPr>
              <a:spLocks noChangeArrowheads="1"/>
            </p:cNvSpPr>
            <p:nvPr/>
          </p:nvSpPr>
          <p:spPr bwMode="auto">
            <a:xfrm>
              <a:off x="5435" y="2243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Oval 22"/>
            <p:cNvSpPr>
              <a:spLocks noChangeArrowheads="1"/>
            </p:cNvSpPr>
            <p:nvPr/>
          </p:nvSpPr>
          <p:spPr bwMode="auto">
            <a:xfrm>
              <a:off x="4720" y="2422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Oval 23"/>
            <p:cNvSpPr>
              <a:spLocks noChangeArrowheads="1"/>
            </p:cNvSpPr>
            <p:nvPr/>
          </p:nvSpPr>
          <p:spPr bwMode="auto">
            <a:xfrm>
              <a:off x="489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Oval 24"/>
            <p:cNvSpPr>
              <a:spLocks noChangeArrowheads="1"/>
            </p:cNvSpPr>
            <p:nvPr/>
          </p:nvSpPr>
          <p:spPr bwMode="auto">
            <a:xfrm>
              <a:off x="507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Oval 25"/>
            <p:cNvSpPr>
              <a:spLocks noChangeArrowheads="1"/>
            </p:cNvSpPr>
            <p:nvPr/>
          </p:nvSpPr>
          <p:spPr bwMode="auto">
            <a:xfrm>
              <a:off x="5258" y="2422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Oval 26"/>
            <p:cNvSpPr>
              <a:spLocks noChangeArrowheads="1"/>
            </p:cNvSpPr>
            <p:nvPr/>
          </p:nvSpPr>
          <p:spPr bwMode="auto">
            <a:xfrm>
              <a:off x="4720" y="2600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Oval 27"/>
            <p:cNvSpPr>
              <a:spLocks noChangeArrowheads="1"/>
            </p:cNvSpPr>
            <p:nvPr/>
          </p:nvSpPr>
          <p:spPr bwMode="auto">
            <a:xfrm>
              <a:off x="4899" y="2600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Oval 28"/>
            <p:cNvSpPr>
              <a:spLocks noChangeArrowheads="1"/>
            </p:cNvSpPr>
            <p:nvPr/>
          </p:nvSpPr>
          <p:spPr bwMode="auto">
            <a:xfrm>
              <a:off x="5079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Oval 29"/>
            <p:cNvSpPr>
              <a:spLocks noChangeArrowheads="1"/>
            </p:cNvSpPr>
            <p:nvPr/>
          </p:nvSpPr>
          <p:spPr bwMode="auto">
            <a:xfrm>
              <a:off x="5258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Oval 30"/>
            <p:cNvSpPr>
              <a:spLocks noChangeArrowheads="1"/>
            </p:cNvSpPr>
            <p:nvPr/>
          </p:nvSpPr>
          <p:spPr bwMode="auto">
            <a:xfrm>
              <a:off x="5435" y="2600"/>
              <a:ext cx="128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Oval 31"/>
            <p:cNvSpPr>
              <a:spLocks noChangeArrowheads="1"/>
            </p:cNvSpPr>
            <p:nvPr/>
          </p:nvSpPr>
          <p:spPr bwMode="auto">
            <a:xfrm>
              <a:off x="4720" y="2778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Oval 32"/>
            <p:cNvSpPr>
              <a:spLocks noChangeArrowheads="1"/>
            </p:cNvSpPr>
            <p:nvPr/>
          </p:nvSpPr>
          <p:spPr bwMode="auto">
            <a:xfrm>
              <a:off x="489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Oval 33"/>
            <p:cNvSpPr>
              <a:spLocks noChangeArrowheads="1"/>
            </p:cNvSpPr>
            <p:nvPr/>
          </p:nvSpPr>
          <p:spPr bwMode="auto">
            <a:xfrm>
              <a:off x="507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Oval 34"/>
            <p:cNvSpPr>
              <a:spLocks noChangeArrowheads="1"/>
            </p:cNvSpPr>
            <p:nvPr/>
          </p:nvSpPr>
          <p:spPr bwMode="auto">
            <a:xfrm>
              <a:off x="5258" y="277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Oval 35"/>
            <p:cNvSpPr>
              <a:spLocks noChangeArrowheads="1"/>
            </p:cNvSpPr>
            <p:nvPr/>
          </p:nvSpPr>
          <p:spPr bwMode="auto">
            <a:xfrm>
              <a:off x="4720" y="2958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Oval 36"/>
            <p:cNvSpPr>
              <a:spLocks noChangeArrowheads="1"/>
            </p:cNvSpPr>
            <p:nvPr/>
          </p:nvSpPr>
          <p:spPr bwMode="auto">
            <a:xfrm>
              <a:off x="4899" y="295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Oval 37"/>
            <p:cNvSpPr>
              <a:spLocks noChangeArrowheads="1"/>
            </p:cNvSpPr>
            <p:nvPr/>
          </p:nvSpPr>
          <p:spPr bwMode="auto">
            <a:xfrm>
              <a:off x="5079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Oval 38"/>
            <p:cNvSpPr>
              <a:spLocks noChangeArrowheads="1"/>
            </p:cNvSpPr>
            <p:nvPr/>
          </p:nvSpPr>
          <p:spPr bwMode="auto">
            <a:xfrm>
              <a:off x="5258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Oval 39"/>
            <p:cNvSpPr>
              <a:spLocks noChangeArrowheads="1"/>
            </p:cNvSpPr>
            <p:nvPr/>
          </p:nvSpPr>
          <p:spPr bwMode="auto">
            <a:xfrm>
              <a:off x="4899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Oval 40"/>
            <p:cNvSpPr>
              <a:spLocks noChangeArrowheads="1"/>
            </p:cNvSpPr>
            <p:nvPr/>
          </p:nvSpPr>
          <p:spPr bwMode="auto">
            <a:xfrm>
              <a:off x="5258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7" name="Line 41"/>
          <p:cNvSpPr>
            <a:spLocks noChangeShapeType="1"/>
          </p:cNvSpPr>
          <p:nvPr/>
        </p:nvSpPr>
        <p:spPr bwMode="auto">
          <a:xfrm>
            <a:off x="250825" y="1268413"/>
            <a:ext cx="7796213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7266AF-12DC-49BC-80E3-669BE23DB7ED}" type="datetime1">
              <a:rPr lang="en-GB"/>
              <a:pPr>
                <a:defRPr/>
              </a:pPr>
              <a:t>04/07/2013</a:t>
            </a:fld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# </a:t>
            </a:r>
            <a:fld id="{B3811B2C-D6FA-49F6-8ED2-0DEB24BEE30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412875"/>
            <a:ext cx="4038600" cy="4789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3" y="1412875"/>
            <a:ext cx="4038600" cy="4789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78E03A-7242-4405-8452-1EA610E9B204}" type="datetime1">
              <a:rPr lang="en-GB"/>
              <a:pPr>
                <a:defRPr/>
              </a:pPr>
              <a:t>04/07/2013</a:t>
            </a:fld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# </a:t>
            </a:r>
            <a:fld id="{CF78EF6B-8A89-4274-8BE2-B3E1A6FAEC0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D3835F-D29F-475E-AAC9-9F1A809F12B9}" type="datetime1">
              <a:rPr lang="en-GB"/>
              <a:pPr>
                <a:defRPr/>
              </a:pPr>
              <a:t>04/07/2013</a:t>
            </a:fld>
            <a:endParaRPr lang="en-GB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# </a:t>
            </a:r>
            <a:fld id="{450D58B7-A3E7-4B79-BAA8-25C1DEC8A34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700C8D-7083-489A-AF22-E79BE403F86B}" type="datetime1">
              <a:rPr lang="en-GB"/>
              <a:pPr>
                <a:defRPr/>
              </a:pPr>
              <a:t>04/07/2013</a:t>
            </a:fld>
            <a:endParaRPr lang="en-GB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# </a:t>
            </a:r>
            <a:fld id="{E14FB48A-014A-4B90-8865-EA4356CC76A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87D5BD-8E59-4FB4-BFF1-C67B5AF2C8C5}" type="datetime1">
              <a:rPr lang="en-GB"/>
              <a:pPr>
                <a:defRPr/>
              </a:pPr>
              <a:t>04/07/2013</a:t>
            </a:fld>
            <a:endParaRPr lang="en-GB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# </a:t>
            </a:r>
            <a:fld id="{28099CCC-92A6-4ECF-BBFF-10DA19B420F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62AFF4-6F1F-46EF-856C-567460667DE7}" type="datetime1">
              <a:rPr lang="en-GB"/>
              <a:pPr>
                <a:defRPr/>
              </a:pPr>
              <a:t>04/07/2013</a:t>
            </a:fld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# </a:t>
            </a:r>
            <a:fld id="{72EFD6C1-B84F-4D4B-9C5E-D8A94BC22EA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7A5955-B83C-4CDF-A85E-959CC2F2F786}" type="datetime1">
              <a:rPr lang="en-GB"/>
              <a:pPr>
                <a:defRPr/>
              </a:pPr>
              <a:t>04/07/2013</a:t>
            </a:fld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# </a:t>
            </a:r>
            <a:fld id="{1BA67B4B-4625-4377-898F-01B35DB75D8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/>
        </p:nvSpPr>
        <p:spPr bwMode="auto">
          <a:xfrm flipH="1">
            <a:off x="7956550" y="152400"/>
            <a:ext cx="6350" cy="1189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07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412875"/>
            <a:ext cx="8229600" cy="478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15224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/>
            </a:lvl1pPr>
          </a:lstStyle>
          <a:p>
            <a:pPr>
              <a:defRPr/>
            </a:pPr>
            <a:fld id="{FFAA6FE9-B634-4DAB-865A-2CA99875A02A}" type="datetime1">
              <a:rPr lang="en-GB"/>
              <a:pPr>
                <a:defRPr/>
              </a:pPr>
              <a:t>04/07/2013</a:t>
            </a:fld>
            <a:endParaRPr lang="en-GB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03463" y="6272213"/>
            <a:ext cx="4537075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85075" y="6400800"/>
            <a:ext cx="109061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r>
              <a:rPr lang="en-GB" altLang="en-US"/>
              <a:t>Slide # </a:t>
            </a:r>
            <a:fld id="{6BE608CC-9B89-4A2E-B4A1-0119DBACA2F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pic>
        <p:nvPicPr>
          <p:cNvPr id="1032" name="Picture 8" descr="LeedsMetRose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495550" y="6280150"/>
            <a:ext cx="2794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33" name="Group 9"/>
          <p:cNvGrpSpPr>
            <a:grpSpLocks/>
          </p:cNvGrpSpPr>
          <p:nvPr/>
        </p:nvGrpSpPr>
        <p:grpSpPr bwMode="auto">
          <a:xfrm>
            <a:off x="8101013" y="188913"/>
            <a:ext cx="574675" cy="1081087"/>
            <a:chOff x="4720" y="1885"/>
            <a:chExt cx="843" cy="1379"/>
          </a:xfrm>
        </p:grpSpPr>
        <p:sp>
          <p:nvSpPr>
            <p:cNvPr id="4106" name="Oval 10"/>
            <p:cNvSpPr>
              <a:spLocks noChangeArrowheads="1"/>
            </p:cNvSpPr>
            <p:nvPr/>
          </p:nvSpPr>
          <p:spPr bwMode="auto">
            <a:xfrm>
              <a:off x="4720" y="1885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7" name="Oval 11"/>
            <p:cNvSpPr>
              <a:spLocks noChangeArrowheads="1"/>
            </p:cNvSpPr>
            <p:nvPr/>
          </p:nvSpPr>
          <p:spPr bwMode="auto">
            <a:xfrm>
              <a:off x="489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8" name="Oval 12"/>
            <p:cNvSpPr>
              <a:spLocks noChangeArrowheads="1"/>
            </p:cNvSpPr>
            <p:nvPr/>
          </p:nvSpPr>
          <p:spPr bwMode="auto">
            <a:xfrm>
              <a:off x="507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9" name="Oval 13"/>
            <p:cNvSpPr>
              <a:spLocks noChangeArrowheads="1"/>
            </p:cNvSpPr>
            <p:nvPr/>
          </p:nvSpPr>
          <p:spPr bwMode="auto">
            <a:xfrm>
              <a:off x="4720" y="206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0" name="Oval 14"/>
            <p:cNvSpPr>
              <a:spLocks noChangeArrowheads="1"/>
            </p:cNvSpPr>
            <p:nvPr/>
          </p:nvSpPr>
          <p:spPr bwMode="auto">
            <a:xfrm>
              <a:off x="489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1" name="Oval 15"/>
            <p:cNvSpPr>
              <a:spLocks noChangeArrowheads="1"/>
            </p:cNvSpPr>
            <p:nvPr/>
          </p:nvSpPr>
          <p:spPr bwMode="auto">
            <a:xfrm>
              <a:off x="507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2" name="Oval 16"/>
            <p:cNvSpPr>
              <a:spLocks noChangeArrowheads="1"/>
            </p:cNvSpPr>
            <p:nvPr/>
          </p:nvSpPr>
          <p:spPr bwMode="auto">
            <a:xfrm>
              <a:off x="5258" y="206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3" name="Oval 17"/>
            <p:cNvSpPr>
              <a:spLocks noChangeArrowheads="1"/>
            </p:cNvSpPr>
            <p:nvPr/>
          </p:nvSpPr>
          <p:spPr bwMode="auto">
            <a:xfrm>
              <a:off x="4720" y="224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4" name="Oval 18"/>
            <p:cNvSpPr>
              <a:spLocks noChangeArrowheads="1"/>
            </p:cNvSpPr>
            <p:nvPr/>
          </p:nvSpPr>
          <p:spPr bwMode="auto">
            <a:xfrm>
              <a:off x="4899" y="224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5" name="Oval 19"/>
            <p:cNvSpPr>
              <a:spLocks noChangeArrowheads="1"/>
            </p:cNvSpPr>
            <p:nvPr/>
          </p:nvSpPr>
          <p:spPr bwMode="auto">
            <a:xfrm>
              <a:off x="5079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6" name="Oval 20"/>
            <p:cNvSpPr>
              <a:spLocks noChangeArrowheads="1"/>
            </p:cNvSpPr>
            <p:nvPr/>
          </p:nvSpPr>
          <p:spPr bwMode="auto">
            <a:xfrm>
              <a:off x="5258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7" name="Oval 21"/>
            <p:cNvSpPr>
              <a:spLocks noChangeArrowheads="1"/>
            </p:cNvSpPr>
            <p:nvPr/>
          </p:nvSpPr>
          <p:spPr bwMode="auto">
            <a:xfrm>
              <a:off x="5435" y="2243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8" name="Oval 22"/>
            <p:cNvSpPr>
              <a:spLocks noChangeArrowheads="1"/>
            </p:cNvSpPr>
            <p:nvPr/>
          </p:nvSpPr>
          <p:spPr bwMode="auto">
            <a:xfrm>
              <a:off x="4720" y="2422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9" name="Oval 23"/>
            <p:cNvSpPr>
              <a:spLocks noChangeArrowheads="1"/>
            </p:cNvSpPr>
            <p:nvPr/>
          </p:nvSpPr>
          <p:spPr bwMode="auto">
            <a:xfrm>
              <a:off x="489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0" name="Oval 24"/>
            <p:cNvSpPr>
              <a:spLocks noChangeArrowheads="1"/>
            </p:cNvSpPr>
            <p:nvPr/>
          </p:nvSpPr>
          <p:spPr bwMode="auto">
            <a:xfrm>
              <a:off x="507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1" name="Oval 25"/>
            <p:cNvSpPr>
              <a:spLocks noChangeArrowheads="1"/>
            </p:cNvSpPr>
            <p:nvPr/>
          </p:nvSpPr>
          <p:spPr bwMode="auto">
            <a:xfrm>
              <a:off x="5258" y="2422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2" name="Oval 26"/>
            <p:cNvSpPr>
              <a:spLocks noChangeArrowheads="1"/>
            </p:cNvSpPr>
            <p:nvPr/>
          </p:nvSpPr>
          <p:spPr bwMode="auto">
            <a:xfrm>
              <a:off x="4720" y="2600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3" name="Oval 27"/>
            <p:cNvSpPr>
              <a:spLocks noChangeArrowheads="1"/>
            </p:cNvSpPr>
            <p:nvPr/>
          </p:nvSpPr>
          <p:spPr bwMode="auto">
            <a:xfrm>
              <a:off x="4899" y="2600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4" name="Oval 28"/>
            <p:cNvSpPr>
              <a:spLocks noChangeArrowheads="1"/>
            </p:cNvSpPr>
            <p:nvPr/>
          </p:nvSpPr>
          <p:spPr bwMode="auto">
            <a:xfrm>
              <a:off x="5079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5" name="Oval 29"/>
            <p:cNvSpPr>
              <a:spLocks noChangeArrowheads="1"/>
            </p:cNvSpPr>
            <p:nvPr/>
          </p:nvSpPr>
          <p:spPr bwMode="auto">
            <a:xfrm>
              <a:off x="5258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6" name="Oval 30"/>
            <p:cNvSpPr>
              <a:spLocks noChangeArrowheads="1"/>
            </p:cNvSpPr>
            <p:nvPr/>
          </p:nvSpPr>
          <p:spPr bwMode="auto">
            <a:xfrm>
              <a:off x="5435" y="2600"/>
              <a:ext cx="128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7" name="Oval 31"/>
            <p:cNvSpPr>
              <a:spLocks noChangeArrowheads="1"/>
            </p:cNvSpPr>
            <p:nvPr/>
          </p:nvSpPr>
          <p:spPr bwMode="auto">
            <a:xfrm>
              <a:off x="4720" y="2778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8" name="Oval 32"/>
            <p:cNvSpPr>
              <a:spLocks noChangeArrowheads="1"/>
            </p:cNvSpPr>
            <p:nvPr/>
          </p:nvSpPr>
          <p:spPr bwMode="auto">
            <a:xfrm>
              <a:off x="489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9" name="Oval 33"/>
            <p:cNvSpPr>
              <a:spLocks noChangeArrowheads="1"/>
            </p:cNvSpPr>
            <p:nvPr/>
          </p:nvSpPr>
          <p:spPr bwMode="auto">
            <a:xfrm>
              <a:off x="507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30" name="Oval 34"/>
            <p:cNvSpPr>
              <a:spLocks noChangeArrowheads="1"/>
            </p:cNvSpPr>
            <p:nvPr/>
          </p:nvSpPr>
          <p:spPr bwMode="auto">
            <a:xfrm>
              <a:off x="5258" y="277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31" name="Oval 35"/>
            <p:cNvSpPr>
              <a:spLocks noChangeArrowheads="1"/>
            </p:cNvSpPr>
            <p:nvPr/>
          </p:nvSpPr>
          <p:spPr bwMode="auto">
            <a:xfrm>
              <a:off x="4720" y="2958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32" name="Oval 36"/>
            <p:cNvSpPr>
              <a:spLocks noChangeArrowheads="1"/>
            </p:cNvSpPr>
            <p:nvPr/>
          </p:nvSpPr>
          <p:spPr bwMode="auto">
            <a:xfrm>
              <a:off x="4899" y="295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33" name="Oval 37"/>
            <p:cNvSpPr>
              <a:spLocks noChangeArrowheads="1"/>
            </p:cNvSpPr>
            <p:nvPr/>
          </p:nvSpPr>
          <p:spPr bwMode="auto">
            <a:xfrm>
              <a:off x="5079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34" name="Oval 38"/>
            <p:cNvSpPr>
              <a:spLocks noChangeArrowheads="1"/>
            </p:cNvSpPr>
            <p:nvPr/>
          </p:nvSpPr>
          <p:spPr bwMode="auto">
            <a:xfrm>
              <a:off x="5258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35" name="Oval 39"/>
            <p:cNvSpPr>
              <a:spLocks noChangeArrowheads="1"/>
            </p:cNvSpPr>
            <p:nvPr/>
          </p:nvSpPr>
          <p:spPr bwMode="auto">
            <a:xfrm>
              <a:off x="4899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36" name="Oval 40"/>
            <p:cNvSpPr>
              <a:spLocks noChangeArrowheads="1"/>
            </p:cNvSpPr>
            <p:nvPr/>
          </p:nvSpPr>
          <p:spPr bwMode="auto">
            <a:xfrm>
              <a:off x="5258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137" name="Line 41"/>
          <p:cNvSpPr>
            <a:spLocks noChangeShapeType="1"/>
          </p:cNvSpPr>
          <p:nvPr/>
        </p:nvSpPr>
        <p:spPr bwMode="auto">
          <a:xfrm>
            <a:off x="250825" y="1268413"/>
            <a:ext cx="7796213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rgbClr val="339966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rgbClr val="8A00C0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rgbClr val="A0C6A0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formaworld.com/smpp/title~db=all~content=t713445574~tab=issueslist~branches=14" TargetMode="External"/><Relationship Id="rId2" Type="http://schemas.openxmlformats.org/officeDocument/2006/relationships/hyperlink" Target="http://www.informaworld.com/smpp/title~db=all~content=t713445574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500063"/>
            <a:ext cx="6715125" cy="2468562"/>
          </a:xfrm>
        </p:spPr>
        <p:txBody>
          <a:bodyPr/>
          <a:lstStyle/>
          <a:p>
            <a:pPr algn="l" eaLnBrk="1" hangingPunct="1"/>
            <a:r>
              <a:rPr lang="en-GB" sz="4000" b="0" dirty="0" smtClean="0"/>
              <a:t>Getting </a:t>
            </a:r>
            <a:r>
              <a:rPr lang="en-GB" sz="4000" b="0" dirty="0" smtClean="0"/>
              <a:t>Published </a:t>
            </a:r>
            <a:r>
              <a:rPr lang="en-GB" sz="4000" b="0" dirty="0" smtClean="0"/>
              <a:t/>
            </a:r>
            <a:br>
              <a:rPr lang="en-GB" sz="4000" b="0" dirty="0" smtClean="0"/>
            </a:br>
            <a:r>
              <a:rPr lang="en-GB" sz="4000" b="0" dirty="0" smtClean="0"/>
              <a:t>Peterborough College</a:t>
            </a:r>
            <a:br>
              <a:rPr lang="en-GB" sz="4000" b="0" dirty="0" smtClean="0"/>
            </a:br>
            <a:r>
              <a:rPr lang="en-GB" sz="2400" b="0" dirty="0" smtClean="0"/>
              <a:t>3 July 2013</a:t>
            </a:r>
            <a:r>
              <a:rPr lang="en-GB" b="0" dirty="0" smtClean="0"/>
              <a:t/>
            </a:r>
            <a:br>
              <a:rPr lang="en-GB" b="0" dirty="0" smtClean="0"/>
            </a:br>
            <a:endParaRPr lang="en-GB" sz="3600" b="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/>
            </a:r>
            <a:br>
              <a:rPr lang="en-GB" smtClean="0"/>
            </a:br>
            <a:endParaRPr lang="en-GB" smtClean="0"/>
          </a:p>
        </p:txBody>
      </p:sp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971550" y="60928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sz="1800"/>
          </a:p>
        </p:txBody>
      </p:sp>
      <p:sp>
        <p:nvSpPr>
          <p:cNvPr id="4102" name="Rectangle 7"/>
          <p:cNvSpPr>
            <a:spLocks noChangeArrowheads="1"/>
          </p:cNvSpPr>
          <p:nvPr/>
        </p:nvSpPr>
        <p:spPr bwMode="auto">
          <a:xfrm>
            <a:off x="142875" y="3146425"/>
            <a:ext cx="7021513" cy="218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GB" sz="2000" b="1"/>
              <a:t>Professor Sally Brown</a:t>
            </a:r>
          </a:p>
          <a:p>
            <a:pPr algn="l"/>
            <a:r>
              <a:rPr lang="en-GB" sz="2000" b="1"/>
              <a:t>Emerita Professor, Leeds Metropolitan University</a:t>
            </a:r>
          </a:p>
          <a:p>
            <a:pPr algn="l"/>
            <a:r>
              <a:rPr lang="en-GB" sz="2000" b="1"/>
              <a:t>Adjunct Professor, University of the Sunshine Coast and James Cook University</a:t>
            </a:r>
          </a:p>
          <a:p>
            <a:pPr algn="l"/>
            <a:r>
              <a:rPr lang="en-GB" sz="2000" b="1"/>
              <a:t>Visiting Professor University of Plymouth and Liverpool John Moores University</a:t>
            </a:r>
          </a:p>
          <a:p>
            <a:pPr algn="l"/>
            <a:r>
              <a:rPr lang="en-GB" sz="2000" b="1"/>
              <a:t>Visiting Fellow, University of Northumbria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Motives for publishing (2)</a:t>
            </a:r>
            <a:endParaRPr lang="en-GB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Making a contribution to the academic community.</a:t>
            </a:r>
          </a:p>
          <a:p>
            <a:pPr eaLnBrk="1" hangingPunct="1"/>
            <a:r>
              <a:rPr lang="en-US" b="1" smtClean="0"/>
              <a:t>Improving your own national profile and standing in the academic or  professional community.</a:t>
            </a:r>
          </a:p>
          <a:p>
            <a:pPr eaLnBrk="1" hangingPunct="1"/>
            <a:r>
              <a:rPr lang="en-US" b="1" smtClean="0"/>
              <a:t>Making some money.</a:t>
            </a:r>
            <a:endParaRPr lang="en-GB" b="1" smtClean="0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539750" y="5084763"/>
            <a:ext cx="7993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400"/>
              <a:t>D Royce Sadler: ‘Up the Publications Road’ HERDSA</a:t>
            </a:r>
            <a:endParaRPr lang="en-GB" sz="2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smtClean="0"/>
              <a:t>Motives for publishing (3)</a:t>
            </a:r>
            <a:endParaRPr lang="en-GB" sz="440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identifying yourself within a domain of research or scholarship and facilitating contact with other professionals working in the same area.</a:t>
            </a:r>
          </a:p>
          <a:p>
            <a:pPr eaLnBrk="1" hangingPunct="1"/>
            <a:r>
              <a:rPr lang="en-US" b="1" smtClean="0"/>
              <a:t>because writing requires a very disciplined approach, it can help to facilitate your thinking and clarify your logic.</a:t>
            </a:r>
          </a:p>
          <a:p>
            <a:pPr eaLnBrk="1" hangingPunct="1"/>
            <a:endParaRPr lang="en-GB" b="1" smtClean="0"/>
          </a:p>
        </p:txBody>
      </p: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755650" y="5373688"/>
            <a:ext cx="76327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/>
            <a:r>
              <a:rPr lang="en-US" sz="2400"/>
              <a:t>D Royce Sadler: ‘Up the Publications Road’ HERDSA</a:t>
            </a:r>
          </a:p>
          <a:p>
            <a:pPr algn="l"/>
            <a:endParaRPr lang="en-GB" sz="2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Motives for publishing (4)</a:t>
            </a:r>
            <a:endParaRPr lang="en-GB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Publications make you more credible to your students. They see you as a person who has something scholarly to offer.</a:t>
            </a:r>
          </a:p>
          <a:p>
            <a:pPr eaLnBrk="1" hangingPunct="1"/>
            <a:r>
              <a:rPr lang="en-US" b="1" smtClean="0"/>
              <a:t>publication can provide an immense amount of personal satisfaction.</a:t>
            </a:r>
          </a:p>
          <a:p>
            <a:pPr eaLnBrk="1" hangingPunct="1"/>
            <a:endParaRPr lang="en-GB" smtClean="0"/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684213" y="4440238"/>
            <a:ext cx="7920037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/>
            <a:r>
              <a:rPr lang="en-US" sz="2400"/>
              <a:t>D Royce Sadler: ‘Up the Publications Road’ HERDSA</a:t>
            </a:r>
          </a:p>
          <a:p>
            <a:pPr algn="l"/>
            <a:endParaRPr lang="en-GB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smtClean="0"/>
              <a:t>Other reasons</a:t>
            </a:r>
            <a:endParaRPr lang="en-GB" sz="480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b="1" smtClean="0"/>
          </a:p>
          <a:p>
            <a:pPr eaLnBrk="1" hangingPunct="1"/>
            <a:r>
              <a:rPr lang="en-US" b="1" smtClean="0"/>
              <a:t>opening doors, getting a background.</a:t>
            </a:r>
          </a:p>
          <a:p>
            <a:pPr eaLnBrk="1" hangingPunct="1"/>
            <a:r>
              <a:rPr lang="en-US" b="1" smtClean="0"/>
              <a:t>to get a broader career, maybe a lighter teaching load (!)</a:t>
            </a:r>
          </a:p>
          <a:p>
            <a:pPr eaLnBrk="1" hangingPunct="1"/>
            <a:r>
              <a:rPr lang="en-US" b="1" smtClean="0"/>
              <a:t>to renew a temporary  contract.</a:t>
            </a:r>
          </a:p>
          <a:p>
            <a:pPr eaLnBrk="1" hangingPunct="1"/>
            <a:r>
              <a:rPr lang="en-US" b="1" smtClean="0"/>
              <a:t>to get free books for reviewing them!</a:t>
            </a:r>
          </a:p>
          <a:p>
            <a:pPr eaLnBrk="1" hangingPunct="1"/>
            <a:endParaRPr lang="en-GB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smtClean="0"/>
              <a:t>Outlets for publications: a hierarchy</a:t>
            </a:r>
            <a:endParaRPr lang="en-GB" sz="350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journals: international refereed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lesser, UK </a:t>
            </a:r>
            <a:r>
              <a:rPr lang="en-US" sz="2400" b="1" dirty="0" err="1" smtClean="0"/>
              <a:t>unrefereed</a:t>
            </a:r>
            <a:endParaRPr lang="en-US" sz="2400" b="1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books scholarly monograph, co-written, edited, co-edited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conference proceedings - refereed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book reviews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conference papers - depends on type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project reports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poster sessions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magazines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textbooks, newspapers    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Internet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distance learning materials</a:t>
            </a:r>
            <a:endParaRPr lang="en-GB" sz="2400" b="1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What are the points that make a manuscript immediately appealing to you? Ten most important points chosen by editors (after Noble):</a:t>
            </a:r>
            <a:endParaRPr lang="en-GB" sz="240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1412875"/>
            <a:ext cx="8643938" cy="4789488"/>
          </a:xfrm>
        </p:spPr>
        <p:txBody>
          <a:bodyPr/>
          <a:lstStyle/>
          <a:p>
            <a:pPr eaLnBrk="1" hangingPunct="1"/>
            <a:r>
              <a:rPr lang="en-US" sz="2800" b="1" smtClean="0"/>
              <a:t>Professional appearance: how it looks.</a:t>
            </a:r>
          </a:p>
          <a:p>
            <a:pPr eaLnBrk="1" hangingPunct="1"/>
            <a:r>
              <a:rPr lang="en-US" sz="2800" b="1" smtClean="0"/>
              <a:t>New/novel treatment of the subject</a:t>
            </a:r>
          </a:p>
          <a:p>
            <a:pPr eaLnBrk="1" hangingPunct="1"/>
            <a:r>
              <a:rPr lang="en-US" sz="2800" b="1" smtClean="0"/>
              <a:t>Very thorough.</a:t>
            </a:r>
          </a:p>
          <a:p>
            <a:pPr eaLnBrk="1" hangingPunct="1"/>
            <a:r>
              <a:rPr lang="en-US" sz="2800" b="1" smtClean="0"/>
              <a:t>Author guidelines followed.</a:t>
            </a:r>
          </a:p>
          <a:p>
            <a:pPr eaLnBrk="1" hangingPunct="1"/>
            <a:r>
              <a:rPr lang="en-US" sz="2800" b="1" smtClean="0"/>
              <a:t>Good writing clarity and style.</a:t>
            </a:r>
          </a:p>
          <a:p>
            <a:pPr eaLnBrk="1" hangingPunct="1"/>
            <a:r>
              <a:rPr lang="en-US" sz="2800" b="1" smtClean="0"/>
              <a:t>Relevance of subject.</a:t>
            </a:r>
          </a:p>
          <a:p>
            <a:pPr eaLnBrk="1" hangingPunct="1"/>
            <a:r>
              <a:rPr lang="en-US" sz="2800" b="1" smtClean="0"/>
              <a:t>Title of manuscript. High-quality abstract.</a:t>
            </a:r>
          </a:p>
          <a:p>
            <a:pPr eaLnBrk="1" hangingPunct="1"/>
            <a:r>
              <a:rPr lang="en-US" sz="2800" b="1" smtClean="0"/>
              <a:t>Seminal piece of work/research.</a:t>
            </a:r>
          </a:p>
          <a:p>
            <a:pPr eaLnBrk="1" hangingPunct="1"/>
            <a:r>
              <a:rPr lang="en-US" sz="2800" b="1" smtClean="0"/>
              <a:t>A controversial subject.</a:t>
            </a:r>
          </a:p>
          <a:p>
            <a:pPr eaLnBrk="1" hangingPunct="1"/>
            <a:endParaRPr lang="en-US" b="1" smtClean="0"/>
          </a:p>
          <a:p>
            <a:pPr eaLnBrk="1" hangingPunct="1"/>
            <a:endParaRPr lang="en-GB" smtClean="0"/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1692275" y="4652963"/>
            <a:ext cx="5688013" cy="93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2400" b="1"/>
          </a:p>
          <a:p>
            <a:endParaRPr lang="en-GB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100" smtClean="0"/>
              <a:t>Ten most common reasons for immediately rejecting a manuscript...</a:t>
            </a:r>
            <a:endParaRPr lang="en-GB" sz="310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1357313"/>
            <a:ext cx="8229600" cy="4789487"/>
          </a:xfrm>
        </p:spPr>
        <p:txBody>
          <a:bodyPr/>
          <a:lstStyle/>
          <a:p>
            <a:pPr eaLnBrk="1" hangingPunct="1"/>
            <a:r>
              <a:rPr lang="en-US" sz="2800" b="1" smtClean="0"/>
              <a:t>Author guidelines not followed.</a:t>
            </a:r>
          </a:p>
          <a:p>
            <a:pPr eaLnBrk="1" hangingPunct="1"/>
            <a:r>
              <a:rPr lang="en-US" sz="2800" b="1" smtClean="0"/>
              <a:t>Not thorough.</a:t>
            </a:r>
          </a:p>
          <a:p>
            <a:pPr eaLnBrk="1" hangingPunct="1"/>
            <a:r>
              <a:rPr lang="en-US" sz="2800" b="1" smtClean="0"/>
              <a:t>Bad writing: clarity and style.</a:t>
            </a:r>
          </a:p>
          <a:p>
            <a:pPr eaLnBrk="1" hangingPunct="1"/>
            <a:r>
              <a:rPr lang="en-US" sz="2800" b="1" smtClean="0"/>
              <a:t>Subject of no interest to readers.</a:t>
            </a:r>
          </a:p>
          <a:p>
            <a:pPr eaLnBrk="1" hangingPunct="1"/>
            <a:r>
              <a:rPr lang="en-US" sz="2800" b="1" smtClean="0"/>
              <a:t>Poor statistics, tables, figures.</a:t>
            </a:r>
          </a:p>
          <a:p>
            <a:pPr eaLnBrk="1" hangingPunct="1"/>
            <a:r>
              <a:rPr lang="en-US" sz="2800" b="1" smtClean="0"/>
              <a:t>Old subject / manuscript.</a:t>
            </a:r>
          </a:p>
          <a:p>
            <a:pPr eaLnBrk="1" hangingPunct="1"/>
            <a:r>
              <a:rPr lang="en-US" sz="2800" b="1" smtClean="0"/>
              <a:t>Unprofessional appearance.</a:t>
            </a:r>
          </a:p>
          <a:p>
            <a:pPr eaLnBrk="1" hangingPunct="1"/>
            <a:r>
              <a:rPr lang="en-US" sz="2800" b="1" smtClean="0"/>
              <a:t>Title of manuscript.</a:t>
            </a:r>
          </a:p>
          <a:p>
            <a:pPr eaLnBrk="1" hangingPunct="1"/>
            <a:r>
              <a:rPr lang="en-US" sz="2800" b="1" smtClean="0"/>
              <a:t>Too simple - ‘reporting’.</a:t>
            </a:r>
          </a:p>
          <a:p>
            <a:pPr eaLnBrk="1" hangingPunct="1"/>
            <a:r>
              <a:rPr lang="en-US" sz="2800" b="1" smtClean="0"/>
              <a:t>Written at the wrong level.</a:t>
            </a:r>
          </a:p>
          <a:p>
            <a:pPr eaLnBrk="1" hangingPunct="1"/>
            <a:endParaRPr lang="en-US" b="1" smtClean="0"/>
          </a:p>
          <a:p>
            <a:pPr eaLnBrk="1" hangingPunct="1"/>
            <a:endParaRPr lang="en-GB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100" smtClean="0"/>
              <a:t>Most common advice given by editors when rejecting...</a:t>
            </a:r>
            <a:endParaRPr lang="en-GB" sz="310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b="1" smtClean="0"/>
              <a:t>Write clearly, logically and sequentially.</a:t>
            </a:r>
          </a:p>
          <a:p>
            <a:pPr eaLnBrk="1" hangingPunct="1"/>
            <a:r>
              <a:rPr lang="en-US" sz="2800" b="1" smtClean="0"/>
              <a:t>Study and follow the author guidelines.</a:t>
            </a:r>
          </a:p>
          <a:p>
            <a:pPr eaLnBrk="1" hangingPunct="1"/>
            <a:r>
              <a:rPr lang="en-US" sz="2800" b="1" smtClean="0"/>
              <a:t>Have the manuscript critiqued before submission.</a:t>
            </a:r>
          </a:p>
          <a:p>
            <a:pPr eaLnBrk="1" hangingPunct="1"/>
            <a:r>
              <a:rPr lang="en-US" sz="2800" b="1" smtClean="0"/>
              <a:t>Think what readers want to know, not what you want to say.</a:t>
            </a:r>
          </a:p>
          <a:p>
            <a:pPr eaLnBrk="1" hangingPunct="1"/>
            <a:r>
              <a:rPr lang="en-US" sz="2800" b="1" smtClean="0"/>
              <a:t>Be a stickler for detail.</a:t>
            </a:r>
          </a:p>
          <a:p>
            <a:pPr eaLnBrk="1" hangingPunct="1"/>
            <a:endParaRPr lang="en-GB" sz="280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Most common problems editors experience with manuscripts received...</a:t>
            </a:r>
            <a:endParaRPr lang="en-GB" sz="280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slight, trivial or low-quality work/research.</a:t>
            </a:r>
          </a:p>
          <a:p>
            <a:pPr eaLnBrk="1" hangingPunct="1"/>
            <a:r>
              <a:rPr lang="en-US" b="1" smtClean="0"/>
              <a:t>inappropriate subject for journal.</a:t>
            </a:r>
          </a:p>
          <a:p>
            <a:pPr eaLnBrk="1" hangingPunct="1"/>
            <a:r>
              <a:rPr lang="en-US" b="1" smtClean="0"/>
              <a:t>poor quality of writing.</a:t>
            </a:r>
          </a:p>
          <a:p>
            <a:pPr eaLnBrk="1" hangingPunct="1"/>
            <a:r>
              <a:rPr lang="en-US" b="1" smtClean="0"/>
              <a:t>failure to follow author guidelines.</a:t>
            </a:r>
          </a:p>
          <a:p>
            <a:pPr eaLnBrk="1" hangingPunct="1"/>
            <a:r>
              <a:rPr lang="en-US" b="1" smtClean="0"/>
              <a:t>presentation/appearance/format.</a:t>
            </a:r>
          </a:p>
          <a:p>
            <a:pPr eaLnBrk="1" hangingPunct="1"/>
            <a:endParaRPr lang="en-GB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7543800" cy="714375"/>
          </a:xfrm>
        </p:spPr>
        <p:txBody>
          <a:bodyPr/>
          <a:lstStyle/>
          <a:p>
            <a:pPr eaLnBrk="1" hangingPunct="1"/>
            <a:r>
              <a:rPr lang="en-US" sz="2800" smtClean="0"/>
              <a:t>Referees and reviewers look for the following in manuscripts:</a:t>
            </a:r>
            <a:endParaRPr lang="en-GB" sz="280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1" smtClean="0"/>
              <a:t>Clarity, coherence, well-written.</a:t>
            </a:r>
          </a:p>
          <a:p>
            <a:pPr eaLnBrk="1" hangingPunct="1">
              <a:lnSpc>
                <a:spcPct val="90000"/>
              </a:lnSpc>
            </a:pPr>
            <a:r>
              <a:rPr lang="en-US" b="1" smtClean="0"/>
              <a:t>Thoroughness.</a:t>
            </a:r>
          </a:p>
          <a:p>
            <a:pPr eaLnBrk="1" hangingPunct="1">
              <a:lnSpc>
                <a:spcPct val="90000"/>
              </a:lnSpc>
            </a:pPr>
            <a:r>
              <a:rPr lang="en-US" b="1" smtClean="0"/>
              <a:t>Research method.</a:t>
            </a:r>
          </a:p>
          <a:p>
            <a:pPr eaLnBrk="1" hangingPunct="1">
              <a:lnSpc>
                <a:spcPct val="90000"/>
              </a:lnSpc>
            </a:pPr>
            <a:r>
              <a:rPr lang="en-US" b="1" smtClean="0"/>
              <a:t>Appropriateness to the journal.</a:t>
            </a:r>
          </a:p>
          <a:p>
            <a:pPr eaLnBrk="1" hangingPunct="1">
              <a:lnSpc>
                <a:spcPct val="90000"/>
              </a:lnSpc>
            </a:pPr>
            <a:r>
              <a:rPr lang="en-US" b="1" smtClean="0"/>
              <a:t>A unique contribution.</a:t>
            </a:r>
          </a:p>
          <a:p>
            <a:pPr eaLnBrk="1" hangingPunct="1">
              <a:lnSpc>
                <a:spcPct val="90000"/>
              </a:lnSpc>
            </a:pPr>
            <a:r>
              <a:rPr lang="en-US" b="1" smtClean="0"/>
              <a:t>Advancement of knowledge.</a:t>
            </a:r>
          </a:p>
          <a:p>
            <a:pPr eaLnBrk="1" hangingPunct="1">
              <a:lnSpc>
                <a:spcPct val="90000"/>
              </a:lnSpc>
            </a:pPr>
            <a:r>
              <a:rPr lang="en-US" b="1" smtClean="0"/>
              <a:t>Importance of subject</a:t>
            </a:r>
          </a:p>
          <a:p>
            <a:pPr eaLnBrk="1" hangingPunct="1">
              <a:lnSpc>
                <a:spcPct val="90000"/>
              </a:lnSpc>
            </a:pPr>
            <a:r>
              <a:rPr lang="en-US" b="1" smtClean="0"/>
              <a:t>Generalisability and validity of results.</a:t>
            </a:r>
          </a:p>
          <a:p>
            <a:pPr eaLnBrk="1" hangingPunct="1">
              <a:lnSpc>
                <a:spcPct val="90000"/>
              </a:lnSpc>
            </a:pPr>
            <a:r>
              <a:rPr lang="en-US" b="1" smtClean="0"/>
              <a:t>Timeliness.</a:t>
            </a:r>
            <a:endParaRPr lang="en-GB" b="1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This session is designed for: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Relative novices at publication, who would like to disseminate outcomes of your work;</a:t>
            </a:r>
          </a:p>
          <a:p>
            <a:r>
              <a:rPr lang="en-GB" smtClean="0"/>
              <a:t>Those who would like to publish one day, but maybe don’t know where to start;</a:t>
            </a:r>
          </a:p>
          <a:p>
            <a:r>
              <a:rPr lang="en-GB" smtClean="0"/>
              <a:t>More experienced authors who would like to improve your hit rate in journals.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smtClean="0"/>
              <a:t>Writing in journals: some suggestions...</a:t>
            </a:r>
            <a:endParaRPr lang="en-GB" sz="350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Never publish in a vacuum: know where you are aiming to publish your work by carefully reviewing the available outlets in your field.</a:t>
            </a:r>
          </a:p>
          <a:p>
            <a:pPr eaLnBrk="1" hangingPunct="1"/>
            <a:r>
              <a:rPr lang="en-US" b="1" smtClean="0"/>
              <a:t>Every journal has its own particular strengths and preferences, Consider whether your work should best be published in a major academic journal, or perhaps some emerging, less prestigious journal.</a:t>
            </a:r>
            <a:endParaRPr lang="en-GB" b="1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Writing in journals: some suggestions...</a:t>
            </a:r>
            <a:endParaRPr lang="en-GB" sz="320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Some material has a more practical than academic bias. You may consider a practitioners’ journal to be the appropriate vehicle for a particular piece rather than a strictly academic journal.</a:t>
            </a:r>
          </a:p>
          <a:p>
            <a:pPr eaLnBrk="1" hangingPunct="1"/>
            <a:r>
              <a:rPr lang="en-US" b="1" smtClean="0"/>
              <a:t>Assess carefully whether you can match up to the demands of a target journal.</a:t>
            </a:r>
            <a:endParaRPr lang="en-GB" b="1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Writing in journals: some suggestions...</a:t>
            </a:r>
            <a:endParaRPr lang="en-GB" sz="320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Assess what may be attractive to the editor of a journal in the light of recent trends in the publication. Some topics move rapidly in and out of fashion.</a:t>
            </a:r>
          </a:p>
          <a:p>
            <a:pPr eaLnBrk="1" hangingPunct="1"/>
            <a:r>
              <a:rPr lang="en-US" b="1" smtClean="0"/>
              <a:t>It may be that your work has a particular specialist audience, and that it is best placed in a specialist journal.</a:t>
            </a:r>
          </a:p>
          <a:p>
            <a:pPr eaLnBrk="1" hangingPunct="1"/>
            <a:endParaRPr lang="en-GB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smtClean="0"/>
              <a:t>The ‘ten damn fool questions’ method of getting started...</a:t>
            </a:r>
            <a:endParaRPr lang="en-GB" sz="350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3167062" cy="47894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b="1" smtClean="0"/>
              <a:t>What am I doing?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smtClean="0"/>
              <a:t>Why am I doing it?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smtClean="0"/>
              <a:t>What has been done in the past?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smtClean="0"/>
              <a:t>What were the effects?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smtClean="0"/>
              <a:t>Why was this unsatisfactory?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smtClean="0"/>
              <a:t>What have I tried that worked?</a:t>
            </a:r>
          </a:p>
          <a:p>
            <a:pPr eaLnBrk="1" hangingPunct="1">
              <a:lnSpc>
                <a:spcPct val="90000"/>
              </a:lnSpc>
            </a:pPr>
            <a:endParaRPr lang="en-GB" sz="2600" smtClean="0"/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4787900" y="1557338"/>
            <a:ext cx="3455988" cy="410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buFont typeface="Wingdings" pitchFamily="2" charset="2"/>
              <a:buChar char="§"/>
            </a:pPr>
            <a:r>
              <a:rPr lang="en-US" sz="2400" b="1"/>
              <a:t> What didn’t work so  </a:t>
            </a:r>
          </a:p>
          <a:p>
            <a:pPr algn="l">
              <a:buFont typeface="Wingdings" pitchFamily="2" charset="2"/>
              <a:buNone/>
            </a:pPr>
            <a:r>
              <a:rPr lang="en-US" sz="2400" b="1"/>
              <a:t>   well?</a:t>
            </a:r>
          </a:p>
          <a:p>
            <a:pPr algn="l">
              <a:buFont typeface="Wingdings" pitchFamily="2" charset="2"/>
              <a:buChar char="§"/>
            </a:pPr>
            <a:r>
              <a:rPr lang="en-US" sz="2400" b="1"/>
              <a:t>What have I learned  </a:t>
            </a:r>
          </a:p>
          <a:p>
            <a:pPr algn="l">
              <a:buFont typeface="Wingdings" pitchFamily="2" charset="2"/>
              <a:buNone/>
            </a:pPr>
            <a:r>
              <a:rPr lang="en-US" sz="2400" b="1"/>
              <a:t>  from my success and  </a:t>
            </a:r>
          </a:p>
          <a:p>
            <a:pPr algn="l">
              <a:buFont typeface="Wingdings" pitchFamily="2" charset="2"/>
              <a:buNone/>
            </a:pPr>
            <a:r>
              <a:rPr lang="en-US" sz="2400" b="1"/>
              <a:t>  failures?</a:t>
            </a:r>
          </a:p>
          <a:p>
            <a:pPr algn="l">
              <a:buFont typeface="Wingdings" pitchFamily="2" charset="2"/>
              <a:buChar char="§"/>
            </a:pPr>
            <a:r>
              <a:rPr lang="en-US" sz="2400" b="1"/>
              <a:t>What can I deduce </a:t>
            </a:r>
          </a:p>
          <a:p>
            <a:pPr algn="l">
              <a:buFont typeface="Wingdings" pitchFamily="2" charset="2"/>
              <a:buNone/>
            </a:pPr>
            <a:r>
              <a:rPr lang="en-US" sz="2400" b="1"/>
              <a:t>  from what I have </a:t>
            </a:r>
          </a:p>
          <a:p>
            <a:pPr algn="l">
              <a:buFont typeface="Wingdings" pitchFamily="2" charset="2"/>
              <a:buNone/>
            </a:pPr>
            <a:r>
              <a:rPr lang="en-US" sz="2400" b="1"/>
              <a:t>  done?</a:t>
            </a:r>
          </a:p>
          <a:p>
            <a:pPr algn="l">
              <a:buFont typeface="Wingdings" pitchFamily="2" charset="2"/>
              <a:buChar char="§"/>
            </a:pPr>
            <a:r>
              <a:rPr lang="en-US" sz="2400" b="1"/>
              <a:t>What do I plan to do </a:t>
            </a:r>
          </a:p>
          <a:p>
            <a:pPr algn="l">
              <a:buFont typeface="Wingdings" pitchFamily="2" charset="2"/>
              <a:buNone/>
            </a:pPr>
            <a:r>
              <a:rPr lang="en-US" sz="2400" b="1"/>
              <a:t>  next?</a:t>
            </a:r>
            <a:endParaRPr lang="en-GB" sz="2400" b="1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dirty="0" smtClean="0"/>
              <a:t>Useful </a:t>
            </a:r>
            <a:r>
              <a:rPr lang="en-GB" dirty="0" smtClean="0"/>
              <a:t>references</a:t>
            </a:r>
            <a:endParaRPr lang="en-GB" dirty="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GB" sz="2000" smtClean="0"/>
              <a:t>Black, D. Brown, S. and Race, P.(1998) </a:t>
            </a:r>
            <a:r>
              <a:rPr lang="en-US" sz="2000" smtClean="0"/>
              <a:t>500 Tips for Getting Published Kogan Page London </a:t>
            </a:r>
            <a:endParaRPr lang="en-GB" sz="2000" smtClean="0"/>
          </a:p>
          <a:p>
            <a:r>
              <a:rPr lang="en-GB" sz="2000" smtClean="0"/>
              <a:t>Day A (2008) How to Get Research Published in Journals  Gower, London</a:t>
            </a:r>
          </a:p>
          <a:p>
            <a:r>
              <a:rPr lang="en-US" sz="2000" smtClean="0"/>
              <a:t>Fairbairn, G and Fairbairn S (2005) </a:t>
            </a:r>
            <a:r>
              <a:rPr lang="en-US" sz="2000" i="1" smtClean="0"/>
              <a:t>Writing your abstract: a guide for would be conference presenters</a:t>
            </a:r>
            <a:r>
              <a:rPr lang="en-US" sz="2000" smtClean="0"/>
              <a:t>  Salisbury: APS publishing </a:t>
            </a:r>
            <a:endParaRPr lang="en-GB" sz="2000" smtClean="0"/>
          </a:p>
          <a:p>
            <a:r>
              <a:rPr lang="en-US" sz="2000" smtClean="0"/>
              <a:t>Kamler, B and Thomson, P. (2006) </a:t>
            </a:r>
            <a:r>
              <a:rPr lang="en-US" sz="2000" i="1" smtClean="0"/>
              <a:t>Helping doctoral students write: pedagogies for supervision, </a:t>
            </a:r>
            <a:r>
              <a:rPr lang="en-US" sz="2000" smtClean="0"/>
              <a:t>London: Routledge.</a:t>
            </a:r>
            <a:endParaRPr lang="en-GB" sz="2000" smtClean="0"/>
          </a:p>
          <a:p>
            <a:r>
              <a:rPr lang="en-US" sz="2000" smtClean="0"/>
              <a:t>Noble: Studies in Higher Education  </a:t>
            </a:r>
            <a:r>
              <a:rPr lang="en-US" sz="2000" i="1" smtClean="0"/>
              <a:t>Publish or Perish: what 23 Journal Editors have to say </a:t>
            </a:r>
            <a:r>
              <a:rPr lang="en-GB" sz="2000" i="1" u="sng" smtClean="0">
                <a:hlinkClick r:id="rId2"/>
              </a:rPr>
              <a:t>Studies in Higher Education</a:t>
            </a:r>
            <a:r>
              <a:rPr lang="en-GB" sz="2000" i="1" smtClean="0"/>
              <a:t>, Volume </a:t>
            </a:r>
            <a:r>
              <a:rPr lang="en-GB" sz="2000" i="1" u="sng" smtClean="0">
                <a:hlinkClick r:id="rId3"/>
              </a:rPr>
              <a:t>14, Issue 1 1989 , pages 97 - 102</a:t>
            </a:r>
            <a:r>
              <a:rPr lang="en-GB" sz="2000" u="sng" smtClean="0">
                <a:hlinkClick r:id="rId3"/>
              </a:rPr>
              <a:t> </a:t>
            </a:r>
            <a:r>
              <a:rPr lang="en-GB" sz="2000" smtClean="0"/>
              <a:t> Routledge</a:t>
            </a:r>
          </a:p>
          <a:p>
            <a:r>
              <a:rPr lang="en-GB" sz="2000" smtClean="0"/>
              <a:t>Sadler R (2006, 3</a:t>
            </a:r>
            <a:r>
              <a:rPr lang="en-GB" sz="2000" baseline="30000" smtClean="0"/>
              <a:t>rd</a:t>
            </a:r>
            <a:r>
              <a:rPr lang="en-GB" sz="2000" smtClean="0"/>
              <a:t> edition), Up the Publication Road HERDSA Green Guide No 2</a:t>
            </a:r>
          </a:p>
          <a:p>
            <a:r>
              <a:rPr lang="en-GB" sz="2000" smtClean="0"/>
              <a:t>Thomson, P. and Kamler, B. (2013) Writing for peer reviewed journals London Routledge</a:t>
            </a:r>
          </a:p>
          <a:p>
            <a:pPr>
              <a:buFont typeface="Wingdings" pitchFamily="2" charset="2"/>
              <a:buNone/>
            </a:pPr>
            <a:r>
              <a:rPr lang="en-GB" sz="2600" smtClean="0"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7543800" cy="1146175"/>
          </a:xfrm>
        </p:spPr>
        <p:txBody>
          <a:bodyPr/>
          <a:lstStyle/>
          <a:p>
            <a:pPr eaLnBrk="1" hangingPunct="1"/>
            <a:r>
              <a:rPr lang="en-GB" sz="3200" smtClean="0"/>
              <a:t>This session will include activities related to: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Consider your reasons for wanting to get published;</a:t>
            </a:r>
          </a:p>
          <a:p>
            <a:pPr eaLnBrk="1" hangingPunct="1"/>
            <a:r>
              <a:rPr lang="en-GB" b="1" smtClean="0"/>
              <a:t>Discuss the variety of outlets for publication;</a:t>
            </a:r>
          </a:p>
          <a:p>
            <a:pPr eaLnBrk="1" hangingPunct="1"/>
            <a:r>
              <a:rPr lang="en-GB" b="1" smtClean="0"/>
              <a:t>Explore some techniques for getting down to writing and publishing.</a:t>
            </a:r>
            <a:endParaRPr lang="en-GB" smtClean="0"/>
          </a:p>
          <a:p>
            <a:pPr eaLnBrk="1" hangingPunct="1">
              <a:buFont typeface="Wingdings" pitchFamily="2" charset="2"/>
              <a:buNone/>
            </a:pPr>
            <a:endParaRPr lang="en-GB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Tasks 1 and   2</a:t>
            </a:r>
            <a:endParaRPr lang="en-GB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8229600" cy="5040313"/>
          </a:xfrm>
        </p:spPr>
        <p:txBody>
          <a:bodyPr/>
          <a:lstStyle/>
          <a:p>
            <a:pPr eaLnBrk="1" hangingPunct="1"/>
            <a:r>
              <a:rPr lang="en-US" sz="2600" b="1" smtClean="0"/>
              <a:t>Write in 50 words, why you want to get published.</a:t>
            </a:r>
          </a:p>
          <a:p>
            <a:pPr eaLnBrk="1" hangingPunct="1"/>
            <a:endParaRPr lang="en-US" sz="2600" b="1" smtClean="0"/>
          </a:p>
          <a:p>
            <a:pPr eaLnBrk="1" hangingPunct="1"/>
            <a:r>
              <a:rPr lang="en-US" sz="2600" b="1" smtClean="0"/>
              <a:t>Write 200 words for the University writing-leave sub-committee (which doesn’t exist) explaining: </a:t>
            </a:r>
          </a:p>
          <a:p>
            <a:pPr eaLnBrk="1" hangingPunct="1"/>
            <a:r>
              <a:rPr lang="en-US" sz="2600" b="1" smtClean="0"/>
              <a:t>what you plan to write about, </a:t>
            </a:r>
          </a:p>
          <a:p>
            <a:pPr eaLnBrk="1" hangingPunct="1"/>
            <a:r>
              <a:rPr lang="en-US" sz="2600" b="1" smtClean="0"/>
              <a:t>on what it is based, </a:t>
            </a:r>
          </a:p>
          <a:p>
            <a:pPr eaLnBrk="1" hangingPunct="1"/>
            <a:r>
              <a:rPr lang="en-US" sz="2600" b="1" smtClean="0"/>
              <a:t>where you plan to publish it, </a:t>
            </a:r>
          </a:p>
          <a:p>
            <a:pPr eaLnBrk="1" hangingPunct="1"/>
            <a:r>
              <a:rPr lang="en-US" sz="2600" b="1" smtClean="0"/>
              <a:t>what are likely to be the effects for you and the University, when it is published.</a:t>
            </a:r>
          </a:p>
          <a:p>
            <a:pPr eaLnBrk="1" hangingPunct="1">
              <a:buFont typeface="Wingdings" pitchFamily="2" charset="2"/>
              <a:buNone/>
            </a:pPr>
            <a:endParaRPr lang="en-US" sz="2600" b="1" smtClean="0"/>
          </a:p>
          <a:p>
            <a:pPr eaLnBrk="1" hangingPunct="1"/>
            <a:endParaRPr lang="en-GB" sz="2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Tasks  3 and Four</a:t>
            </a:r>
            <a:endParaRPr lang="en-GB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1" smtClean="0"/>
              <a:t>Write 50 words for the internal newsletter outlining what you are writing about, and describing with a sense of fun, the problems you are experiencing.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smtClean="0"/>
              <a:t>(5 mins)</a:t>
            </a:r>
          </a:p>
          <a:p>
            <a:pPr eaLnBrk="1" hangingPunct="1">
              <a:lnSpc>
                <a:spcPct val="90000"/>
              </a:lnSpc>
            </a:pPr>
            <a:r>
              <a:rPr lang="en-US" b="1" smtClean="0"/>
              <a:t>Write 30 words for a friend living outside the UK whose first language is not English, and who is not an academic, explaining what you are writing, and why.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smtClean="0"/>
              <a:t>(5 mins)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b="1" smtClean="0"/>
          </a:p>
          <a:p>
            <a:pPr eaLnBrk="1" hangingPunct="1">
              <a:lnSpc>
                <a:spcPct val="90000"/>
              </a:lnSpc>
            </a:pPr>
            <a:endParaRPr lang="en-GB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smtClean="0"/>
              <a:t>Processes involved</a:t>
            </a:r>
            <a:endParaRPr lang="en-GB" sz="480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writing to time</a:t>
            </a:r>
          </a:p>
          <a:p>
            <a:pPr eaLnBrk="1" hangingPunct="1"/>
            <a:r>
              <a:rPr lang="en-US" b="1" smtClean="0"/>
              <a:t>writing to length</a:t>
            </a:r>
          </a:p>
          <a:p>
            <a:pPr eaLnBrk="1" hangingPunct="1"/>
            <a:r>
              <a:rPr lang="en-US" b="1" smtClean="0"/>
              <a:t>drafting and re-drafting</a:t>
            </a:r>
          </a:p>
          <a:p>
            <a:pPr eaLnBrk="1" hangingPunct="1"/>
            <a:r>
              <a:rPr lang="en-US" b="1" smtClean="0"/>
              <a:t>using the same material in different ways</a:t>
            </a:r>
          </a:p>
          <a:p>
            <a:pPr eaLnBrk="1" hangingPunct="1"/>
            <a:r>
              <a:rPr lang="en-US" b="1" smtClean="0"/>
              <a:t>planning and structuring</a:t>
            </a:r>
          </a:p>
          <a:p>
            <a:pPr eaLnBrk="1" hangingPunct="1"/>
            <a:r>
              <a:rPr lang="en-US" b="1" smtClean="0"/>
              <a:t>brainstorming, mindmapping</a:t>
            </a:r>
          </a:p>
          <a:p>
            <a:pPr eaLnBrk="1" hangingPunct="1"/>
            <a:endParaRPr lang="en-GB" b="1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Processes involved</a:t>
            </a:r>
            <a:endParaRPr lang="en-GB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b="1" smtClean="0"/>
          </a:p>
          <a:p>
            <a:pPr eaLnBrk="1" hangingPunct="1"/>
            <a:r>
              <a:rPr lang="en-US" b="1" smtClean="0"/>
              <a:t>thinking as you go (I don’t know what I think until I’ve written it);</a:t>
            </a:r>
          </a:p>
          <a:p>
            <a:pPr eaLnBrk="1" hangingPunct="1"/>
            <a:r>
              <a:rPr lang="en-US" b="1" smtClean="0"/>
              <a:t>thinking fast;</a:t>
            </a:r>
          </a:p>
          <a:p>
            <a:pPr eaLnBrk="1" hangingPunct="1"/>
            <a:r>
              <a:rPr lang="en-US" b="1" smtClean="0"/>
              <a:t>thinking about audience…</a:t>
            </a:r>
          </a:p>
          <a:p>
            <a:pPr eaLnBrk="1" hangingPunct="1"/>
            <a:endParaRPr lang="en-GB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Your reasons for getting published</a:t>
            </a:r>
            <a:endParaRPr lang="en-GB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r>
              <a:rPr lang="en-US" b="1" smtClean="0"/>
              <a:t>Why do you want to get published? What’s in it for you?</a:t>
            </a:r>
          </a:p>
          <a:p>
            <a:pPr eaLnBrk="1" hangingPunct="1"/>
            <a:r>
              <a:rPr lang="en-US" b="1" smtClean="0"/>
              <a:t>Please note your main reasons, discussing them with someone nearby if possible.</a:t>
            </a:r>
          </a:p>
          <a:p>
            <a:pPr eaLnBrk="1" hangingPunct="1"/>
            <a:endParaRPr lang="en-GB" b="1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smtClean="0"/>
              <a:t>Motives for publishing (1)</a:t>
            </a:r>
            <a:endParaRPr lang="en-GB" sz="440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Disseminating the outcomes of your research.</a:t>
            </a:r>
          </a:p>
          <a:p>
            <a:pPr eaLnBrk="1" hangingPunct="1"/>
            <a:r>
              <a:rPr lang="en-US" b="1" smtClean="0"/>
              <a:t>Accumulating evidence for your professional portfolio.</a:t>
            </a:r>
          </a:p>
          <a:p>
            <a:pPr eaLnBrk="1" hangingPunct="1"/>
            <a:r>
              <a:rPr lang="en-US" b="1" smtClean="0"/>
              <a:t>Making a contribution to your department’s research profile, particularly in the light of the REF.</a:t>
            </a:r>
            <a:r>
              <a:rPr lang="en-US" smtClean="0"/>
              <a:t> </a:t>
            </a:r>
          </a:p>
          <a:p>
            <a:pPr eaLnBrk="1" hangingPunct="1">
              <a:buFont typeface="Wingdings" pitchFamily="2" charset="2"/>
              <a:buNone/>
            </a:pPr>
            <a:endParaRPr lang="en-GB" smtClean="0"/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1042988" y="5448300"/>
            <a:ext cx="7058025" cy="56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endParaRPr lang="en-US"/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827088" y="5232400"/>
            <a:ext cx="6769100" cy="56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endParaRPr lang="en-US"/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684213" y="5516563"/>
            <a:ext cx="792162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400"/>
              <a:t>After D Royce Sadler: ‘Up the Publications Road’ HERDSA</a:t>
            </a:r>
            <a:endParaRPr lang="en-GB"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edsMet template">
  <a:themeElements>
    <a:clrScheme name="LeedsMet template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LeedsMet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edsMet template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dsMet template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LeedsMet template</Template>
  <TotalTime>473</TotalTime>
  <Words>1323</Words>
  <Application>Microsoft Office PowerPoint</Application>
  <PresentationFormat>On-screen Show (4:3)</PresentationFormat>
  <Paragraphs>160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Wingdings</vt:lpstr>
      <vt:lpstr>Times New Roman</vt:lpstr>
      <vt:lpstr>LeedsMet template</vt:lpstr>
      <vt:lpstr>Getting Published  Peterborough College 3 July 2013 </vt:lpstr>
      <vt:lpstr>This session is designed for:</vt:lpstr>
      <vt:lpstr>This session will include activities related to:</vt:lpstr>
      <vt:lpstr>Tasks 1 and   2</vt:lpstr>
      <vt:lpstr>Tasks  3 and Four</vt:lpstr>
      <vt:lpstr>Processes involved</vt:lpstr>
      <vt:lpstr>Processes involved</vt:lpstr>
      <vt:lpstr>Your reasons for getting published</vt:lpstr>
      <vt:lpstr>Motives for publishing (1)</vt:lpstr>
      <vt:lpstr>Motives for publishing (2)</vt:lpstr>
      <vt:lpstr>Motives for publishing (3)</vt:lpstr>
      <vt:lpstr>Motives for publishing (4)</vt:lpstr>
      <vt:lpstr>Other reasons</vt:lpstr>
      <vt:lpstr>Outlets for publications: a hierarchy</vt:lpstr>
      <vt:lpstr>What are the points that make a manuscript immediately appealing to you? Ten most important points chosen by editors (after Noble):</vt:lpstr>
      <vt:lpstr>Ten most common reasons for immediately rejecting a manuscript...</vt:lpstr>
      <vt:lpstr>Most common advice given by editors when rejecting...</vt:lpstr>
      <vt:lpstr>Most common problems editors experience with manuscripts received...</vt:lpstr>
      <vt:lpstr>Referees and reviewers look for the following in manuscripts:</vt:lpstr>
      <vt:lpstr>Writing in journals: some suggestions...</vt:lpstr>
      <vt:lpstr>Writing in journals: some suggestions...</vt:lpstr>
      <vt:lpstr>Writing in journals: some suggestions...</vt:lpstr>
      <vt:lpstr>The ‘ten damn fool questions’ method of getting started...</vt:lpstr>
      <vt:lpstr>Useful references</vt:lpstr>
    </vt:vector>
  </TitlesOfParts>
  <Company>Leeds Metropolitan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Disability Research Conference</dc:title>
  <dc:creator>AGorra</dc:creator>
  <cp:lastModifiedBy>user</cp:lastModifiedBy>
  <cp:revision>66</cp:revision>
  <dcterms:created xsi:type="dcterms:W3CDTF">2007-03-06T12:05:28Z</dcterms:created>
  <dcterms:modified xsi:type="dcterms:W3CDTF">2013-07-04T17:01:04Z</dcterms:modified>
</cp:coreProperties>
</file>