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1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9" r:id="rId16"/>
    <p:sldId id="291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00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0481AB-2AC6-4303-9A47-9675EE771A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F1A671-4790-4545-9C5D-F6C9D055B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B7EBD-AA19-4F77-B108-CE69B297237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E9E47-1B26-4AE0-8E36-D8CBF2DC1383}" type="datetime1">
              <a:rPr lang="en-GB" altLang="en-US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7BF1-83C5-4E7A-ADB4-77E041124FD0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C4372A89-38F3-4C61-8DBE-8E64EF466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8201E-9075-4B1B-B254-0084AB32786E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6667976C-AB05-4E1A-98D1-146DBF75A4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266AF-12DC-49BC-80E3-669BE23DB7ED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B3811B2C-D6FA-49F6-8ED2-0DEB24BEE3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8E03A-7242-4405-8452-1EA610E9B204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CF78EF6B-8A89-4274-8BE2-B3E1A6FAEC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3835F-D29F-475E-AAC9-9F1A809F12B9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450D58B7-A3E7-4B79-BAA8-25C1DEC8A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00C8D-7083-489A-AF22-E79BE403F86B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E14FB48A-014A-4B90-8865-EA4356CC76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D5BD-8E59-4FB4-BFF1-C67B5AF2C8C5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28099CCC-92A6-4ECF-BBFF-10DA19B42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2AFF4-6F1F-46EF-856C-567460667DE7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72EFD6C1-B84F-4D4B-9C5E-D8A94BC22E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5955-B83C-4CDF-A85E-959CC2F2F786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1BA67B4B-4625-4377-898F-01B35DB75D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fld id="{FFAA6FE9-B634-4DAB-865A-2CA99875A02A}" type="datetime1">
              <a:rPr lang="en-GB"/>
              <a:pPr>
                <a:defRPr/>
              </a:pPr>
              <a:t>04/07/2013</a:t>
            </a:fld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5075" y="6400800"/>
            <a:ext cx="1090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6BE608CC-9B89-4A2E-B4A1-0119DBACA2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LeedsMetRose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world.com/smpp/title~db=all~content=t713445574~tab=issueslist~branches=14" TargetMode="External"/><Relationship Id="rId2" Type="http://schemas.openxmlformats.org/officeDocument/2006/relationships/hyperlink" Target="http://www.informaworld.com/smpp/title~db=all~content=t7134455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500063"/>
            <a:ext cx="6715125" cy="2468562"/>
          </a:xfrm>
        </p:spPr>
        <p:txBody>
          <a:bodyPr/>
          <a:lstStyle/>
          <a:p>
            <a:pPr algn="l" eaLnBrk="1" hangingPunct="1"/>
            <a:r>
              <a:rPr lang="en-GB" sz="4000" b="0" dirty="0" smtClean="0"/>
              <a:t>Getting </a:t>
            </a:r>
            <a:r>
              <a:rPr lang="en-GB" sz="4000" b="0" dirty="0" smtClean="0"/>
              <a:t>Published </a:t>
            </a:r>
            <a:r>
              <a:rPr lang="en-GB" sz="4000" b="0" dirty="0" smtClean="0"/>
              <a:t/>
            </a:r>
            <a:br>
              <a:rPr lang="en-GB" sz="4000" b="0" dirty="0" smtClean="0"/>
            </a:br>
            <a:r>
              <a:rPr lang="en-GB" sz="4000" b="0" dirty="0" smtClean="0"/>
              <a:t>Peterborough College</a:t>
            </a:r>
            <a:br>
              <a:rPr lang="en-GB" sz="4000" b="0" dirty="0" smtClean="0"/>
            </a:br>
            <a:r>
              <a:rPr lang="en-GB" sz="2400" b="0" dirty="0" smtClean="0"/>
              <a:t>3 July 2013</a:t>
            </a:r>
            <a:r>
              <a:rPr lang="en-GB" b="0" dirty="0" smtClean="0"/>
              <a:t/>
            </a:r>
            <a:br>
              <a:rPr lang="en-GB" b="0" dirty="0" smtClean="0"/>
            </a:br>
            <a:endParaRPr lang="en-GB" sz="3600" b="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71550" y="609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8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42875" y="3146425"/>
            <a:ext cx="702151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sz="2000" b="1"/>
              <a:t>Professor Sally Brown</a:t>
            </a:r>
          </a:p>
          <a:p>
            <a:pPr algn="l"/>
            <a:r>
              <a:rPr lang="en-GB" sz="2000" b="1"/>
              <a:t>Emerita Professor, Leeds Metropolitan University</a:t>
            </a:r>
          </a:p>
          <a:p>
            <a:pPr algn="l"/>
            <a:r>
              <a:rPr lang="en-GB" sz="2000" b="1"/>
              <a:t>Adjunct Professor, University of the Sunshine Coast and James Cook University</a:t>
            </a:r>
          </a:p>
          <a:p>
            <a:pPr algn="l"/>
            <a:r>
              <a:rPr lang="en-GB" sz="2000" b="1"/>
              <a:t>Visiting Professor University of Plymouth and Liverpool John Moores University</a:t>
            </a:r>
          </a:p>
          <a:p>
            <a:pPr algn="l"/>
            <a:r>
              <a:rPr lang="en-GB" sz="2000" b="1"/>
              <a:t>Visiting Fellow, University of Northumbria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(2)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Making a contribution to the academic community.</a:t>
            </a:r>
          </a:p>
          <a:p>
            <a:pPr eaLnBrk="1" hangingPunct="1"/>
            <a:r>
              <a:rPr lang="en-US" b="1" smtClean="0"/>
              <a:t>Improving your own national profile and standing in the academic or  professional community.</a:t>
            </a:r>
          </a:p>
          <a:p>
            <a:pPr eaLnBrk="1" hangingPunct="1"/>
            <a:r>
              <a:rPr lang="en-US" b="1" smtClean="0"/>
              <a:t>Making some money.</a:t>
            </a:r>
            <a:endParaRPr lang="en-GB" b="1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9750" y="5084763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(3)</a:t>
            </a:r>
            <a:endParaRPr lang="en-GB" sz="4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identifying yourself within a domain of research or scholarship and facilitating contact with other professionals working in the same area.</a:t>
            </a:r>
          </a:p>
          <a:p>
            <a:pPr eaLnBrk="1" hangingPunct="1"/>
            <a:r>
              <a:rPr lang="en-US" b="1" smtClean="0"/>
              <a:t>because writing requires a very disciplined approach, it can help to facilitate your thinking and clarify your logic.</a:t>
            </a:r>
          </a:p>
          <a:p>
            <a:pPr eaLnBrk="1" hangingPunct="1"/>
            <a:endParaRPr lang="en-GB" b="1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55650" y="5373688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(4)</a:t>
            </a:r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Publications make you more credible to your students. They see you as a person who has something scholarly to offer.</a:t>
            </a:r>
          </a:p>
          <a:p>
            <a:pPr eaLnBrk="1" hangingPunct="1"/>
            <a:r>
              <a:rPr lang="en-US" b="1" smtClean="0"/>
              <a:t>publication can provide an immense amount of personal satisfaction.</a:t>
            </a:r>
          </a:p>
          <a:p>
            <a:pPr eaLnBrk="1" hangingPunct="1"/>
            <a:endParaRPr lang="en-GB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4213" y="4440238"/>
            <a:ext cx="79200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Other reasons</a:t>
            </a:r>
            <a:endParaRPr lang="en-GB" sz="48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opening doors, getting a background.</a:t>
            </a:r>
          </a:p>
          <a:p>
            <a:pPr eaLnBrk="1" hangingPunct="1"/>
            <a:r>
              <a:rPr lang="en-US" b="1" smtClean="0"/>
              <a:t>to get a broader career, maybe a lighter teaching load (!)</a:t>
            </a:r>
          </a:p>
          <a:p>
            <a:pPr eaLnBrk="1" hangingPunct="1"/>
            <a:r>
              <a:rPr lang="en-US" b="1" smtClean="0"/>
              <a:t>to renew a temporary  contract.</a:t>
            </a:r>
          </a:p>
          <a:p>
            <a:pPr eaLnBrk="1" hangingPunct="1"/>
            <a:r>
              <a:rPr lang="en-US" b="1" smtClean="0"/>
              <a:t>to get free books for reviewing them!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Outlets for publications: a hierarchy</a:t>
            </a:r>
            <a:endParaRPr lang="en-GB" sz="35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journals: international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lesser, UK </a:t>
            </a:r>
            <a:r>
              <a:rPr lang="en-US" sz="2400" b="1" dirty="0" err="1" smtClean="0"/>
              <a:t>unrefereed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books scholarly monograph, co-written, edited, co-edited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conference proceedings -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book reviews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conference papers - depends on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project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poster sessions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magazines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textbooks, newspapers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Internet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distance learning materials</a:t>
            </a:r>
            <a:endParaRPr lang="en-GB" sz="2400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 (after Noble):</a:t>
            </a:r>
            <a:endParaRPr lang="en-GB" sz="2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12875"/>
            <a:ext cx="8643938" cy="4789488"/>
          </a:xfrm>
        </p:spPr>
        <p:txBody>
          <a:bodyPr/>
          <a:lstStyle/>
          <a:p>
            <a:pPr eaLnBrk="1" hangingPunct="1"/>
            <a:r>
              <a:rPr lang="en-US" sz="2800" b="1" smtClean="0"/>
              <a:t>Professional appearance: how it looks.</a:t>
            </a:r>
          </a:p>
          <a:p>
            <a:pPr eaLnBrk="1" hangingPunct="1"/>
            <a:r>
              <a:rPr lang="en-US" sz="2800" b="1" smtClean="0"/>
              <a:t>New/novel treatment of the subject</a:t>
            </a:r>
          </a:p>
          <a:p>
            <a:pPr eaLnBrk="1" hangingPunct="1"/>
            <a:r>
              <a:rPr lang="en-US" sz="2800" b="1" smtClean="0"/>
              <a:t>Very thorough.</a:t>
            </a:r>
          </a:p>
          <a:p>
            <a:pPr eaLnBrk="1" hangingPunct="1"/>
            <a:r>
              <a:rPr lang="en-US" sz="2800" b="1" smtClean="0"/>
              <a:t>Author guidelines followed.</a:t>
            </a:r>
          </a:p>
          <a:p>
            <a:pPr eaLnBrk="1" hangingPunct="1"/>
            <a:r>
              <a:rPr lang="en-US" sz="2800" b="1" smtClean="0"/>
              <a:t>Good writing clarity and style.</a:t>
            </a:r>
          </a:p>
          <a:p>
            <a:pPr eaLnBrk="1" hangingPunct="1"/>
            <a:r>
              <a:rPr lang="en-US" sz="2800" b="1" smtClean="0"/>
              <a:t>Relevance of subject.</a:t>
            </a:r>
          </a:p>
          <a:p>
            <a:pPr eaLnBrk="1" hangingPunct="1"/>
            <a:r>
              <a:rPr lang="en-US" sz="2800" b="1" smtClean="0"/>
              <a:t>Title of manuscript. High-quality abstract.</a:t>
            </a:r>
          </a:p>
          <a:p>
            <a:pPr eaLnBrk="1" hangingPunct="1"/>
            <a:r>
              <a:rPr lang="en-US" sz="2800" b="1" smtClean="0"/>
              <a:t>Seminal piece of work/research.</a:t>
            </a:r>
          </a:p>
          <a:p>
            <a:pPr eaLnBrk="1" hangingPunct="1"/>
            <a:r>
              <a:rPr lang="en-US" sz="2800" b="1" smtClean="0"/>
              <a:t>A controversial subject.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GB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92275" y="4652963"/>
            <a:ext cx="5688013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1"/>
          </a:p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Ten most common reasons for immediately rejecting a manuscript...</a:t>
            </a:r>
            <a:endParaRPr lang="en-GB" sz="31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357313"/>
            <a:ext cx="8229600" cy="4789487"/>
          </a:xfrm>
        </p:spPr>
        <p:txBody>
          <a:bodyPr/>
          <a:lstStyle/>
          <a:p>
            <a:pPr eaLnBrk="1" hangingPunct="1"/>
            <a:r>
              <a:rPr lang="en-US" sz="2800" b="1" smtClean="0"/>
              <a:t>Author guidelines not followed.</a:t>
            </a:r>
          </a:p>
          <a:p>
            <a:pPr eaLnBrk="1" hangingPunct="1"/>
            <a:r>
              <a:rPr lang="en-US" sz="2800" b="1" smtClean="0"/>
              <a:t>Not thorough.</a:t>
            </a:r>
          </a:p>
          <a:p>
            <a:pPr eaLnBrk="1" hangingPunct="1"/>
            <a:r>
              <a:rPr lang="en-US" sz="2800" b="1" smtClean="0"/>
              <a:t>Bad writing: clarity and style.</a:t>
            </a:r>
          </a:p>
          <a:p>
            <a:pPr eaLnBrk="1" hangingPunct="1"/>
            <a:r>
              <a:rPr lang="en-US" sz="2800" b="1" smtClean="0"/>
              <a:t>Subject of no interest to readers.</a:t>
            </a:r>
          </a:p>
          <a:p>
            <a:pPr eaLnBrk="1" hangingPunct="1"/>
            <a:r>
              <a:rPr lang="en-US" sz="2800" b="1" smtClean="0"/>
              <a:t>Poor statistics, tables, figures.</a:t>
            </a:r>
          </a:p>
          <a:p>
            <a:pPr eaLnBrk="1" hangingPunct="1"/>
            <a:r>
              <a:rPr lang="en-US" sz="2800" b="1" smtClean="0"/>
              <a:t>Old subject / manuscript.</a:t>
            </a:r>
          </a:p>
          <a:p>
            <a:pPr eaLnBrk="1" hangingPunct="1"/>
            <a:r>
              <a:rPr lang="en-US" sz="2800" b="1" smtClean="0"/>
              <a:t>Unprofessional appearance.</a:t>
            </a:r>
          </a:p>
          <a:p>
            <a:pPr eaLnBrk="1" hangingPunct="1"/>
            <a:r>
              <a:rPr lang="en-US" sz="2800" b="1" smtClean="0"/>
              <a:t>Title of manuscript.</a:t>
            </a:r>
          </a:p>
          <a:p>
            <a:pPr eaLnBrk="1" hangingPunct="1"/>
            <a:r>
              <a:rPr lang="en-US" sz="2800" b="1" smtClean="0"/>
              <a:t>Too simple - ‘reporting’.</a:t>
            </a:r>
          </a:p>
          <a:p>
            <a:pPr eaLnBrk="1" hangingPunct="1"/>
            <a:r>
              <a:rPr lang="en-US" sz="2800" b="1" smtClean="0"/>
              <a:t>Written at the wrong level.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Most common advice given by editors when rejecting...</a:t>
            </a:r>
            <a:endParaRPr lang="en-GB" sz="31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Write clearly, logically and sequentially.</a:t>
            </a:r>
          </a:p>
          <a:p>
            <a:pPr eaLnBrk="1" hangingPunct="1"/>
            <a:r>
              <a:rPr lang="en-US" sz="2800" b="1" smtClean="0"/>
              <a:t>Study and follow the author guidelines.</a:t>
            </a:r>
          </a:p>
          <a:p>
            <a:pPr eaLnBrk="1" hangingPunct="1"/>
            <a:r>
              <a:rPr lang="en-US" sz="2800" b="1" smtClean="0"/>
              <a:t>Have the manuscript critiqued before submission.</a:t>
            </a:r>
          </a:p>
          <a:p>
            <a:pPr eaLnBrk="1" hangingPunct="1"/>
            <a:r>
              <a:rPr lang="en-US" sz="2800" b="1" smtClean="0"/>
              <a:t>Think what readers want to know, not what you want to say.</a:t>
            </a:r>
          </a:p>
          <a:p>
            <a:pPr eaLnBrk="1" hangingPunct="1"/>
            <a:r>
              <a:rPr lang="en-US" sz="2800" b="1" smtClean="0"/>
              <a:t>Be a stickler for detail.</a:t>
            </a:r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Most common problems editors experience with manuscripts received...</a:t>
            </a:r>
            <a:endParaRPr lang="en-GB" sz="28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slight, trivial or low-quality work/research.</a:t>
            </a:r>
          </a:p>
          <a:p>
            <a:pPr eaLnBrk="1" hangingPunct="1"/>
            <a:r>
              <a:rPr lang="en-US" b="1" smtClean="0"/>
              <a:t>inappropriate subject for journal.</a:t>
            </a:r>
          </a:p>
          <a:p>
            <a:pPr eaLnBrk="1" hangingPunct="1"/>
            <a:r>
              <a:rPr lang="en-US" b="1" smtClean="0"/>
              <a:t>poor quality of writing.</a:t>
            </a:r>
          </a:p>
          <a:p>
            <a:pPr eaLnBrk="1" hangingPunct="1"/>
            <a:r>
              <a:rPr lang="en-US" b="1" smtClean="0"/>
              <a:t>failure to follow author guidelines.</a:t>
            </a:r>
          </a:p>
          <a:p>
            <a:pPr eaLnBrk="1" hangingPunct="1"/>
            <a:r>
              <a:rPr lang="en-US" b="1" smtClean="0"/>
              <a:t>presentation/appearance/format.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714375"/>
          </a:xfrm>
        </p:spPr>
        <p:txBody>
          <a:bodyPr/>
          <a:lstStyle/>
          <a:p>
            <a:pPr eaLnBrk="1" hangingPunct="1"/>
            <a:r>
              <a:rPr lang="en-US" sz="2800" smtClean="0"/>
              <a:t>Referees and reviewers look for the following in manuscripts:</a:t>
            </a:r>
            <a:endParaRPr lang="en-GB" sz="2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Clarity, coherence, well-written.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Thoroughness.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Research method.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Appropriateness to the journal.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 unique contribution.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Advancement of knowledge.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Importance of subject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Generalisability and validity of results.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Timeliness.</a:t>
            </a:r>
            <a:endParaRPr lang="en-GB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This session is designed for: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Relative novices at publication, who would like to disseminate outcomes of your work;</a:t>
            </a:r>
          </a:p>
          <a:p>
            <a:r>
              <a:rPr lang="en-GB" smtClean="0"/>
              <a:t>Those who would like to publish one day, but maybe don’t know where to start;</a:t>
            </a:r>
          </a:p>
          <a:p>
            <a:r>
              <a:rPr lang="en-GB" smtClean="0"/>
              <a:t>More experienced authors who would like to improve your hit rate in journals.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Writing in journals: some suggestions...</a:t>
            </a:r>
            <a:endParaRPr lang="en-GB" sz="35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Never publish in a vacuum: know where you are aiming to publish your work by carefully reviewing the available outlets in your field.</a:t>
            </a:r>
          </a:p>
          <a:p>
            <a:pPr eaLnBrk="1" hangingPunct="1"/>
            <a:r>
              <a:rPr lang="en-US" b="1" smtClean="0"/>
              <a:t>Every journal has its own particular strengths and preferences, Consider whether your work should best be published in a major academic journal, or perhaps some emerging, less prestigious journal.</a:t>
            </a:r>
            <a:endParaRPr lang="en-GB" b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Some material has a more practical than academic bias. You may consider a practitioners’ journal to be the appropriate vehicle for a particular piece rather than a strictly academic journal.</a:t>
            </a:r>
          </a:p>
          <a:p>
            <a:pPr eaLnBrk="1" hangingPunct="1"/>
            <a:r>
              <a:rPr lang="en-US" b="1" smtClean="0"/>
              <a:t>Assess carefully whether you can match up to the demands of a target journal.</a:t>
            </a:r>
            <a:endParaRPr lang="en-GB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Assess what may be attractive to the editor of a journal in the light of recent trends in the publication. Some topics move rapidly in and out of fashion.</a:t>
            </a:r>
          </a:p>
          <a:p>
            <a:pPr eaLnBrk="1" hangingPunct="1"/>
            <a:r>
              <a:rPr lang="en-US" b="1" smtClean="0"/>
              <a:t>It may be that your work has a particular specialist audience, and that it is best placed in a specialist journal.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The ‘ten damn fool questions’ method of getting started...</a:t>
            </a:r>
            <a:endParaRPr lang="en-GB" sz="35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3167062" cy="4789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am I doing?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am I doing it?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has been done in the past?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were the effects?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was this unsatisfactory?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have I tried that worked?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787900" y="1557338"/>
            <a:ext cx="34559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400" b="1"/>
              <a:t> What didn’t work so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 well?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have I learned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from my success and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failures?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can I deduce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from what I have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done?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do I plan to do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next?</a:t>
            </a:r>
            <a:endParaRPr lang="en-GB" sz="24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Useful </a:t>
            </a:r>
            <a:r>
              <a:rPr lang="en-GB" dirty="0" smtClean="0"/>
              <a:t>references</a:t>
            </a:r>
            <a:endParaRPr lang="en-GB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000" smtClean="0"/>
              <a:t>Black, D. Brown, S. and Race, P.(1998) </a:t>
            </a:r>
            <a:r>
              <a:rPr lang="en-US" sz="2000" smtClean="0"/>
              <a:t>500 Tips for Getting Published Kogan Page London </a:t>
            </a:r>
            <a:endParaRPr lang="en-GB" sz="2000" smtClean="0"/>
          </a:p>
          <a:p>
            <a:r>
              <a:rPr lang="en-GB" sz="2000" smtClean="0"/>
              <a:t>Day A (2008) How to Get Research Published in Journals  Gower, London</a:t>
            </a:r>
          </a:p>
          <a:p>
            <a:r>
              <a:rPr lang="en-US" sz="2000" smtClean="0"/>
              <a:t>Fairbairn, G and Fairbairn S (2005) </a:t>
            </a:r>
            <a:r>
              <a:rPr lang="en-US" sz="2000" i="1" smtClean="0"/>
              <a:t>Writing your abstract: a guide for would be conference presenters</a:t>
            </a:r>
            <a:r>
              <a:rPr lang="en-US" sz="2000" smtClean="0"/>
              <a:t>  Salisbury: APS publishing </a:t>
            </a:r>
            <a:endParaRPr lang="en-GB" sz="2000" smtClean="0"/>
          </a:p>
          <a:p>
            <a:r>
              <a:rPr lang="en-US" sz="2000" smtClean="0"/>
              <a:t>Kamler, B and Thomson, P. (2006) </a:t>
            </a:r>
            <a:r>
              <a:rPr lang="en-US" sz="2000" i="1" smtClean="0"/>
              <a:t>Helping doctoral students write: pedagogies for supervision, </a:t>
            </a:r>
            <a:r>
              <a:rPr lang="en-US" sz="2000" smtClean="0"/>
              <a:t>London: Routledge.</a:t>
            </a:r>
            <a:endParaRPr lang="en-GB" sz="2000" smtClean="0"/>
          </a:p>
          <a:p>
            <a:r>
              <a:rPr lang="en-US" sz="2000" smtClean="0"/>
              <a:t>Noble: Studies in Higher Education  </a:t>
            </a:r>
            <a:r>
              <a:rPr lang="en-US" sz="2000" i="1" smtClean="0"/>
              <a:t>Publish or Perish: what 23 Journal Editors have to say </a:t>
            </a:r>
            <a:r>
              <a:rPr lang="en-GB" sz="2000" i="1" u="sng" smtClean="0">
                <a:hlinkClick r:id="rId2"/>
              </a:rPr>
              <a:t>Studies in Higher Education</a:t>
            </a:r>
            <a:r>
              <a:rPr lang="en-GB" sz="2000" i="1" smtClean="0"/>
              <a:t>, Volume </a:t>
            </a:r>
            <a:r>
              <a:rPr lang="en-GB" sz="2000" i="1" u="sng" smtClean="0">
                <a:hlinkClick r:id="rId3"/>
              </a:rPr>
              <a:t>14, Issue 1 1989 , pages 97 - 102</a:t>
            </a:r>
            <a:r>
              <a:rPr lang="en-GB" sz="2000" u="sng" smtClean="0">
                <a:hlinkClick r:id="rId3"/>
              </a:rPr>
              <a:t> </a:t>
            </a:r>
            <a:r>
              <a:rPr lang="en-GB" sz="2000" smtClean="0"/>
              <a:t> Routledge</a:t>
            </a:r>
          </a:p>
          <a:p>
            <a:r>
              <a:rPr lang="en-GB" sz="2000" smtClean="0"/>
              <a:t>Sadler R (2006, 3</a:t>
            </a:r>
            <a:r>
              <a:rPr lang="en-GB" sz="2000" baseline="30000" smtClean="0"/>
              <a:t>rd</a:t>
            </a:r>
            <a:r>
              <a:rPr lang="en-GB" sz="2000" smtClean="0"/>
              <a:t> edition), Up the Publication Road HERDSA Green Guide No 2</a:t>
            </a:r>
          </a:p>
          <a:p>
            <a:r>
              <a:rPr lang="en-GB" sz="2000" smtClean="0"/>
              <a:t>Thomson, P. and Kamler, B. (2013) Writing for peer reviewed journals London Routledge</a:t>
            </a:r>
          </a:p>
          <a:p>
            <a:pPr>
              <a:buFont typeface="Wingdings" pitchFamily="2" charset="2"/>
              <a:buNone/>
            </a:pPr>
            <a:r>
              <a:rPr lang="en-GB" sz="260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146175"/>
          </a:xfrm>
        </p:spPr>
        <p:txBody>
          <a:bodyPr/>
          <a:lstStyle/>
          <a:p>
            <a:pPr eaLnBrk="1" hangingPunct="1"/>
            <a:r>
              <a:rPr lang="en-GB" sz="3200" smtClean="0"/>
              <a:t>This session will include activities related to: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Consider your reasons for wanting to get published;</a:t>
            </a:r>
          </a:p>
          <a:p>
            <a:pPr eaLnBrk="1" hangingPunct="1"/>
            <a:r>
              <a:rPr lang="en-GB" b="1" smtClean="0"/>
              <a:t>Discuss the variety of outlets for publication;</a:t>
            </a:r>
          </a:p>
          <a:p>
            <a:pPr eaLnBrk="1" hangingPunct="1"/>
            <a:r>
              <a:rPr lang="en-GB" b="1" smtClean="0"/>
              <a:t>Explore some techniques for getting down to writing and publishing.</a:t>
            </a: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Tasks 1 and   2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40313"/>
          </a:xfrm>
        </p:spPr>
        <p:txBody>
          <a:bodyPr/>
          <a:lstStyle/>
          <a:p>
            <a:pPr eaLnBrk="1" hangingPunct="1"/>
            <a:r>
              <a:rPr lang="en-US" sz="2600" b="1" smtClean="0"/>
              <a:t>Write in 50 words, why you want to get published.</a:t>
            </a:r>
          </a:p>
          <a:p>
            <a:pPr eaLnBrk="1" hangingPunct="1"/>
            <a:endParaRPr lang="en-US" sz="2600" b="1" smtClean="0"/>
          </a:p>
          <a:p>
            <a:pPr eaLnBrk="1" hangingPunct="1"/>
            <a:r>
              <a:rPr lang="en-US" sz="2600" b="1" smtClean="0"/>
              <a:t>Write 200 words for the University writing-leave sub-committee (which doesn’t exist) explaining: </a:t>
            </a:r>
          </a:p>
          <a:p>
            <a:pPr eaLnBrk="1" hangingPunct="1"/>
            <a:r>
              <a:rPr lang="en-US" sz="2600" b="1" smtClean="0"/>
              <a:t>what you plan to write about, </a:t>
            </a:r>
          </a:p>
          <a:p>
            <a:pPr eaLnBrk="1" hangingPunct="1"/>
            <a:r>
              <a:rPr lang="en-US" sz="2600" b="1" smtClean="0"/>
              <a:t>on what it is based, </a:t>
            </a:r>
          </a:p>
          <a:p>
            <a:pPr eaLnBrk="1" hangingPunct="1"/>
            <a:r>
              <a:rPr lang="en-US" sz="2600" b="1" smtClean="0"/>
              <a:t>where you plan to publish it, </a:t>
            </a:r>
          </a:p>
          <a:p>
            <a:pPr eaLnBrk="1" hangingPunct="1"/>
            <a:r>
              <a:rPr lang="en-US" sz="2600" b="1" smtClean="0"/>
              <a:t>what are likely to be the effects for you and the University, when it is published.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="1" smtClean="0"/>
          </a:p>
          <a:p>
            <a:pPr eaLnBrk="1" hangingPunct="1"/>
            <a:endParaRPr lang="en-GB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Tasks  3 and Four</a:t>
            </a:r>
            <a:endParaRPr lang="en-GB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Write 50 words for the internal newsletter outlining what you are writing about, and describing with a sense of fun, the problems you are experiencing.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Write 30 words for a friend living outside the UK whose first language is not English, and who is not an academic, explaining what you are writing, and why.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Processes involved</a:t>
            </a:r>
            <a:endParaRPr lang="en-GB" sz="4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writing to time</a:t>
            </a:r>
          </a:p>
          <a:p>
            <a:pPr eaLnBrk="1" hangingPunct="1"/>
            <a:r>
              <a:rPr lang="en-US" b="1" smtClean="0"/>
              <a:t>writing to length</a:t>
            </a:r>
          </a:p>
          <a:p>
            <a:pPr eaLnBrk="1" hangingPunct="1"/>
            <a:r>
              <a:rPr lang="en-US" b="1" smtClean="0"/>
              <a:t>drafting and re-drafting</a:t>
            </a:r>
          </a:p>
          <a:p>
            <a:pPr eaLnBrk="1" hangingPunct="1"/>
            <a:r>
              <a:rPr lang="en-US" b="1" smtClean="0"/>
              <a:t>using the same material in different ways</a:t>
            </a:r>
          </a:p>
          <a:p>
            <a:pPr eaLnBrk="1" hangingPunct="1"/>
            <a:r>
              <a:rPr lang="en-US" b="1" smtClean="0"/>
              <a:t>planning and structuring</a:t>
            </a:r>
          </a:p>
          <a:p>
            <a:pPr eaLnBrk="1" hangingPunct="1"/>
            <a:r>
              <a:rPr lang="en-US" b="1" smtClean="0"/>
              <a:t>brainstorming, mindmapping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 involved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thinking as you go (I don’t know what I think until I’ve written it);</a:t>
            </a:r>
          </a:p>
          <a:p>
            <a:pPr eaLnBrk="1" hangingPunct="1"/>
            <a:r>
              <a:rPr lang="en-US" b="1" smtClean="0"/>
              <a:t>thinking fast;</a:t>
            </a:r>
          </a:p>
          <a:p>
            <a:pPr eaLnBrk="1" hangingPunct="1"/>
            <a:r>
              <a:rPr lang="en-US" b="1" smtClean="0"/>
              <a:t>thinking about audience…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reasons for getting published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Why do you want to get published? What’s in it for you?</a:t>
            </a:r>
          </a:p>
          <a:p>
            <a:pPr eaLnBrk="1" hangingPunct="1"/>
            <a:r>
              <a:rPr lang="en-US" b="1" smtClean="0"/>
              <a:t>Please note your main reasons, discussing them with someone nearby if possible.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(1)</a:t>
            </a:r>
            <a:endParaRPr lang="en-GB" sz="4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Disseminating the outcomes of your research.</a:t>
            </a:r>
          </a:p>
          <a:p>
            <a:pPr eaLnBrk="1" hangingPunct="1"/>
            <a:r>
              <a:rPr lang="en-US" b="1" smtClean="0"/>
              <a:t>Accumulating evidence for your professional portfolio.</a:t>
            </a:r>
          </a:p>
          <a:p>
            <a:pPr eaLnBrk="1" hangingPunct="1"/>
            <a:r>
              <a:rPr lang="en-US" b="1" smtClean="0"/>
              <a:t>Making a contribution to your department’s research profile, particularly in the light of the REF.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42988" y="5448300"/>
            <a:ext cx="70580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27088" y="5232400"/>
            <a:ext cx="6769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84213" y="5516563"/>
            <a:ext cx="7921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After 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473</TotalTime>
  <Words>1323</Words>
  <Application>Microsoft Office PowerPoint</Application>
  <PresentationFormat>On-screen Show (4:3)</PresentationFormat>
  <Paragraphs>160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Wingdings</vt:lpstr>
      <vt:lpstr>Times New Roman</vt:lpstr>
      <vt:lpstr>LeedsMet template</vt:lpstr>
      <vt:lpstr>Getting Published  Peterborough College 3 July 2013 </vt:lpstr>
      <vt:lpstr>This session is designed for:</vt:lpstr>
      <vt:lpstr>This session will include activities related to:</vt:lpstr>
      <vt:lpstr>Tasks 1 and   2</vt:lpstr>
      <vt:lpstr>Tasks  3 and Four</vt:lpstr>
      <vt:lpstr>Processes involved</vt:lpstr>
      <vt:lpstr>Processes involved</vt:lpstr>
      <vt:lpstr>Your reasons for getting published</vt:lpstr>
      <vt:lpstr>Motives for publishing (1)</vt:lpstr>
      <vt:lpstr>Motives for publishing (2)</vt:lpstr>
      <vt:lpstr>Motives for publishing (3)</vt:lpstr>
      <vt:lpstr>Motives for publishing (4)</vt:lpstr>
      <vt:lpstr>Other reasons</vt:lpstr>
      <vt:lpstr>Outlets for publications: a hierarchy</vt:lpstr>
      <vt:lpstr>What are the points that make a manuscript immediately appealing to you? Ten most important points chosen by editors (after Noble):</vt:lpstr>
      <vt:lpstr>Ten most common reasons for immediately rejecting a manuscript...</vt:lpstr>
      <vt:lpstr>Most common advice given by editors when rejecting...</vt:lpstr>
      <vt:lpstr>Most common problems editors experience with manuscripts received...</vt:lpstr>
      <vt:lpstr>Referees and reviewers look for the following in manuscripts:</vt:lpstr>
      <vt:lpstr>Writing in journals: some suggestions...</vt:lpstr>
      <vt:lpstr>Writing in journals: some suggestions...</vt:lpstr>
      <vt:lpstr>Writing in journals: some suggestions...</vt:lpstr>
      <vt:lpstr>The ‘ten damn fool questions’ method of getting started...</vt:lpstr>
      <vt:lpstr>Useful references</vt:lpstr>
    </vt:vector>
  </TitlesOfParts>
  <Company>Leeds Metropolitan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>AGorra</dc:creator>
  <cp:lastModifiedBy>user</cp:lastModifiedBy>
  <cp:revision>66</cp:revision>
  <dcterms:created xsi:type="dcterms:W3CDTF">2007-03-06T12:05:28Z</dcterms:created>
  <dcterms:modified xsi:type="dcterms:W3CDTF">2013-07-04T17:01:04Z</dcterms:modified>
</cp:coreProperties>
</file>