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861" r:id="rId2"/>
  </p:sldMasterIdLst>
  <p:notesMasterIdLst>
    <p:notesMasterId r:id="rId38"/>
  </p:notesMasterIdLst>
  <p:handoutMasterIdLst>
    <p:handoutMasterId r:id="rId39"/>
  </p:handoutMasterIdLst>
  <p:sldIdLst>
    <p:sldId id="261" r:id="rId3"/>
    <p:sldId id="375" r:id="rId4"/>
    <p:sldId id="376" r:id="rId5"/>
    <p:sldId id="351" r:id="rId6"/>
    <p:sldId id="318" r:id="rId7"/>
    <p:sldId id="321" r:id="rId8"/>
    <p:sldId id="372" r:id="rId9"/>
    <p:sldId id="359" r:id="rId10"/>
    <p:sldId id="360" r:id="rId11"/>
    <p:sldId id="358" r:id="rId12"/>
    <p:sldId id="356" r:id="rId13"/>
    <p:sldId id="361" r:id="rId14"/>
    <p:sldId id="371" r:id="rId15"/>
    <p:sldId id="362" r:id="rId16"/>
    <p:sldId id="363" r:id="rId17"/>
    <p:sldId id="352" r:id="rId18"/>
    <p:sldId id="353" r:id="rId19"/>
    <p:sldId id="364" r:id="rId20"/>
    <p:sldId id="365" r:id="rId21"/>
    <p:sldId id="366" r:id="rId22"/>
    <p:sldId id="357" r:id="rId23"/>
    <p:sldId id="354" r:id="rId24"/>
    <p:sldId id="355" r:id="rId25"/>
    <p:sldId id="339" r:id="rId26"/>
    <p:sldId id="306" r:id="rId27"/>
    <p:sldId id="307" r:id="rId28"/>
    <p:sldId id="319" r:id="rId29"/>
    <p:sldId id="367" r:id="rId30"/>
    <p:sldId id="368" r:id="rId31"/>
    <p:sldId id="350" r:id="rId32"/>
    <p:sldId id="374" r:id="rId33"/>
    <p:sldId id="338" r:id="rId34"/>
    <p:sldId id="369" r:id="rId35"/>
    <p:sldId id="373" r:id="rId36"/>
    <p:sldId id="370"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p:cViewPr varScale="1">
        <p:scale>
          <a:sx n="91" d="100"/>
          <a:sy n="91" d="100"/>
        </p:scale>
        <p:origin x="-2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dirty="0"/>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dirty="0"/>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dirty="0"/>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4F9A6A6-7907-49A4-A0E3-0D4BA3EF3349}"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A6BA7A7-1CFB-4BC6-95E0-6F905FF9DE0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dirty="0" smtClean="0"/>
          </a:p>
        </p:txBody>
      </p:sp>
      <p:sp>
        <p:nvSpPr>
          <p:cNvPr id="40964" name="Slide Number Placeholder 3"/>
          <p:cNvSpPr>
            <a:spLocks noGrp="1"/>
          </p:cNvSpPr>
          <p:nvPr>
            <p:ph type="sldNum" sz="quarter" idx="5"/>
          </p:nvPr>
        </p:nvSpPr>
        <p:spPr>
          <a:noFill/>
        </p:spPr>
        <p:txBody>
          <a:bodyPr/>
          <a:lstStyle/>
          <a:p>
            <a:fld id="{EECC22E9-BBAB-41F4-BF07-2ACCA059425E}"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EB69E1FC-0949-431B-AF5F-464D48A75839}" type="slidenum">
              <a:rPr lang="en-GB" smtClean="0"/>
              <a:pPr/>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D8E39923-BDD3-4AB6-A2CF-548216DC6C21}" type="slidenum">
              <a:rPr lang="en-GB" smtClean="0"/>
              <a:pPr/>
              <a:t>19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39AF7E70-F02D-4188-9EF9-887E3D51E143}" type="slidenum">
              <a:rPr lang="en-GB" smtClean="0"/>
              <a:pPr/>
              <a:t>20</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06BC5D01-45D5-448E-970E-369034918BC4}"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8BDCB7C1-68D1-44C4-B243-8DAAA31AEF3E}"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8E583D23-8FEF-4237-8BDE-9864CFA27270}"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3EE7A97E-1AD6-4E38-BB90-86A628572A72}"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8D2BF532-0D2F-405A-B6E4-6FA226C87837}" type="slidenum">
              <a:rPr lang="en-GB" smtClean="0"/>
              <a:pPr/>
              <a:t>28</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924270F5-FDD5-499C-B7A7-5DCAB3C27C65}" type="slidenum">
              <a:rPr lang="en-GB" smtClean="0"/>
              <a:pPr/>
              <a:t>29</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35D8A0A9-5301-4111-9A25-739C78252264}"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dirty="0" smtClean="0"/>
          </a:p>
        </p:txBody>
      </p:sp>
      <p:sp>
        <p:nvSpPr>
          <p:cNvPr id="57348" name="Slide Number Placeholder 3"/>
          <p:cNvSpPr>
            <a:spLocks noGrp="1"/>
          </p:cNvSpPr>
          <p:nvPr>
            <p:ph type="sldNum" sz="quarter" idx="5"/>
          </p:nvPr>
        </p:nvSpPr>
        <p:spPr>
          <a:noFill/>
        </p:spPr>
        <p:txBody>
          <a:bodyPr/>
          <a:lstStyle/>
          <a:p>
            <a:fld id="{DA2AAF03-371C-4A33-B34D-DA0645BA3817}" type="slidenum">
              <a:rPr lang="en-GB" smtClean="0"/>
              <a:pPr/>
              <a:t>33</a:t>
            </a:fld>
            <a:endParaRPr lang="en-GB"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dirty="0" smtClean="0"/>
          </a:p>
        </p:txBody>
      </p:sp>
      <p:sp>
        <p:nvSpPr>
          <p:cNvPr id="58372" name="Slide Number Placeholder 3"/>
          <p:cNvSpPr>
            <a:spLocks noGrp="1"/>
          </p:cNvSpPr>
          <p:nvPr>
            <p:ph type="sldNum" sz="quarter" idx="5"/>
          </p:nvPr>
        </p:nvSpPr>
        <p:spPr>
          <a:noFill/>
        </p:spPr>
        <p:txBody>
          <a:bodyPr/>
          <a:lstStyle/>
          <a:p>
            <a:fld id="{17C2F0CE-0EF2-45AE-848A-779D6C7788E3}" type="slidenum">
              <a:rPr lang="en-GB" smtClean="0"/>
              <a:pPr/>
              <a:t>35</a:t>
            </a:fld>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53E00C68-330C-490C-B049-1692C69BDA07}"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326C2A30-4F9F-4F46-87AE-3DBAA3CCFD65}"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dirty="0"/>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dirty="0"/>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E796D41F-CCE3-46BD-AEDE-5F1A3F9F3C68}"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5F5E478-871D-41EC-8816-8E8171DB3137}" type="slidenum">
              <a:rPr lang="en-GB" altLang="en-US"/>
              <a:pPr>
                <a:defRPr/>
              </a:pPr>
              <a:t>‹#›</a:t>
            </a:fld>
            <a:endParaRPr lang="en-GB"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A411736A-F402-422B-A9F6-7FD488F85EE1}" type="slidenum">
              <a:rPr lang="en-GB" altLang="en-US"/>
              <a:pPr>
                <a:defRPr/>
              </a:pPr>
              <a:t>‹#›</a:t>
            </a:fld>
            <a:endParaRPr lang="en-GB"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dirty="0">
              <a:solidFill>
                <a:srgbClr val="000000"/>
              </a:solidFill>
            </a:endParaRPr>
          </a:p>
        </p:txBody>
      </p:sp>
      <p:pic>
        <p:nvPicPr>
          <p:cNvPr id="45" name="Picture 7" descr="Leeds Met 06" hidden="1"/>
          <p:cNvPicPr>
            <a:picLocks noChangeAspect="1" noChangeArrowheads="1"/>
          </p:cNvPicPr>
          <p:nvPr/>
        </p:nvPicPr>
        <p:blipFill>
          <a:blip r:embed="rId2" cstate="email"/>
          <a:srcRect/>
          <a:stretch>
            <a:fillRect/>
          </a:stretch>
        </p:blipFill>
        <p:spPr bwMode="auto">
          <a:xfrm>
            <a:off x="0" y="0"/>
            <a:ext cx="9144000" cy="6877050"/>
          </a:xfrm>
          <a:prstGeom prst="rect">
            <a:avLst/>
          </a:prstGeom>
          <a:noFill/>
          <a:ln w="9525">
            <a:noFill/>
            <a:miter lim="800000"/>
            <a:headEnd/>
            <a:tailEnd/>
          </a:ln>
        </p:spPr>
      </p:pic>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72240077-7C6A-40C7-8C65-430113E04BB2}" type="slidenum">
              <a:rPr lang="en-GB" altLang="en-US"/>
              <a:pPr>
                <a:defRPr/>
              </a:pPr>
              <a:t>‹#›</a:t>
            </a:fld>
            <a:endParaRPr lang="en-GB"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6ADAB5DF-707F-4D22-910A-EFE268767BAB}" type="slidenum">
              <a:rPr lang="en-GB" altLang="en-US"/>
              <a:pPr>
                <a:defRPr/>
              </a:pPr>
              <a:t>‹#›</a:t>
            </a:fld>
            <a:endParaRPr lang="en-GB"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45A14519-7C6E-4582-90EF-E79F780421AA}" type="slidenum">
              <a:rPr lang="en-GB" altLang="en-US"/>
              <a:pPr>
                <a:defRPr/>
              </a:pPr>
              <a:t>‹#›</a:t>
            </a:fld>
            <a:endParaRPr lang="en-GB"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32F441F0-EEDA-457E-8118-964DB58B1553}" type="slidenum">
              <a:rPr lang="en-GB" altLang="en-US"/>
              <a:pPr>
                <a:defRPr/>
              </a:pPr>
              <a:t>‹#›</a:t>
            </a:fld>
            <a:endParaRPr lang="en-GB"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D13D12A3-F9F5-4867-BB5D-04F6C44B5934}" type="slidenum">
              <a:rPr lang="en-GB" altLang="en-US"/>
              <a:pPr>
                <a:defRPr/>
              </a:pPr>
              <a:t>‹#›</a:t>
            </a:fld>
            <a:endParaRPr lang="en-GB"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92EFBCCE-41E7-47F9-883D-1BB4114B0CDB}" type="slidenum">
              <a:rPr lang="en-GB" altLang="en-US"/>
              <a:pPr>
                <a:defRPr/>
              </a:pPr>
              <a:t>‹#›</a:t>
            </a:fld>
            <a:endParaRPr lang="en-GB"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EAE570DE-22AF-4162-AE41-4418A7DB4FF7}" type="slidenum">
              <a:rPr lang="en-GB" altLang="en-US"/>
              <a:pPr>
                <a:defRPr/>
              </a:pPr>
              <a:t>‹#›</a:t>
            </a:fld>
            <a:endParaRPr lang="en-GB"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8B11CF7F-769E-4386-BDC4-326A860328B0}" type="slidenum">
              <a:rPr lang="en-GB" altLang="en-US"/>
              <a:pPr>
                <a:defRPr/>
              </a:pPr>
              <a:t>‹#›</a:t>
            </a:fld>
            <a:endParaRPr lang="en-GB"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dirty="0"/>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dirty="0"/>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dirty="0"/>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5C0984C4-B320-4503-8EBA-148F5E42E7B7}" type="slidenum">
              <a:rPr lang="en-GB" altLang="en-US"/>
              <a:pPr>
                <a:defRPr/>
              </a:pPr>
              <a:t>‹#›</a:t>
            </a:fld>
            <a:endParaRPr lang="en-GB" altLang="en-US" dirty="0"/>
          </a:p>
        </p:txBody>
      </p:sp>
      <p:grpSp>
        <p:nvGrpSpPr>
          <p:cNvPr id="103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60"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dirty="0">
              <a:solidFill>
                <a:srgbClr val="000000"/>
              </a:solidFill>
            </a:endParaRPr>
          </a:p>
        </p:txBody>
      </p:sp>
      <p:sp>
        <p:nvSpPr>
          <p:cNvPr id="2051"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000000"/>
                </a:solidFill>
              </a:defRPr>
            </a:lvl1pPr>
          </a:lstStyle>
          <a:p>
            <a:pPr>
              <a:defRPr/>
            </a:pPr>
            <a:endParaRPr lang="en-GB" altLang="en-US" dirty="0"/>
          </a:p>
        </p:txBody>
      </p:sp>
      <p:pic>
        <p:nvPicPr>
          <p:cNvPr id="2054" name="Picture 8" descr="LeedsMetRoseLogo"/>
          <p:cNvPicPr>
            <a:picLocks noChangeAspect="1" noChangeArrowheads="1"/>
          </p:cNvPicPr>
          <p:nvPr/>
        </p:nvPicPr>
        <p:blipFill>
          <a:blip r:embed="rId3" cstate="email"/>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grpSp>
      <p:sp>
        <p:nvSpPr>
          <p:cNvPr id="39"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dirty="0"/>
          </a:p>
        </p:txBody>
      </p:sp>
      <p:grpSp>
        <p:nvGrpSpPr>
          <p:cNvPr id="40" name="Group 9"/>
          <p:cNvGrpSpPr>
            <a:grpSpLocks/>
          </p:cNvGrpSpPr>
          <p:nvPr userDrawn="1"/>
        </p:nvGrpSpPr>
        <p:grpSpPr bwMode="auto">
          <a:xfrm>
            <a:off x="8101013" y="315913"/>
            <a:ext cx="574675" cy="1081087"/>
            <a:chOff x="4720" y="1885"/>
            <a:chExt cx="843" cy="1379"/>
          </a:xfrm>
        </p:grpSpPr>
        <p:sp>
          <p:nvSpPr>
            <p:cNvPr id="41"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2"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3"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4"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5"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6"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7"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8"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9"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50"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1"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2"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53"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54"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5"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6"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57"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8"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9"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0"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1"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62"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63"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4"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5"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66"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7"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8"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69"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70"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71"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62"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0825" y="1"/>
            <a:ext cx="6913463" cy="2852936"/>
          </a:xfrm>
        </p:spPr>
        <p:txBody>
          <a:bodyPr/>
          <a:lstStyle/>
          <a:p>
            <a:pPr algn="ctr" eaLnBrk="1" hangingPunct="1"/>
            <a:r>
              <a:rPr lang="en-GB" sz="3600" dirty="0" smtClean="0"/>
              <a:t>How can we best support students in transition into university, from level to level and into employment?</a:t>
            </a:r>
          </a:p>
        </p:txBody>
      </p:sp>
      <p:sp>
        <p:nvSpPr>
          <p:cNvPr id="3075" name="Rectangle 3"/>
          <p:cNvSpPr>
            <a:spLocks noGrp="1" noChangeArrowheads="1"/>
          </p:cNvSpPr>
          <p:nvPr>
            <p:ph type="subTitle" idx="1"/>
          </p:nvPr>
        </p:nvSpPr>
        <p:spPr>
          <a:xfrm>
            <a:off x="428596" y="2928934"/>
            <a:ext cx="6643734" cy="2229300"/>
          </a:xfrm>
        </p:spPr>
        <p:txBody>
          <a:bodyPr/>
          <a:lstStyle/>
          <a:p>
            <a:pPr algn="ctr"/>
            <a:r>
              <a:rPr lang="en-GB" sz="2800" b="1" dirty="0" smtClean="0"/>
              <a:t>Hull University</a:t>
            </a:r>
            <a:endParaRPr lang="en-GB" sz="2800" b="1" dirty="0" smtClean="0"/>
          </a:p>
          <a:p>
            <a:pPr algn="ctr"/>
            <a:endParaRPr lang="en-GB" sz="2800" b="1" dirty="0" smtClean="0"/>
          </a:p>
          <a:p>
            <a:pPr algn="ctr"/>
            <a:r>
              <a:rPr lang="en-GB" sz="2800" b="1" dirty="0" smtClean="0"/>
              <a:t>Sally </a:t>
            </a:r>
            <a:r>
              <a:rPr lang="en-GB" sz="2800" b="1" dirty="0" smtClean="0"/>
              <a:t>Brown</a:t>
            </a:r>
          </a:p>
          <a:p>
            <a:pPr algn="ctr"/>
            <a:r>
              <a:rPr lang="en-GB" sz="2000" b="1" dirty="0" smtClean="0"/>
              <a:t>June 2013</a:t>
            </a:r>
            <a:endParaRPr lang="en-GB" sz="2000" b="1" dirty="0" smtClean="0"/>
          </a:p>
          <a:p>
            <a:pPr algn="ctr"/>
            <a:r>
              <a:rPr lang="en-GB" sz="2000" b="1" dirty="0" smtClean="0">
                <a:solidFill>
                  <a:srgbClr val="FF0000"/>
                </a:solidFill>
                <a:hlinkClick r:id="rId3"/>
              </a:rPr>
              <a:t>http://sally-</a:t>
            </a:r>
            <a:r>
              <a:rPr lang="en-GB" sz="2000" b="1" dirty="0" err="1" smtClean="0">
                <a:solidFill>
                  <a:srgbClr val="FF0000"/>
                </a:solidFill>
                <a:hlinkClick r:id="rId3"/>
              </a:rPr>
              <a:t>brown.net</a:t>
            </a:r>
            <a:endParaRPr lang="en-GB" sz="2000" b="1" dirty="0" smtClean="0">
              <a:solidFill>
                <a:srgbClr val="FF0000"/>
              </a:solidFill>
            </a:endParaRPr>
          </a:p>
          <a:p>
            <a:pPr algn="ctr"/>
            <a:r>
              <a:rPr lang="en-GB" sz="1600" dirty="0" smtClean="0"/>
              <a:t>Emerita Professor, Leeds Metropolitan University,</a:t>
            </a:r>
          </a:p>
          <a:p>
            <a:pPr algn="ctr"/>
            <a:r>
              <a:rPr lang="en-GB" sz="1600" dirty="0" smtClean="0"/>
              <a:t>Adjunct Professor, University of the Sunshine Coast, Central Queensland and James Cook University Queensland</a:t>
            </a:r>
          </a:p>
          <a:p>
            <a:pPr algn="ctr"/>
            <a:r>
              <a:rPr lang="en-GB" sz="1600" dirty="0" smtClean="0"/>
              <a:t>Visiting Professor, University of Plymouth and Liverpool John Moores University.</a:t>
            </a:r>
          </a:p>
          <a:p>
            <a:pPr eaLnBrk="1" hangingPunct="1">
              <a:lnSpc>
                <a:spcPct val="80000"/>
              </a:lnSpc>
            </a:pPr>
            <a:endParaRPr lang="en-GB" sz="2800" b="1" dirty="0" smtClean="0"/>
          </a:p>
          <a:p>
            <a:pPr eaLnBrk="1" hangingPunct="1">
              <a:lnSpc>
                <a:spcPct val="80000"/>
              </a:lnSpc>
            </a:pPr>
            <a:endParaRPr lang="en-GB" sz="2800" b="1" dirty="0" smtClean="0"/>
          </a:p>
          <a:p>
            <a:pPr eaLnBrk="1" hangingPunct="1">
              <a:lnSpc>
                <a:spcPct val="80000"/>
              </a:lnSpc>
            </a:pPr>
            <a:r>
              <a:rPr lang="en-GB" sz="2800" b="1"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Pressures towards dropping out</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 don’t know anyone</a:t>
            </a:r>
          </a:p>
          <a:p>
            <a:pPr eaLnBrk="1" hangingPunct="1">
              <a:lnSpc>
                <a:spcPct val="100000"/>
              </a:lnSpc>
            </a:pPr>
            <a:r>
              <a:rPr lang="en-GB" sz="2600" dirty="0" smtClean="0"/>
              <a:t>I shouldn’t be here in the first place</a:t>
            </a:r>
          </a:p>
          <a:p>
            <a:pPr eaLnBrk="1" hangingPunct="1">
              <a:lnSpc>
                <a:spcPct val="100000"/>
              </a:lnSpc>
            </a:pPr>
            <a:r>
              <a:rPr lang="en-GB" sz="2600" dirty="0" smtClean="0"/>
              <a:t>It isn’t what I expected</a:t>
            </a:r>
          </a:p>
          <a:p>
            <a:pPr eaLnBrk="1" hangingPunct="1">
              <a:lnSpc>
                <a:spcPct val="100000"/>
              </a:lnSpc>
            </a:pPr>
            <a:r>
              <a:rPr lang="en-GB" sz="2600" dirty="0" smtClean="0"/>
              <a:t>I’ve done all this before</a:t>
            </a:r>
          </a:p>
          <a:p>
            <a:pPr eaLnBrk="1" hangingPunct="1">
              <a:lnSpc>
                <a:spcPct val="100000"/>
              </a:lnSpc>
            </a:pPr>
            <a:r>
              <a:rPr lang="en-GB" sz="2600" dirty="0" smtClean="0"/>
              <a:t>It’s much harder than I thought</a:t>
            </a:r>
          </a:p>
          <a:p>
            <a:pPr eaLnBrk="1" hangingPunct="1">
              <a:lnSpc>
                <a:spcPct val="100000"/>
              </a:lnSpc>
            </a:pPr>
            <a:r>
              <a:rPr lang="en-GB" sz="2600" dirty="0" smtClean="0"/>
              <a:t>I don’t know what I am supposed to be doing</a:t>
            </a:r>
          </a:p>
          <a:p>
            <a:pPr eaLnBrk="1" hangingPunct="1">
              <a:lnSpc>
                <a:spcPct val="100000"/>
              </a:lnSpc>
            </a:pPr>
            <a:r>
              <a:rPr lang="en-GB" sz="2600" dirty="0" smtClean="0"/>
              <a:t>There is much too much to do</a:t>
            </a:r>
          </a:p>
          <a:p>
            <a:pPr eaLnBrk="1" hangingPunct="1">
              <a:lnSpc>
                <a:spcPct val="100000"/>
              </a:lnSpc>
            </a:pPr>
            <a:r>
              <a:rPr lang="en-GB" sz="2600" dirty="0" smtClean="0"/>
              <a:t>There isn’t enough to do</a:t>
            </a:r>
          </a:p>
          <a:p>
            <a:pPr eaLnBrk="1" hangingPunct="1">
              <a:lnSpc>
                <a:spcPct val="100000"/>
              </a:lnSpc>
            </a:pPr>
            <a:r>
              <a:rPr lang="en-GB" sz="2600" dirty="0" smtClean="0"/>
              <a:t>I hate it here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Yorke identified some reasons for drop out</a:t>
            </a:r>
          </a:p>
        </p:txBody>
      </p:sp>
      <p:sp>
        <p:nvSpPr>
          <p:cNvPr id="1433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Poor quality of experience</a:t>
            </a:r>
          </a:p>
          <a:p>
            <a:pPr eaLnBrk="1" hangingPunct="1">
              <a:lnSpc>
                <a:spcPct val="100000"/>
              </a:lnSpc>
            </a:pPr>
            <a:r>
              <a:rPr lang="en-GB" sz="2600" dirty="0" smtClean="0"/>
              <a:t>Inability to cope with course demands</a:t>
            </a:r>
          </a:p>
          <a:p>
            <a:pPr eaLnBrk="1" hangingPunct="1">
              <a:lnSpc>
                <a:spcPct val="100000"/>
              </a:lnSpc>
            </a:pPr>
            <a:r>
              <a:rPr lang="en-GB" sz="2600" dirty="0" smtClean="0"/>
              <a:t>Unhappy with social environment</a:t>
            </a:r>
          </a:p>
          <a:p>
            <a:pPr eaLnBrk="1" hangingPunct="1">
              <a:lnSpc>
                <a:spcPct val="100000"/>
              </a:lnSpc>
            </a:pPr>
            <a:r>
              <a:rPr lang="en-GB" sz="2600" dirty="0" smtClean="0"/>
              <a:t>Wrong choice of course</a:t>
            </a:r>
          </a:p>
          <a:p>
            <a:pPr eaLnBrk="1" hangingPunct="1">
              <a:lnSpc>
                <a:spcPct val="100000"/>
              </a:lnSpc>
            </a:pPr>
            <a:r>
              <a:rPr lang="en-GB" sz="2600" dirty="0" smtClean="0"/>
              <a:t>Financial need</a:t>
            </a:r>
          </a:p>
          <a:p>
            <a:pPr eaLnBrk="1" hangingPunct="1">
              <a:lnSpc>
                <a:spcPct val="100000"/>
              </a:lnSpc>
            </a:pPr>
            <a:r>
              <a:rPr lang="en-GB" sz="2600" dirty="0" smtClean="0"/>
              <a:t>Dissatisfaction with some part of university provision.</a:t>
            </a:r>
          </a:p>
          <a:p>
            <a:pPr eaLnBrk="1" hangingPunct="1">
              <a:lnSpc>
                <a:spcPct val="100000"/>
              </a:lnSpc>
              <a:buFont typeface="Wingdings" pitchFamily="2" charset="2"/>
              <a:buNone/>
            </a:pPr>
            <a:r>
              <a:rPr lang="en-GB" sz="2000" dirty="0" smtClean="0"/>
              <a:t>Yorke, M (1999) p.8 </a:t>
            </a:r>
            <a:r>
              <a:rPr lang="en-GB" sz="2000" i="1" dirty="0" smtClean="0"/>
              <a:t>Leaving early: undergraduate non-completion in higher education, </a:t>
            </a:r>
            <a:r>
              <a:rPr lang="en-GB" sz="2000" dirty="0" smtClean="0"/>
              <a:t>London: Taylor and Francis.</a:t>
            </a:r>
          </a:p>
          <a:p>
            <a:pPr eaLnBrk="1" hangingPunct="1">
              <a:lnSpc>
                <a:spcPct val="100000"/>
              </a:lnSpc>
            </a:pPr>
            <a:endParaRPr lang="en-GB" sz="2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Other views on reasons for attrition</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Students have chosen ‘the wrong programme’;</a:t>
            </a:r>
          </a:p>
          <a:p>
            <a:pPr eaLnBrk="1" hangingPunct="1">
              <a:lnSpc>
                <a:spcPct val="100000"/>
              </a:lnSpc>
            </a:pPr>
            <a:r>
              <a:rPr lang="en-GB" sz="2600" dirty="0" smtClean="0"/>
              <a:t>Students lack commitment and/or interest;</a:t>
            </a:r>
          </a:p>
          <a:p>
            <a:pPr eaLnBrk="1" hangingPunct="1">
              <a:lnSpc>
                <a:spcPct val="100000"/>
              </a:lnSpc>
            </a:pPr>
            <a:r>
              <a:rPr lang="en-GB" sz="2600" dirty="0" smtClean="0"/>
              <a:t>Students’ expectations are not met;</a:t>
            </a:r>
          </a:p>
          <a:p>
            <a:pPr eaLnBrk="1" hangingPunct="1">
              <a:lnSpc>
                <a:spcPct val="100000"/>
              </a:lnSpc>
            </a:pPr>
            <a:r>
              <a:rPr lang="en-GB" sz="2600" dirty="0" smtClean="0"/>
              <a:t>The quality of teaching is poor;</a:t>
            </a:r>
          </a:p>
          <a:p>
            <a:pPr eaLnBrk="1" hangingPunct="1">
              <a:lnSpc>
                <a:spcPct val="100000"/>
              </a:lnSpc>
            </a:pPr>
            <a:r>
              <a:rPr lang="en-GB" sz="2600" dirty="0" smtClean="0"/>
              <a:t>The academic culture is unsupportive (even hostile) to learning;</a:t>
            </a:r>
          </a:p>
          <a:p>
            <a:pPr eaLnBrk="1" hangingPunct="1">
              <a:lnSpc>
                <a:spcPct val="100000"/>
              </a:lnSpc>
            </a:pPr>
            <a:r>
              <a:rPr lang="en-GB" sz="2600" dirty="0" smtClean="0"/>
              <a:t>Students experience financial difficulty; and</a:t>
            </a:r>
          </a:p>
          <a:p>
            <a:pPr eaLnBrk="1" hangingPunct="1">
              <a:lnSpc>
                <a:spcPct val="100000"/>
              </a:lnSpc>
            </a:pPr>
            <a:r>
              <a:rPr lang="en-GB" sz="2600" dirty="0" smtClean="0"/>
              <a:t>Demands for other commitments supervene.</a:t>
            </a:r>
          </a:p>
          <a:p>
            <a:pPr eaLnBrk="1" hangingPunct="1">
              <a:lnSpc>
                <a:spcPct val="100000"/>
              </a:lnSpc>
              <a:buFont typeface="Wingdings" pitchFamily="2" charset="2"/>
              <a:buNone/>
            </a:pPr>
            <a:r>
              <a:rPr lang="en-GB" sz="2600" dirty="0" smtClean="0"/>
              <a:t>Peelo and Wareham p 34-5</a:t>
            </a:r>
          </a:p>
          <a:p>
            <a:pPr eaLnBrk="1" hangingPunct="1">
              <a:lnSpc>
                <a:spcPct val="100000"/>
              </a:lnSpc>
            </a:pPr>
            <a:endParaRPr lang="en-GB" sz="2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23528" y="249238"/>
            <a:ext cx="8352928" cy="1074737"/>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400" dirty="0" smtClean="0"/>
              <a:t>Retention of international students: some important considerations</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Is recruitment undertaken to ensure students have the potential to succeed?</a:t>
            </a:r>
          </a:p>
          <a:p>
            <a:pPr eaLnBrk="1" hangingPunct="1">
              <a:lnSpc>
                <a:spcPct val="100000"/>
              </a:lnSpc>
            </a:pPr>
            <a:r>
              <a:rPr lang="en-GB" sz="2600" dirty="0" smtClean="0"/>
              <a:t>Is induction framed appropriately to welcome international students?</a:t>
            </a:r>
          </a:p>
          <a:p>
            <a:pPr eaLnBrk="1" hangingPunct="1">
              <a:lnSpc>
                <a:spcPct val="100000"/>
              </a:lnSpc>
            </a:pPr>
            <a:r>
              <a:rPr lang="en-GB" sz="2600" dirty="0" smtClean="0"/>
              <a:t>Are steps taken proactively to ensure international students have a good chance of integrating with their study cohorts?</a:t>
            </a:r>
          </a:p>
          <a:p>
            <a:pPr eaLnBrk="1" hangingPunct="1">
              <a:lnSpc>
                <a:spcPct val="100000"/>
              </a:lnSpc>
            </a:pPr>
            <a:r>
              <a:rPr lang="en-GB" sz="2600" dirty="0" smtClean="0"/>
              <a:t>Is guidance provided on diverse approaches to teaching and learning internationally?</a:t>
            </a:r>
          </a:p>
          <a:p>
            <a:pPr eaLnBrk="1" hangingPunct="1">
              <a:lnSpc>
                <a:spcPct val="100000"/>
              </a:lnSpc>
            </a:pPr>
            <a:r>
              <a:rPr lang="en-GB" sz="2600" dirty="0" smtClean="0"/>
              <a:t>Is the right kind of support offered (language, crisis support, befriending etc?)</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Assessment, confidence and retention</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Crudely, student achievement is linked to students own beliefs about their abilities, whether these are fixed or malleable;</a:t>
            </a:r>
          </a:p>
          <a:p>
            <a:pPr eaLnBrk="1" hangingPunct="1">
              <a:lnSpc>
                <a:spcPct val="100000"/>
              </a:lnSpc>
            </a:pPr>
            <a:r>
              <a:rPr lang="en-GB" sz="2600" dirty="0" smtClean="0"/>
              <a:t>Students who subscribe to an entity (fixed) theory of intelligence need ‘a diet of easy successes’ (Dweck, 2000) to confirm their ability and are fearful of learning goals as this involves an element of risk and personal failure. Assessment for these students is an all-encompassing activity that defines them as people. If they fail at the task, they are failures. </a:t>
            </a:r>
          </a:p>
          <a:p>
            <a:pPr eaLnBrk="1" hangingPunct="1">
              <a:lnSpc>
                <a:spcPct val="100000"/>
              </a:lnSpc>
            </a:pPr>
            <a:endParaRPr lang="en-GB" sz="2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249238"/>
            <a:ext cx="8460432" cy="1074737"/>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400" dirty="0" smtClean="0"/>
              <a:t>Students who believe that intelligence is malleable may be more robust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z="3600" dirty="0" smtClean="0"/>
              <a:t>Strategies to ease transition</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Supporting students to be active agents in their own transitions;</a:t>
            </a:r>
          </a:p>
          <a:p>
            <a:pPr eaLnBrk="1" hangingPunct="1">
              <a:lnSpc>
                <a:spcPct val="100000"/>
              </a:lnSpc>
            </a:pPr>
            <a:r>
              <a:rPr lang="en-GB" sz="2600" dirty="0" smtClean="0"/>
              <a:t>Helping students understand the rules of the game;</a:t>
            </a:r>
          </a:p>
          <a:p>
            <a:pPr eaLnBrk="1" hangingPunct="1">
              <a:lnSpc>
                <a:spcPct val="100000"/>
              </a:lnSpc>
            </a:pPr>
            <a:r>
              <a:rPr lang="en-GB" sz="2600" dirty="0" smtClean="0"/>
              <a:t>Focussing on why students should stay;</a:t>
            </a:r>
          </a:p>
          <a:p>
            <a:pPr eaLnBrk="1" hangingPunct="1">
              <a:lnSpc>
                <a:spcPct val="100000"/>
              </a:lnSpc>
            </a:pPr>
            <a:r>
              <a:rPr lang="en-GB" sz="2600" dirty="0" smtClean="0"/>
              <a:t>Being strategic about the first six weeks of the first semester; </a:t>
            </a:r>
          </a:p>
          <a:p>
            <a:pPr eaLnBrk="1" hangingPunct="1">
              <a:lnSpc>
                <a:spcPct val="100000"/>
              </a:lnSpc>
            </a:pPr>
            <a:r>
              <a:rPr lang="en-GB" sz="2600" dirty="0" smtClean="0"/>
              <a:t>Using assessment for learning;</a:t>
            </a:r>
          </a:p>
          <a:p>
            <a:pPr eaLnBrk="1" hangingPunct="1">
              <a:lnSpc>
                <a:spcPct val="100000"/>
              </a:lnSpc>
            </a:pPr>
            <a:r>
              <a:rPr lang="en-GB" sz="2600" dirty="0" smtClean="0"/>
              <a:t>Planning strategically from admissions through induction to graduation and ‘outduction’.</a:t>
            </a:r>
            <a:endParaRPr lang="en-US"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Supporting students to be active agents in their own transitions</a:t>
            </a:r>
          </a:p>
        </p:txBody>
      </p:sp>
      <p:sp>
        <p:nvSpPr>
          <p:cNvPr id="20483" name="Content Placeholder 2"/>
          <p:cNvSpPr>
            <a:spLocks noGrp="1"/>
          </p:cNvSpPr>
          <p:nvPr>
            <p:ph idx="1"/>
          </p:nvPr>
        </p:nvSpPr>
        <p:spPr>
          <a:xfrm>
            <a:off x="214313" y="1539875"/>
            <a:ext cx="8715375" cy="47894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Student engagement (more than just attendance) is crucial to achievement and progression;</a:t>
            </a:r>
          </a:p>
          <a:p>
            <a:pPr eaLnBrk="1" hangingPunct="1">
              <a:lnSpc>
                <a:spcPct val="100000"/>
              </a:lnSpc>
            </a:pPr>
            <a:r>
              <a:rPr lang="en-US" sz="2600" dirty="0" smtClean="0"/>
              <a:t>Induction needs to focus on what engagement looks like within a particular course context; </a:t>
            </a:r>
          </a:p>
          <a:p>
            <a:pPr eaLnBrk="1" hangingPunct="1">
              <a:lnSpc>
                <a:spcPct val="100000"/>
              </a:lnSpc>
            </a:pPr>
            <a:r>
              <a:rPr lang="en-US" sz="2600" dirty="0" smtClean="0"/>
              <a:t>Student mentoring of newer students can have highly positive results;</a:t>
            </a:r>
          </a:p>
          <a:p>
            <a:pPr eaLnBrk="1" hangingPunct="1">
              <a:lnSpc>
                <a:spcPct val="100000"/>
              </a:lnSpc>
            </a:pPr>
            <a:r>
              <a:rPr lang="en-US" sz="2600" dirty="0" smtClean="0"/>
              <a:t>Self-aware and reflexive learners become robust in the face of problems;</a:t>
            </a:r>
          </a:p>
          <a:p>
            <a:pPr eaLnBrk="1" hangingPunct="1">
              <a:lnSpc>
                <a:spcPct val="100000"/>
              </a:lnSpc>
            </a:pPr>
            <a:r>
              <a:rPr lang="en-US" sz="2600" dirty="0" smtClean="0"/>
              <a:t>Staff can help students build resilience through ‘a diet of early successes’ and positive reinforcement.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Helping students understand the rules of the game</a:t>
            </a:r>
          </a:p>
        </p:txBody>
      </p:sp>
      <p:sp>
        <p:nvSpPr>
          <p:cNvPr id="21507" name="Content Placeholder 2"/>
          <p:cNvSpPr>
            <a:spLocks noGrp="1"/>
          </p:cNvSpPr>
          <p:nvPr>
            <p:ph idx="1"/>
          </p:nvPr>
        </p:nvSpPr>
        <p:spPr>
          <a:xfrm>
            <a:off x="285750" y="1268760"/>
            <a:ext cx="8858250" cy="5060603"/>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400" dirty="0" smtClean="0"/>
              <a:t>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cit 2003 p90).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457200" y="1"/>
            <a:ext cx="8363272" cy="83671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Problems associated with reading</a:t>
            </a:r>
          </a:p>
        </p:txBody>
      </p:sp>
      <p:sp>
        <p:nvSpPr>
          <p:cNvPr id="22531" name="Rectangle 3"/>
          <p:cNvSpPr>
            <a:spLocks noGrp="1"/>
          </p:cNvSpPr>
          <p:nvPr>
            <p:ph idx="1"/>
          </p:nvPr>
        </p:nvSpPr>
        <p:spPr>
          <a:xfrm>
            <a:off x="142874" y="908720"/>
            <a:ext cx="9001125" cy="5420643"/>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400" dirty="0" smtClean="0"/>
              <a:t>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Non-traditional entrants to Higher Education 2003 p89).</a:t>
            </a:r>
          </a:p>
          <a:p>
            <a:pPr eaLnBrk="1" hangingPunct="1">
              <a:lnSpc>
                <a:spcPct val="100000"/>
              </a:lnSpc>
            </a:pPr>
            <a:endParaRPr lang="en-GB" sz="2600" dirty="0" smtClean="0"/>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context in which we are working</a:t>
            </a:r>
            <a:endParaRPr lang="en-GB" dirty="0"/>
          </a:p>
        </p:txBody>
      </p:sp>
      <p:sp>
        <p:nvSpPr>
          <p:cNvPr id="5" name="Content Placeholder 4"/>
          <p:cNvSpPr>
            <a:spLocks noGrp="1"/>
          </p:cNvSpPr>
          <p:nvPr>
            <p:ph idx="1"/>
          </p:nvPr>
        </p:nvSpPr>
        <p:spPr/>
        <p:txBody>
          <a:bodyPr/>
          <a:lstStyle/>
          <a:p>
            <a:r>
              <a:rPr lang="en-IE" sz="2400" dirty="0" smtClean="0"/>
              <a:t>Students entering HE face real challenges, as many aspects of the study experience (from concepts of learning to where to find lunch) are different from their previous experiences. </a:t>
            </a:r>
          </a:p>
          <a:p>
            <a:r>
              <a:rPr lang="en-IE" sz="2400" dirty="0" smtClean="0"/>
              <a:t>We can help the students greatly (and improve our retention and achievement data too) if we support them effectively at this time. </a:t>
            </a:r>
          </a:p>
          <a:p>
            <a:r>
              <a:rPr lang="en-IE" sz="2400" dirty="0" smtClean="0"/>
              <a:t>Similarly, the transition between levels of the UG programme can be difficult, and students may be more likely to question the value of continuance when times are tough. </a:t>
            </a:r>
          </a:p>
          <a:p>
            <a:r>
              <a:rPr lang="en-IE" sz="2400" dirty="0" smtClean="0"/>
              <a:t>We also need to consider good transition to employment (sometimes termed ‘</a:t>
            </a:r>
            <a:r>
              <a:rPr lang="en-IE" sz="2400" dirty="0" err="1" smtClean="0"/>
              <a:t>outduction</a:t>
            </a:r>
            <a:r>
              <a:rPr lang="en-IE" sz="2400" dirty="0" smtClean="0"/>
              <a:t>’) in the challenging current climate. </a:t>
            </a: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Help students understand what is required with reading</a:t>
            </a:r>
          </a:p>
        </p:txBody>
      </p:sp>
      <p:sp>
        <p:nvSpPr>
          <p:cNvPr id="2355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Help them also to understand that there are different kinds of approaches needed for reading depending on whether they are reading for pleasure, for information, for understanding or reading around a topic;</a:t>
            </a:r>
          </a:p>
          <a:p>
            <a:pPr eaLnBrk="1" hangingPunct="1">
              <a:lnSpc>
                <a:spcPct val="100000"/>
              </a:lnSpc>
            </a:pPr>
            <a:r>
              <a:rPr lang="en-GB" sz="2600" dirty="0" smtClean="0"/>
              <a:t>Help them to become active readers with a pen and Post-its in hand, rather than passive readers, fitting the task in alongside television and other noisy distractions;</a:t>
            </a:r>
          </a:p>
          <a:p>
            <a:pPr eaLnBrk="1" hangingPunct="1">
              <a:lnSpc>
                <a:spcPct val="100000"/>
              </a:lnSpc>
            </a:pPr>
            <a:r>
              <a:rPr lang="en-GB" sz="2600" dirty="0" smtClean="0"/>
              <a:t>Give them clear guidance in the early stages about how much they need to read and what kinds of materials they need to focus on.</a:t>
            </a:r>
          </a:p>
          <a:p>
            <a:pPr eaLnBrk="1" hangingPunct="1">
              <a:lnSpc>
                <a:spcPct val="100000"/>
              </a:lnSpc>
            </a:pPr>
            <a:endParaRPr lang="en-GB" sz="2600" dirty="0" smtClean="0"/>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51520" y="249238"/>
            <a:ext cx="820891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Focussing on why students should stay. We want them to say:</a:t>
            </a:r>
          </a:p>
        </p:txBody>
      </p:sp>
      <p:sp>
        <p:nvSpPr>
          <p:cNvPr id="2457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I’m having a great time;</a:t>
            </a:r>
          </a:p>
          <a:p>
            <a:pPr eaLnBrk="1" hangingPunct="1">
              <a:lnSpc>
                <a:spcPct val="100000"/>
              </a:lnSpc>
            </a:pPr>
            <a:r>
              <a:rPr lang="en-GB" sz="2600" dirty="0" smtClean="0"/>
              <a:t>The stuff I am learning is so interesting;</a:t>
            </a:r>
          </a:p>
          <a:p>
            <a:pPr eaLnBrk="1" hangingPunct="1">
              <a:lnSpc>
                <a:spcPct val="100000"/>
              </a:lnSpc>
            </a:pPr>
            <a:r>
              <a:rPr lang="en-GB" sz="2600" dirty="0" smtClean="0"/>
              <a:t>I’m doing things I’ve never tried before;</a:t>
            </a:r>
          </a:p>
          <a:p>
            <a:pPr eaLnBrk="1" hangingPunct="1">
              <a:lnSpc>
                <a:spcPct val="100000"/>
              </a:lnSpc>
            </a:pPr>
            <a:r>
              <a:rPr lang="en-GB" sz="2600" dirty="0" smtClean="0"/>
              <a:t>I’ve met some really great people on my course;</a:t>
            </a:r>
          </a:p>
          <a:p>
            <a:pPr eaLnBrk="1" hangingPunct="1">
              <a:lnSpc>
                <a:spcPct val="100000"/>
              </a:lnSpc>
            </a:pPr>
            <a:r>
              <a:rPr lang="en-GB" sz="2600" dirty="0" smtClean="0"/>
              <a:t>I’m now starting to see the bigger picture;</a:t>
            </a:r>
          </a:p>
          <a:p>
            <a:pPr eaLnBrk="1" hangingPunct="1">
              <a:lnSpc>
                <a:spcPct val="100000"/>
              </a:lnSpc>
            </a:pPr>
            <a:r>
              <a:rPr lang="en-GB" sz="2600" dirty="0" smtClean="0"/>
              <a:t>It’s challenging, but not in a frightening way;</a:t>
            </a:r>
          </a:p>
          <a:p>
            <a:pPr eaLnBrk="1" hangingPunct="1">
              <a:lnSpc>
                <a:spcPct val="100000"/>
              </a:lnSpc>
            </a:pPr>
            <a:r>
              <a:rPr lang="en-GB" sz="2600" dirty="0" smtClean="0"/>
              <a:t>The lecturers are not like the teachers at school but (and?) it is obvious they really care about us doing well.</a:t>
            </a:r>
          </a:p>
          <a:p>
            <a:pPr eaLnBrk="1" hangingPunct="1">
              <a:lnSpc>
                <a:spcPct val="100000"/>
              </a:lnSpc>
            </a:pPr>
            <a:endParaRPr lang="en-GB"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Being strategic about the first six weeks of the first semester</a:t>
            </a:r>
          </a:p>
        </p:txBody>
      </p:sp>
      <p:sp>
        <p:nvSpPr>
          <p:cNvPr id="25603" name="Content Placeholder 2"/>
          <p:cNvSpPr>
            <a:spLocks noGrp="1"/>
          </p:cNvSpPr>
          <p:nvPr>
            <p:ph idx="1"/>
          </p:nvPr>
        </p:nvSpPr>
        <p:spPr>
          <a:xfrm>
            <a:off x="214313" y="1357313"/>
            <a:ext cx="8483600" cy="497205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Enable students to feel part of a cohort rather than a number on a list;</a:t>
            </a:r>
          </a:p>
          <a:p>
            <a:pPr eaLnBrk="1" hangingPunct="1">
              <a:lnSpc>
                <a:spcPct val="100000"/>
              </a:lnSpc>
            </a:pPr>
            <a:r>
              <a:rPr lang="en-GB" sz="2600" dirty="0" smtClean="0"/>
              <a:t>Help students acclimatise to the new learning context in which they find themselves;</a:t>
            </a:r>
          </a:p>
          <a:p>
            <a:pPr eaLnBrk="1" hangingPunct="1">
              <a:lnSpc>
                <a:spcPct val="100000"/>
              </a:lnSpc>
            </a:pPr>
            <a:r>
              <a:rPr lang="en-GB" sz="2600" dirty="0" smtClean="0"/>
              <a:t>Familiarise them with the language and culture of the subject area they are studying (Northedge, 2003);</a:t>
            </a:r>
          </a:p>
          <a:p>
            <a:pPr eaLnBrk="1" hangingPunct="1">
              <a:lnSpc>
                <a:spcPct val="100000"/>
              </a:lnSpc>
            </a:pPr>
            <a:r>
              <a:rPr lang="en-GB" sz="2600" dirty="0" smtClean="0"/>
              <a:t>Foster the information literacy and other skills that students will need to succeed;</a:t>
            </a:r>
          </a:p>
          <a:p>
            <a:pPr eaLnBrk="1" hangingPunct="1">
              <a:lnSpc>
                <a:spcPct val="100000"/>
              </a:lnSpc>
            </a:pPr>
            <a:r>
              <a:rPr lang="en-GB" sz="2600" dirty="0" smtClean="0"/>
              <a:t>Guide them on where to go for help as necessary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Using assessment for learning and thereby easing transitions</a:t>
            </a:r>
          </a:p>
        </p:txBody>
      </p:sp>
      <p:sp>
        <p:nvSpPr>
          <p:cNvPr id="2662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Assessment that is meaningful to students can provide them with a framework for activity;</a:t>
            </a:r>
          </a:p>
          <a:p>
            <a:pPr eaLnBrk="1" hangingPunct="1">
              <a:lnSpc>
                <a:spcPct val="100000"/>
              </a:lnSpc>
            </a:pPr>
            <a:r>
              <a:rPr lang="en-US" sz="2600" dirty="0" smtClean="0"/>
              <a:t>“Students can escape bad teaching but they can’t escape bad assessment” (Boud);</a:t>
            </a:r>
          </a:p>
          <a:p>
            <a:pPr eaLnBrk="1" hangingPunct="1">
              <a:lnSpc>
                <a:spcPct val="100000"/>
              </a:lnSpc>
            </a:pPr>
            <a:r>
              <a:rPr lang="en-US" sz="2600" dirty="0" smtClean="0"/>
              <a:t>Where assessment is fully part of the learning process and integrated within it, the act of being assessed can help students make sense of their learning.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
            <a:ext cx="7543800" cy="908720"/>
          </a:xfrm>
        </p:spPr>
        <p:txBody>
          <a:bodyPr/>
          <a:lstStyle/>
          <a:p>
            <a:r>
              <a:rPr lang="en-GB" sz="3600" dirty="0" smtClean="0"/>
              <a:t>Assessment </a:t>
            </a:r>
            <a:r>
              <a:rPr lang="en-GB" sz="3600" i="1" dirty="0" smtClean="0"/>
              <a:t>for</a:t>
            </a:r>
            <a:r>
              <a:rPr lang="en-GB" sz="3600" dirty="0" smtClean="0"/>
              <a:t> learning</a:t>
            </a:r>
          </a:p>
        </p:txBody>
      </p:sp>
      <p:sp>
        <p:nvSpPr>
          <p:cNvPr id="3" name="Content Placeholder 2"/>
          <p:cNvSpPr>
            <a:spLocks noGrp="1"/>
          </p:cNvSpPr>
          <p:nvPr>
            <p:ph idx="1"/>
          </p:nvPr>
        </p:nvSpPr>
        <p:spPr>
          <a:xfrm>
            <a:off x="0" y="908720"/>
            <a:ext cx="9144000" cy="5420643"/>
          </a:xfrm>
        </p:spPr>
        <p:txBody>
          <a:bodyPr/>
          <a:lstStyle/>
          <a:p>
            <a:pPr marL="438150" indent="-438150" eaLnBrk="1" hangingPunct="1">
              <a:lnSpc>
                <a:spcPct val="100000"/>
              </a:lnSpc>
              <a:buFont typeface="Wingdings" pitchFamily="2" charset="2"/>
              <a:buNone/>
              <a:defRPr/>
            </a:pPr>
            <a:r>
              <a:rPr lang="en-GB" sz="2200" dirty="0" smtClean="0"/>
              <a:t>1. 	Tasks should be </a:t>
            </a:r>
            <a:r>
              <a:rPr lang="en-GB" sz="2200" dirty="0" smtClean="0">
                <a:solidFill>
                  <a:schemeClr val="tx2">
                    <a:lumMod val="40000"/>
                    <a:lumOff val="60000"/>
                  </a:schemeClr>
                </a:solidFill>
              </a:rPr>
              <a:t>challenging</a:t>
            </a:r>
            <a:r>
              <a:rPr lang="en-GB" sz="2200" dirty="0" smtClean="0"/>
              <a:t>, demanding higher order learning and integration of knowledge learned in both the university and other contexts;</a:t>
            </a:r>
          </a:p>
          <a:p>
            <a:pPr marL="438150" indent="-438150" eaLnBrk="1" hangingPunct="1">
              <a:lnSpc>
                <a:spcPct val="100000"/>
              </a:lnSpc>
              <a:buFont typeface="Wingdings" pitchFamily="2" charset="2"/>
              <a:buNone/>
              <a:defRPr/>
            </a:pPr>
            <a:r>
              <a:rPr lang="en-GB" sz="2200" dirty="0" smtClean="0"/>
              <a:t>2. 	Learning and assessment should be </a:t>
            </a:r>
            <a:r>
              <a:rPr lang="en-GB" sz="2200" dirty="0" smtClean="0">
                <a:solidFill>
                  <a:srgbClr val="AD5CFF"/>
                </a:solidFill>
              </a:rPr>
              <a:t>integrated</a:t>
            </a:r>
            <a:r>
              <a:rPr lang="en-GB" sz="2200" dirty="0" smtClean="0"/>
              <a:t>, assessment should not come at the end of learning but should be part of the learning process;</a:t>
            </a:r>
          </a:p>
          <a:p>
            <a:pPr marL="438150" indent="-438150" eaLnBrk="1" hangingPunct="1">
              <a:lnSpc>
                <a:spcPct val="100000"/>
              </a:lnSpc>
              <a:buFont typeface="Wingdings" pitchFamily="2" charset="2"/>
              <a:buNone/>
              <a:defRPr/>
            </a:pPr>
            <a:r>
              <a:rPr lang="en-GB" sz="2200" dirty="0" smtClean="0"/>
              <a:t>3. 	Students are involved in self assessment and reflection on their learning, they are involved in </a:t>
            </a:r>
            <a:r>
              <a:rPr lang="en-GB" sz="2200" dirty="0" smtClean="0">
                <a:solidFill>
                  <a:srgbClr val="AD5CFF"/>
                </a:solidFill>
              </a:rPr>
              <a:t>judging performance</a:t>
            </a:r>
            <a:r>
              <a:rPr lang="en-GB" sz="2200" dirty="0" smtClean="0"/>
              <a:t>;</a:t>
            </a:r>
          </a:p>
          <a:p>
            <a:pPr marL="438150" indent="-438150" eaLnBrk="1" hangingPunct="1">
              <a:lnSpc>
                <a:spcPct val="100000"/>
              </a:lnSpc>
              <a:buFont typeface="Wingdings" pitchFamily="2" charset="2"/>
              <a:buNone/>
              <a:defRPr/>
            </a:pPr>
            <a:r>
              <a:rPr lang="en-GB" sz="2200" dirty="0" smtClean="0"/>
              <a:t>4. 	Assessment should encourage </a:t>
            </a:r>
            <a:r>
              <a:rPr lang="en-GB" sz="2200" dirty="0" err="1" smtClean="0">
                <a:solidFill>
                  <a:srgbClr val="AD5CFF"/>
                </a:solidFill>
              </a:rPr>
              <a:t>metacognition</a:t>
            </a:r>
            <a:r>
              <a:rPr lang="en-GB" sz="2200" dirty="0" smtClean="0"/>
              <a:t>, promoting thinking about the learning process not just the learning outcomes;</a:t>
            </a:r>
          </a:p>
          <a:p>
            <a:pPr marL="438150" indent="-438150" eaLnBrk="1" hangingPunct="1">
              <a:lnSpc>
                <a:spcPct val="100000"/>
              </a:lnSpc>
              <a:buFont typeface="Wingdings" pitchFamily="2" charset="2"/>
              <a:buNone/>
              <a:defRPr/>
            </a:pPr>
            <a:r>
              <a:rPr lang="en-GB" sz="2200" dirty="0" smtClean="0"/>
              <a:t>5. 	Assessment should have a </a:t>
            </a:r>
            <a:r>
              <a:rPr lang="en-GB" sz="2200" dirty="0" smtClean="0">
                <a:solidFill>
                  <a:srgbClr val="AD5CFF"/>
                </a:solidFill>
              </a:rPr>
              <a:t>formative </a:t>
            </a:r>
            <a:r>
              <a:rPr lang="en-GB" sz="2200" dirty="0" smtClean="0"/>
              <a:t>function, providing ‘</a:t>
            </a:r>
            <a:r>
              <a:rPr lang="en-GB" sz="2200" dirty="0" err="1" smtClean="0"/>
              <a:t>feedforward</a:t>
            </a:r>
            <a:r>
              <a:rPr lang="en-GB" sz="22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49239"/>
            <a:ext cx="7543800" cy="803498"/>
          </a:xfrm>
        </p:spPr>
        <p:txBody>
          <a:bodyPr/>
          <a:lstStyle/>
          <a:p>
            <a:pPr eaLnBrk="1" hangingPunct="1"/>
            <a:r>
              <a:rPr lang="en-GB" sz="3600" dirty="0" smtClean="0"/>
              <a:t>Assessment </a:t>
            </a:r>
            <a:r>
              <a:rPr lang="en-GB" sz="3600" i="1" dirty="0" smtClean="0"/>
              <a:t>for</a:t>
            </a:r>
            <a:r>
              <a:rPr lang="en-GB" sz="3600" dirty="0" smtClean="0"/>
              <a:t> learning</a:t>
            </a:r>
          </a:p>
        </p:txBody>
      </p:sp>
      <p:sp>
        <p:nvSpPr>
          <p:cNvPr id="34820" name="Rectangle 3"/>
          <p:cNvSpPr>
            <a:spLocks noGrp="1" noChangeArrowheads="1"/>
          </p:cNvSpPr>
          <p:nvPr>
            <p:ph type="body" idx="1"/>
          </p:nvPr>
        </p:nvSpPr>
        <p:spPr>
          <a:xfrm>
            <a:off x="468313" y="1196752"/>
            <a:ext cx="8229600" cy="5132611"/>
          </a:xfrm>
        </p:spPr>
        <p:txBody>
          <a:bodyPr/>
          <a:lstStyle/>
          <a:p>
            <a:pPr marL="538163" indent="-538163" eaLnBrk="1" hangingPunct="1">
              <a:lnSpc>
                <a:spcPct val="100000"/>
              </a:lnSpc>
              <a:buFont typeface="Wingdings" pitchFamily="2" charset="2"/>
              <a:buNone/>
              <a:defRPr/>
            </a:pPr>
            <a:r>
              <a:rPr lang="en-GB" sz="2400" dirty="0" smtClean="0"/>
              <a:t>6. 	Assessment expectations should be made </a:t>
            </a:r>
            <a:r>
              <a:rPr lang="en-GB" sz="2400" dirty="0" smtClean="0">
                <a:solidFill>
                  <a:schemeClr val="tx2">
                    <a:lumMod val="40000"/>
                    <a:lumOff val="60000"/>
                  </a:schemeClr>
                </a:solidFill>
              </a:rPr>
              <a:t>visible</a:t>
            </a:r>
            <a:r>
              <a:rPr lang="en-GB" sz="2400" dirty="0" smtClean="0">
                <a:solidFill>
                  <a:srgbClr val="7030A0"/>
                </a:solidFill>
              </a:rPr>
              <a:t> </a:t>
            </a:r>
            <a:r>
              <a:rPr lang="en-GB" sz="2400" dirty="0" smtClean="0"/>
              <a:t>to students as far as possible;</a:t>
            </a:r>
          </a:p>
          <a:p>
            <a:pPr marL="538163" indent="-538163" eaLnBrk="1" hangingPunct="1">
              <a:lnSpc>
                <a:spcPct val="100000"/>
              </a:lnSpc>
              <a:buFont typeface="Wingdings" pitchFamily="2" charset="2"/>
              <a:buNone/>
              <a:defRPr/>
            </a:pPr>
            <a:r>
              <a:rPr lang="en-GB" sz="2400" dirty="0" smtClean="0"/>
              <a:t>7. 	Tasks should involve the </a:t>
            </a:r>
            <a:r>
              <a:rPr lang="en-GB" sz="2400" dirty="0" smtClean="0">
                <a:solidFill>
                  <a:schemeClr val="tx2">
                    <a:lumMod val="40000"/>
                    <a:lumOff val="60000"/>
                  </a:schemeClr>
                </a:solidFill>
              </a:rPr>
              <a:t>active engagement </a:t>
            </a:r>
            <a:r>
              <a:rPr lang="en-GB" sz="2400" dirty="0" smtClean="0"/>
              <a:t>of students developing the capacity to find things out for themselves and learn independently;</a:t>
            </a:r>
          </a:p>
          <a:p>
            <a:pPr marL="538163" indent="-538163" eaLnBrk="1" hangingPunct="1">
              <a:lnSpc>
                <a:spcPct val="100000"/>
              </a:lnSpc>
              <a:buFont typeface="Wingdings" pitchFamily="2" charset="2"/>
              <a:buNone/>
              <a:defRPr/>
            </a:pPr>
            <a:r>
              <a:rPr lang="en-GB" sz="2400" dirty="0" smtClean="0"/>
              <a:t>8. 	Tasks should be </a:t>
            </a:r>
            <a:r>
              <a:rPr lang="en-GB" sz="2400" dirty="0" smtClean="0">
                <a:solidFill>
                  <a:schemeClr val="tx2">
                    <a:lumMod val="40000"/>
                    <a:lumOff val="60000"/>
                  </a:schemeClr>
                </a:solidFill>
              </a:rPr>
              <a:t>authentic</a:t>
            </a:r>
            <a:r>
              <a:rPr lang="en-GB" sz="2400" dirty="0" smtClean="0"/>
              <a:t>; worthwhile, relevant and offering students some level of control over their work;</a:t>
            </a:r>
          </a:p>
          <a:p>
            <a:pPr marL="538163" indent="-538163" eaLnBrk="1" hangingPunct="1">
              <a:lnSpc>
                <a:spcPct val="100000"/>
              </a:lnSpc>
              <a:buFont typeface="Wingdings" pitchFamily="2" charset="2"/>
              <a:buNone/>
              <a:defRPr/>
            </a:pPr>
            <a:r>
              <a:rPr lang="en-GB" sz="2400" dirty="0" smtClean="0"/>
              <a:t>9. 	Tasks are </a:t>
            </a:r>
            <a:r>
              <a:rPr lang="en-GB" sz="2400" dirty="0" smtClean="0">
                <a:solidFill>
                  <a:schemeClr val="tx2">
                    <a:lumMod val="40000"/>
                    <a:lumOff val="60000"/>
                  </a:schemeClr>
                </a:solidFill>
              </a:rPr>
              <a:t>fit for purpose </a:t>
            </a:r>
            <a:r>
              <a:rPr lang="en-GB" sz="2400" dirty="0" smtClean="0"/>
              <a:t>and align with important learning outcomes;</a:t>
            </a:r>
          </a:p>
          <a:p>
            <a:pPr marL="538163" indent="-538163" eaLnBrk="1" hangingPunct="1">
              <a:lnSpc>
                <a:spcPct val="100000"/>
              </a:lnSpc>
              <a:buFont typeface="Wingdings" pitchFamily="2" charset="2"/>
              <a:buNone/>
              <a:defRPr/>
            </a:pPr>
            <a:r>
              <a:rPr lang="en-GB" sz="2400" dirty="0" smtClean="0"/>
              <a:t>10. 	Assessment should be used to </a:t>
            </a:r>
            <a:r>
              <a:rPr lang="en-GB" sz="2400" dirty="0" smtClean="0">
                <a:solidFill>
                  <a:schemeClr val="tx2">
                    <a:lumMod val="40000"/>
                    <a:lumOff val="60000"/>
                  </a:schemeClr>
                </a:solidFill>
              </a:rPr>
              <a:t>evaluate teaching </a:t>
            </a:r>
            <a:r>
              <a:rPr lang="en-GB" sz="2400" dirty="0" smtClean="0"/>
              <a:t>as well as student learning.</a:t>
            </a:r>
          </a:p>
          <a:p>
            <a:pPr eaLnBrk="1" hangingPunct="1">
              <a:lnSpc>
                <a:spcPct val="100000"/>
              </a:lnSpc>
              <a:buFont typeface="Wingdings" pitchFamily="2" charset="2"/>
              <a:buNone/>
              <a:defRPr/>
            </a:pPr>
            <a:r>
              <a:rPr lang="en-GB" sz="2400" i="1" dirty="0" smtClean="0"/>
              <a:t>(Sue Bloxham, unpublished paper for HEA)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249238"/>
            <a:ext cx="8244408" cy="659481"/>
          </a:xfrm>
        </p:spPr>
        <p:txBody>
          <a:bodyPr/>
          <a:lstStyle/>
          <a:p>
            <a:pPr eaLnBrk="1" hangingPunct="1"/>
            <a:r>
              <a:rPr lang="en-GB" sz="3600" dirty="0" smtClean="0"/>
              <a:t>Boud </a:t>
            </a:r>
            <a:r>
              <a:rPr lang="en-GB" sz="3600" i="1" dirty="0" smtClean="0"/>
              <a:t>et al </a:t>
            </a:r>
            <a:r>
              <a:rPr lang="en-GB" sz="3600" dirty="0" smtClean="0"/>
              <a:t>2010: ‘Assessment 2020’</a:t>
            </a:r>
            <a:endParaRPr lang="en-US" sz="3600" dirty="0" smtClean="0"/>
          </a:p>
        </p:txBody>
      </p:sp>
      <p:sp>
        <p:nvSpPr>
          <p:cNvPr id="35844" name="Rectangle 3"/>
          <p:cNvSpPr>
            <a:spLocks noGrp="1" noChangeArrowheads="1"/>
          </p:cNvSpPr>
          <p:nvPr>
            <p:ph type="body" idx="1"/>
          </p:nvPr>
        </p:nvSpPr>
        <p:spPr>
          <a:xfrm>
            <a:off x="251520" y="908720"/>
            <a:ext cx="8892480" cy="5420643"/>
          </a:xfrm>
        </p:spPr>
        <p:txBody>
          <a:bodyPr/>
          <a:lstStyle/>
          <a:p>
            <a:pPr marL="533400" indent="-533400" eaLnBrk="1" hangingPunct="1">
              <a:lnSpc>
                <a:spcPct val="100000"/>
              </a:lnSpc>
              <a:buFont typeface="Wingdings" pitchFamily="2" charset="2"/>
              <a:buNone/>
              <a:defRPr/>
            </a:pPr>
            <a:r>
              <a:rPr lang="en-GB" sz="2400" dirty="0" smtClean="0"/>
              <a:t>Assessment has most effect when...:</a:t>
            </a:r>
          </a:p>
          <a:p>
            <a:pPr marL="533400" indent="-533400" eaLnBrk="1" hangingPunct="1">
              <a:lnSpc>
                <a:spcPct val="100000"/>
              </a:lnSpc>
              <a:buSzPct val="100000"/>
              <a:buFont typeface="+mj-lt"/>
              <a:buAutoNum type="arabicPeriod"/>
              <a:defRPr/>
            </a:pPr>
            <a:r>
              <a:rPr lang="en-GB" sz="2400" dirty="0" smtClean="0"/>
              <a:t>It is used to </a:t>
            </a:r>
            <a:r>
              <a:rPr lang="en-GB" sz="2400" dirty="0" smtClean="0">
                <a:solidFill>
                  <a:schemeClr val="tx2">
                    <a:lumMod val="40000"/>
                    <a:lumOff val="60000"/>
                  </a:schemeClr>
                </a:solidFill>
              </a:rPr>
              <a:t>engage</a:t>
            </a:r>
            <a:r>
              <a:rPr lang="en-GB" sz="2400" dirty="0" smtClean="0"/>
              <a:t> students in learning that is productive.</a:t>
            </a:r>
          </a:p>
          <a:p>
            <a:pPr marL="533400" indent="-533400" eaLnBrk="1" hangingPunct="1">
              <a:lnSpc>
                <a:spcPct val="100000"/>
              </a:lnSpc>
              <a:buSzPct val="100000"/>
              <a:buFont typeface="+mj-lt"/>
              <a:buAutoNum type="arabicPeriod"/>
              <a:defRPr/>
            </a:pPr>
            <a:r>
              <a:rPr lang="en-GB" sz="2400" dirty="0" smtClean="0"/>
              <a:t>Feedback is used to actively </a:t>
            </a:r>
            <a:r>
              <a:rPr lang="en-GB" sz="2400" dirty="0" smtClean="0">
                <a:solidFill>
                  <a:schemeClr val="tx2">
                    <a:lumMod val="40000"/>
                    <a:lumOff val="60000"/>
                  </a:schemeClr>
                </a:solidFill>
              </a:rPr>
              <a:t>improve </a:t>
            </a:r>
            <a:r>
              <a:rPr lang="en-GB" sz="2400" dirty="0" smtClean="0"/>
              <a:t>student learning.</a:t>
            </a:r>
          </a:p>
          <a:p>
            <a:pPr marL="533400" indent="-533400" eaLnBrk="1" hangingPunct="1">
              <a:lnSpc>
                <a:spcPct val="100000"/>
              </a:lnSpc>
              <a:buSzPct val="100000"/>
              <a:buFont typeface="+mj-lt"/>
              <a:buAutoNum type="arabicPeriod"/>
              <a:defRPr/>
            </a:pPr>
            <a:r>
              <a:rPr lang="en-US" sz="2400" dirty="0" smtClean="0"/>
              <a:t>Students and teachers become </a:t>
            </a:r>
            <a:r>
              <a:rPr lang="en-US" sz="2400" dirty="0" smtClean="0">
                <a:solidFill>
                  <a:schemeClr val="tx2">
                    <a:lumMod val="40000"/>
                    <a:lumOff val="60000"/>
                  </a:schemeClr>
                </a:solidFill>
              </a:rPr>
              <a:t>responsible partners </a:t>
            </a:r>
            <a:r>
              <a:rPr lang="en-US" sz="2400" dirty="0" smtClean="0"/>
              <a:t>in learning and assessment.</a:t>
            </a:r>
          </a:p>
          <a:p>
            <a:pPr marL="533400" indent="-533400" eaLnBrk="1" hangingPunct="1">
              <a:lnSpc>
                <a:spcPct val="100000"/>
              </a:lnSpc>
              <a:buSzPct val="100000"/>
              <a:buFont typeface="+mj-lt"/>
              <a:buAutoNum type="arabicPeriod"/>
              <a:defRPr/>
            </a:pPr>
            <a:r>
              <a:rPr lang="en-US" sz="2400" dirty="0" smtClean="0"/>
              <a:t>Students are </a:t>
            </a:r>
            <a:r>
              <a:rPr lang="en-US" sz="2400" dirty="0" smtClean="0">
                <a:solidFill>
                  <a:schemeClr val="tx2">
                    <a:lumMod val="40000"/>
                    <a:lumOff val="60000"/>
                  </a:schemeClr>
                </a:solidFill>
              </a:rPr>
              <a:t>inducted </a:t>
            </a:r>
            <a:r>
              <a:rPr lang="en-US" sz="2400" dirty="0" smtClean="0"/>
              <a:t>into the assessment practices and cultures of higher education.</a:t>
            </a:r>
          </a:p>
          <a:p>
            <a:pPr marL="533400" indent="-533400" eaLnBrk="1" hangingPunct="1">
              <a:lnSpc>
                <a:spcPct val="100000"/>
              </a:lnSpc>
              <a:buSzPct val="100000"/>
              <a:buFont typeface="+mj-lt"/>
              <a:buAutoNum type="arabicPeriod"/>
              <a:defRPr/>
            </a:pPr>
            <a:r>
              <a:rPr lang="en-US" sz="2400" dirty="0" smtClean="0"/>
              <a:t>Assessment </a:t>
            </a:r>
            <a:r>
              <a:rPr lang="en-US" sz="2400" i="1" dirty="0" smtClean="0"/>
              <a:t>for</a:t>
            </a:r>
            <a:r>
              <a:rPr lang="en-US" sz="2400" dirty="0" smtClean="0"/>
              <a:t> learning is placed at the </a:t>
            </a:r>
            <a:r>
              <a:rPr lang="en-US" sz="2400" dirty="0" smtClean="0">
                <a:solidFill>
                  <a:schemeClr val="tx2">
                    <a:lumMod val="40000"/>
                    <a:lumOff val="60000"/>
                  </a:schemeClr>
                </a:solidFill>
              </a:rPr>
              <a:t>centre</a:t>
            </a:r>
            <a:r>
              <a:rPr lang="en-US" sz="2400" dirty="0" smtClean="0"/>
              <a:t> of subject and program design.</a:t>
            </a:r>
          </a:p>
          <a:p>
            <a:pPr marL="533400" indent="-533400" eaLnBrk="1" hangingPunct="1">
              <a:lnSpc>
                <a:spcPct val="100000"/>
              </a:lnSpc>
              <a:buSzPct val="100000"/>
              <a:buFont typeface="+mj-lt"/>
              <a:buAutoNum type="arabicPeriod"/>
              <a:defRPr/>
            </a:pPr>
            <a:r>
              <a:rPr lang="en-US" sz="2400" dirty="0" smtClean="0"/>
              <a:t>Assessment for learning is a focus for staff and institutional </a:t>
            </a:r>
            <a:r>
              <a:rPr lang="en-US" sz="2400" dirty="0" smtClean="0">
                <a:solidFill>
                  <a:schemeClr val="tx2">
                    <a:lumMod val="40000"/>
                    <a:lumOff val="60000"/>
                  </a:schemeClr>
                </a:solidFill>
              </a:rPr>
              <a:t>development</a:t>
            </a:r>
            <a:r>
              <a:rPr lang="en-US" sz="2400" dirty="0" smtClean="0"/>
              <a:t>.</a:t>
            </a:r>
          </a:p>
          <a:p>
            <a:pPr marL="533400" indent="-533400" eaLnBrk="1" hangingPunct="1">
              <a:lnSpc>
                <a:spcPct val="100000"/>
              </a:lnSpc>
              <a:buSzPct val="100000"/>
              <a:buFont typeface="+mj-lt"/>
              <a:buAutoNum type="arabicPeriod"/>
              <a:defRPr/>
            </a:pPr>
            <a:r>
              <a:rPr lang="en-US" sz="2400" dirty="0" smtClean="0"/>
              <a:t>Assessment provides inclusive and trustworthy </a:t>
            </a:r>
            <a:r>
              <a:rPr lang="en-US" sz="2400" dirty="0" smtClean="0">
                <a:solidFill>
                  <a:schemeClr val="tx2">
                    <a:lumMod val="40000"/>
                    <a:lumOff val="60000"/>
                  </a:schemeClr>
                </a:solidFill>
              </a:rPr>
              <a:t>representation of student achievement</a:t>
            </a:r>
            <a:r>
              <a:rPr lang="en-US" sz="2400" dirty="0" smtClean="0"/>
              <a:t>.</a:t>
            </a:r>
          </a:p>
          <a:p>
            <a:pPr marL="533400" indent="-533400" eaLnBrk="1" hangingPunct="1">
              <a:lnSpc>
                <a:spcPct val="100000"/>
              </a:lnSpc>
              <a:defRPr/>
            </a:pPr>
            <a:endParaRPr lang="en-US"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z="3600" dirty="0" smtClean="0"/>
              <a:t>Mapping assessment</a:t>
            </a:r>
          </a:p>
        </p:txBody>
      </p:sp>
      <p:sp>
        <p:nvSpPr>
          <p:cNvPr id="30723" name="Content Placeholder 2"/>
          <p:cNvSpPr>
            <a:spLocks noGrp="1"/>
          </p:cNvSpPr>
          <p:nvPr>
            <p:ph idx="1"/>
          </p:nvPr>
        </p:nvSpPr>
        <p:spPr>
          <a:xfrm>
            <a:off x="468313" y="1428750"/>
            <a:ext cx="8229600" cy="4900613"/>
          </a:xfrm>
        </p:spPr>
        <p:txBody>
          <a:bodyPr/>
          <a:lstStyle/>
          <a:p>
            <a:pPr eaLnBrk="1" hangingPunct="1">
              <a:lnSpc>
                <a:spcPct val="100000"/>
              </a:lnSpc>
            </a:pPr>
            <a:r>
              <a:rPr lang="en-GB" sz="2400" dirty="0" smtClean="0"/>
              <a:t>Are tasks aligned to the learning outcomes?</a:t>
            </a:r>
          </a:p>
          <a:p>
            <a:pPr eaLnBrk="1" hangingPunct="1">
              <a:lnSpc>
                <a:spcPct val="100000"/>
              </a:lnSpc>
            </a:pPr>
            <a:r>
              <a:rPr lang="en-GB" sz="2400" dirty="0" smtClean="0"/>
              <a:t>Is assessments part of the learning programme, or is everything ‘sudden death’ end-point? </a:t>
            </a:r>
          </a:p>
          <a:p>
            <a:pPr eaLnBrk="1" hangingPunct="1">
              <a:lnSpc>
                <a:spcPct val="100000"/>
              </a:lnSpc>
            </a:pPr>
            <a:r>
              <a:rPr lang="en-GB" sz="2400" dirty="0" smtClean="0"/>
              <a:t>Is there excessive bunching of the assessment workload that is highly stressful for students and unmanageable for staff?</a:t>
            </a:r>
          </a:p>
          <a:p>
            <a:pPr eaLnBrk="1" hangingPunct="1">
              <a:lnSpc>
                <a:spcPct val="100000"/>
              </a:lnSpc>
            </a:pPr>
            <a:r>
              <a:rPr lang="en-GB" sz="2400" dirty="0" smtClean="0"/>
              <a:t>Are there plenty of opportunities for formative assessment, especially for students struggling to gauge the level of study?</a:t>
            </a:r>
          </a:p>
          <a:p>
            <a:pPr eaLnBrk="1" hangingPunct="1">
              <a:lnSpc>
                <a:spcPct val="100000"/>
              </a:lnSpc>
            </a:pPr>
            <a:r>
              <a:rPr lang="en-GB" sz="2400" dirty="0" smtClean="0"/>
              <a:t>Are students over-assessed? </a:t>
            </a:r>
          </a:p>
          <a:p>
            <a:pPr eaLnBrk="1" hangingPunct="1">
              <a:lnSpc>
                <a:spcPct val="100000"/>
              </a:lnSpc>
            </a:pPr>
            <a:r>
              <a:rPr lang="en-GB" sz="2400" dirty="0" smtClean="0"/>
              <a:t>Are your assignments uninspiring /tame/ excessively traditional?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 formative assessment to help students with writing</a:t>
            </a:r>
          </a:p>
        </p:txBody>
      </p:sp>
      <p:sp>
        <p:nvSpPr>
          <p:cNvPr id="31747"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Devote energy to helping students understand what is required of them in terms of writing;</a:t>
            </a:r>
          </a:p>
          <a:p>
            <a:pPr eaLnBrk="1" hangingPunct="1">
              <a:lnSpc>
                <a:spcPct val="100000"/>
              </a:lnSpc>
            </a:pPr>
            <a:r>
              <a:rPr lang="en-GB" sz="2600" dirty="0" smtClean="0"/>
              <a:t>Work with them to understand the various academic discourses that are employed within the subject/institution; </a:t>
            </a:r>
          </a:p>
          <a:p>
            <a:pPr eaLnBrk="1" hangingPunct="1">
              <a:lnSpc>
                <a:spcPct val="100000"/>
              </a:lnSpc>
            </a:pPr>
            <a:r>
              <a:rPr lang="en-GB" sz="2600"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1" hangingPunct="1">
              <a:lnSpc>
                <a:spcPct val="100000"/>
              </a:lnSpc>
            </a:pPr>
            <a:endParaRPr lang="en-GB" sz="2600" dirty="0" smtClean="0"/>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457200" y="249239"/>
            <a:ext cx="7543800" cy="87550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Making the most of feedback</a:t>
            </a:r>
          </a:p>
        </p:txBody>
      </p:sp>
      <p:sp>
        <p:nvSpPr>
          <p:cNvPr id="32771" name="Rectangle 3"/>
          <p:cNvSpPr>
            <a:spLocks noGrp="1"/>
          </p:cNvSpPr>
          <p:nvPr>
            <p:ph idx="1"/>
          </p:nvPr>
        </p:nvSpPr>
        <p:spPr>
          <a:xfrm>
            <a:off x="468313" y="1268760"/>
            <a:ext cx="8229600" cy="50606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Plan to maximise the impact of formative feedback. Release extra time helping students to understand the importance of feedback and the value of spending some of their time after receiving work back to learn from the experience. </a:t>
            </a:r>
          </a:p>
          <a:p>
            <a:pPr eaLnBrk="1" hangingPunct="1">
              <a:lnSpc>
                <a:spcPct val="100000"/>
              </a:lnSpc>
            </a:pPr>
            <a:r>
              <a:rPr lang="en-GB" sz="2600" dirty="0" smtClean="0"/>
              <a:t>Provide opportunities for students to respond to our feedback, for example, by giving students follow-up task or give them ‘feed-forward’ comments to improve their next piece of work.</a:t>
            </a:r>
          </a:p>
          <a:p>
            <a:pPr eaLnBrk="1" hangingPunct="1">
              <a:lnSpc>
                <a:spcPct val="100000"/>
              </a:lnSpc>
            </a:pPr>
            <a:r>
              <a:rPr lang="en-GB" sz="2600" dirty="0" smtClean="0"/>
              <a:t>Think about the means by which we deliver feedback, since this can be vital in determining how much notice students take of what you say. </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 this workshop participants will be given opportunities to:</a:t>
            </a:r>
            <a:endParaRPr lang="en-GB" dirty="0"/>
          </a:p>
        </p:txBody>
      </p:sp>
      <p:sp>
        <p:nvSpPr>
          <p:cNvPr id="3" name="Content Placeholder 2"/>
          <p:cNvSpPr>
            <a:spLocks noGrp="1"/>
          </p:cNvSpPr>
          <p:nvPr>
            <p:ph idx="1"/>
          </p:nvPr>
        </p:nvSpPr>
        <p:spPr/>
        <p:txBody>
          <a:bodyPr/>
          <a:lstStyle/>
          <a:p>
            <a:pPr lvl="0">
              <a:lnSpc>
                <a:spcPct val="100000"/>
              </a:lnSpc>
            </a:pPr>
            <a:r>
              <a:rPr lang="en-IE" sz="2600" dirty="0" smtClean="0"/>
              <a:t>consider what are some of the barriers to effective transition; </a:t>
            </a:r>
            <a:endParaRPr lang="en-GB" sz="2600" dirty="0" smtClean="0"/>
          </a:p>
          <a:p>
            <a:pPr lvl="0">
              <a:lnSpc>
                <a:spcPct val="100000"/>
              </a:lnSpc>
            </a:pPr>
            <a:r>
              <a:rPr lang="en-IE" sz="2600" dirty="0" smtClean="0"/>
              <a:t>review some strategies to ease transitions; </a:t>
            </a:r>
            <a:endParaRPr lang="en-GB" sz="2600" dirty="0" smtClean="0"/>
          </a:p>
          <a:p>
            <a:pPr lvl="0">
              <a:lnSpc>
                <a:spcPct val="100000"/>
              </a:lnSpc>
            </a:pPr>
            <a:r>
              <a:rPr lang="en-IE" sz="2600" dirty="0" smtClean="0"/>
              <a:t>think through how students can be supported to be active agents in their own successful progress through their undergraduate studies.</a:t>
            </a:r>
            <a:endParaRPr lang="en-GB" sz="2600" dirty="0" smtClean="0"/>
          </a:p>
          <a:p>
            <a:pPr>
              <a:lnSpc>
                <a:spcPct val="100000"/>
              </a:lnSpc>
            </a:pPr>
            <a:endParaRPr lang="en-GB"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Outduction: transition into employment</a:t>
            </a:r>
          </a:p>
        </p:txBody>
      </p:sp>
      <p:sp>
        <p:nvSpPr>
          <p:cNvPr id="337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The </a:t>
            </a:r>
            <a:r>
              <a:rPr lang="en-US" sz="2600" dirty="0" err="1" smtClean="0"/>
              <a:t>Outduction</a:t>
            </a:r>
            <a:r>
              <a:rPr lang="en-US" sz="2600" dirty="0" smtClean="0"/>
              <a:t> process starts prior to admission, as part of a strategic approach to progression through to employment, research or other life choices (Morgan 2012);</a:t>
            </a:r>
          </a:p>
          <a:p>
            <a:pPr eaLnBrk="1" hangingPunct="1">
              <a:lnSpc>
                <a:spcPct val="100000"/>
              </a:lnSpc>
            </a:pPr>
            <a:r>
              <a:rPr lang="en-US" sz="2600" dirty="0" smtClean="0"/>
              <a:t>Students need to make the right choices about which course to study, what options to take and hope to cope with setbacks (See the STAR project at Ulster University);</a:t>
            </a:r>
          </a:p>
          <a:p>
            <a:pPr eaLnBrk="1" hangingPunct="1">
              <a:lnSpc>
                <a:spcPct val="100000"/>
              </a:lnSpc>
            </a:pPr>
            <a:r>
              <a:rPr lang="en-US" sz="2600" dirty="0" smtClean="0"/>
              <a:t>PDP and employability skills need to be embedded throughout a </a:t>
            </a:r>
            <a:r>
              <a:rPr lang="en-US" sz="2600" dirty="0" err="1" smtClean="0"/>
              <a:t>programme</a:t>
            </a:r>
            <a:r>
              <a:rPr lang="en-US" sz="2600" dirty="0" smtClean="0"/>
              <a:t>, not retrofitted to a devised curriculum (c.f. </a:t>
            </a:r>
            <a:r>
              <a:rPr lang="en-US" sz="2600" dirty="0" err="1" smtClean="0"/>
              <a:t>Alverno</a:t>
            </a:r>
            <a:r>
              <a:rPr lang="en-US" sz="2600" dirty="0" smtClean="0"/>
              <a:t> College).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Transition into Post-graduate study</a:t>
            </a:r>
          </a:p>
        </p:txBody>
      </p:sp>
      <p:sp>
        <p:nvSpPr>
          <p:cNvPr id="34819" name="Content Placeholder 2"/>
          <p:cNvSpPr>
            <a:spLocks noGrp="1"/>
          </p:cNvSpPr>
          <p:nvPr>
            <p:ph idx="1"/>
          </p:nvPr>
        </p:nvSpPr>
        <p:spPr>
          <a:xfrm>
            <a:off x="214313" y="1428750"/>
            <a:ext cx="8483600" cy="490061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How easy can we make transition for our students into Post-graduate study?</a:t>
            </a:r>
          </a:p>
          <a:p>
            <a:pPr eaLnBrk="1" hangingPunct="1">
              <a:lnSpc>
                <a:spcPct val="100000"/>
              </a:lnSpc>
            </a:pPr>
            <a:r>
              <a:rPr lang="en-GB" sz="2600" dirty="0" smtClean="0"/>
              <a:t>Are we making final-year students aware of the range of study pathways available to them on graduation?</a:t>
            </a:r>
          </a:p>
          <a:p>
            <a:pPr eaLnBrk="1" hangingPunct="1">
              <a:lnSpc>
                <a:spcPct val="100000"/>
              </a:lnSpc>
            </a:pPr>
            <a:r>
              <a:rPr lang="en-GB" sz="2600" dirty="0" smtClean="0"/>
              <a:t>Does induction prepare PG students for moving up a gear (or do we give the impression that it is all much of a muchness?)</a:t>
            </a:r>
          </a:p>
          <a:p>
            <a:pPr eaLnBrk="1" hangingPunct="1">
              <a:lnSpc>
                <a:spcPct val="100000"/>
              </a:lnSpc>
            </a:pPr>
            <a:r>
              <a:rPr lang="en-GB" sz="2600" dirty="0" smtClean="0"/>
              <a:t>To what extent can we use current Post-graduate students to induct and mentor new students at this level?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Conclusions</a:t>
            </a:r>
          </a:p>
        </p:txBody>
      </p:sp>
      <p:sp>
        <p:nvSpPr>
          <p:cNvPr id="35843" name="Content Placeholder 2"/>
          <p:cNvSpPr>
            <a:spLocks noGrp="1"/>
          </p:cNvSpPr>
          <p:nvPr>
            <p:ph idx="1"/>
          </p:nvPr>
        </p:nvSpPr>
        <p:spPr>
          <a:xfrm>
            <a:off x="214313" y="1357313"/>
            <a:ext cx="8715375" cy="497205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Students fall through the gaps if we aren’t strategic about transitions;</a:t>
            </a:r>
          </a:p>
          <a:p>
            <a:pPr eaLnBrk="1" hangingPunct="1">
              <a:lnSpc>
                <a:spcPct val="100000"/>
              </a:lnSpc>
            </a:pPr>
            <a:r>
              <a:rPr lang="en-US" sz="2600" dirty="0" smtClean="0"/>
              <a:t>Such an approach requires us to adopt a holistic approach to curriculum design and delivery;</a:t>
            </a:r>
          </a:p>
          <a:p>
            <a:pPr eaLnBrk="1" hangingPunct="1">
              <a:lnSpc>
                <a:spcPct val="100000"/>
              </a:lnSpc>
            </a:pPr>
            <a:r>
              <a:rPr lang="en-US" sz="2600" dirty="0" smtClean="0"/>
              <a:t>Hyper-powerful communication between teaching staff, admin staff, information specialists and others is absolutely essential (can we make it look like Denmark rather than Switzerland?);</a:t>
            </a:r>
          </a:p>
          <a:p>
            <a:pPr eaLnBrk="1" hangingPunct="1">
              <a:lnSpc>
                <a:spcPct val="100000"/>
              </a:lnSpc>
            </a:pPr>
            <a:r>
              <a:rPr lang="en-US" sz="2600" dirty="0" smtClean="0"/>
              <a:t>The risks associated with not doing so are serious in the current context.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p:cNvSpPr>
          <p:nvPr>
            <p:ph idx="1"/>
          </p:nvPr>
        </p:nvSpPr>
        <p:spPr>
          <a:xfrm>
            <a:off x="142875" y="764704"/>
            <a:ext cx="9001125" cy="5524971"/>
          </a:xfrm>
          <a:noFill/>
          <a:ln w="9525">
            <a:noFill/>
            <a:miter lim="800000"/>
            <a:headEnd/>
            <a:tailEnd/>
          </a:ln>
        </p:spPr>
        <p:txBody>
          <a:bodyPr vert="horz" wrap="square" lIns="91440" tIns="45720" rIns="91440" bIns="45720" numCol="1" anchor="t" anchorCtr="0" compatLnSpc="1">
            <a:prstTxWarp prst="textNoShape">
              <a:avLst/>
            </a:prstTxWarp>
          </a:bodyPr>
          <a:lstStyle/>
          <a:p>
            <a:pPr marL="347663" indent="-347663" eaLnBrk="1" hangingPunct="1">
              <a:lnSpc>
                <a:spcPct val="100000"/>
              </a:lnSpc>
              <a:spcBef>
                <a:spcPts val="1200"/>
              </a:spcBef>
              <a:buFont typeface="Wingdings" pitchFamily="2" charset="2"/>
              <a:buNone/>
              <a:defRPr/>
            </a:pPr>
            <a:r>
              <a:rPr lang="en-GB" sz="1800" dirty="0" smtClean="0"/>
              <a:t>Biggs, J. (2003) </a:t>
            </a:r>
            <a:r>
              <a:rPr lang="en-GB" sz="1800" i="1" dirty="0" smtClean="0"/>
              <a:t>Teaching for Quality Learning at University</a:t>
            </a:r>
            <a:r>
              <a:rPr lang="en-GB" sz="1800" dirty="0" smtClean="0"/>
              <a:t>, Maidenhead: SRHE &amp; Open University Press.</a:t>
            </a:r>
          </a:p>
          <a:p>
            <a:pPr marL="347663" indent="-347663" eaLnBrk="1" hangingPunct="1">
              <a:lnSpc>
                <a:spcPct val="100000"/>
              </a:lnSpc>
              <a:spcBef>
                <a:spcPts val="1200"/>
              </a:spcBef>
              <a:buFont typeface="Wingdings" pitchFamily="2" charset="2"/>
              <a:buNone/>
              <a:defRPr/>
            </a:pPr>
            <a:r>
              <a:rPr lang="en-GB" sz="1800" dirty="0" smtClean="0"/>
              <a:t>Bloxham, S, and Boyd, P. (2007) </a:t>
            </a:r>
            <a:r>
              <a:rPr lang="en-GB" sz="1800" i="1" dirty="0" smtClean="0"/>
              <a:t>Developing assessment in Higher education: a practical guide,</a:t>
            </a:r>
            <a:r>
              <a:rPr lang="en-GB" sz="1800" dirty="0" smtClean="0"/>
              <a:t> Open University press Buckingham</a:t>
            </a:r>
          </a:p>
          <a:p>
            <a:pPr marL="347663" indent="-347663" eaLnBrk="1" hangingPunct="1">
              <a:lnSpc>
                <a:spcPct val="100000"/>
              </a:lnSpc>
              <a:spcBef>
                <a:spcPts val="1200"/>
              </a:spcBef>
              <a:buFont typeface="Wingdings" pitchFamily="2" charset="2"/>
              <a:buNone/>
              <a:defRPr/>
            </a:pPr>
            <a:r>
              <a:rPr lang="en-GB" sz="1800" dirty="0" smtClean="0"/>
              <a:t>Bowl, M. (2003) </a:t>
            </a:r>
            <a:r>
              <a:rPr lang="en-GB" sz="1800" i="1" dirty="0" smtClean="0"/>
              <a:t>Non-traditional entrants to higher education ‘they talk about people like me’, </a:t>
            </a:r>
            <a:r>
              <a:rPr lang="en-GB" sz="1800" dirty="0" smtClean="0"/>
              <a:t>Stoke on Trent, UK: Trentham Books.</a:t>
            </a:r>
          </a:p>
          <a:p>
            <a:pPr marL="347663" indent="-347663" eaLnBrk="1" hangingPunct="1">
              <a:lnSpc>
                <a:spcPct val="100000"/>
              </a:lnSpc>
              <a:spcBef>
                <a:spcPts val="1200"/>
              </a:spcBef>
              <a:buFont typeface="Wingdings" pitchFamily="2" charset="2"/>
              <a:buNone/>
              <a:defRPr/>
            </a:pPr>
            <a:r>
              <a:rPr lang="en-GB" sz="1800" dirty="0" smtClean="0"/>
              <a:t>Boud, D. (1995) </a:t>
            </a:r>
            <a:r>
              <a:rPr lang="en-GB" sz="1800" i="1" dirty="0" smtClean="0"/>
              <a:t>Enhancing learning through self-assessment, </a:t>
            </a:r>
            <a:r>
              <a:rPr lang="en-GB" sz="1800" dirty="0" smtClean="0"/>
              <a:t>London, Routledge.</a:t>
            </a:r>
          </a:p>
          <a:p>
            <a:pPr marL="347663" indent="-347663" eaLnBrk="1" hangingPunct="1">
              <a:lnSpc>
                <a:spcPct val="100000"/>
              </a:lnSpc>
              <a:spcBef>
                <a:spcPts val="1200"/>
              </a:spcBef>
              <a:buNone/>
              <a:defRPr/>
            </a:pPr>
            <a:r>
              <a:rPr lang="en-GB" sz="1800" dirty="0" smtClean="0"/>
              <a:t>Cooke, A. The STAR project, University of Ulster http://www.ulster.ac.uk/star/</a:t>
            </a:r>
          </a:p>
          <a:p>
            <a:pPr marL="347663" indent="-347663" eaLnBrk="1" hangingPunct="1">
              <a:lnSpc>
                <a:spcPct val="100000"/>
              </a:lnSpc>
              <a:spcBef>
                <a:spcPts val="1200"/>
              </a:spcBef>
              <a:buFont typeface="Wingdings" pitchFamily="2" charset="2"/>
              <a:buNone/>
              <a:defRPr/>
            </a:pPr>
            <a:r>
              <a:rPr lang="en-GB" sz="1800" dirty="0" smtClean="0"/>
              <a:t>Dweck, C. (2000) </a:t>
            </a:r>
            <a:r>
              <a:rPr lang="en-GB" sz="1800" i="1" dirty="0" smtClean="0"/>
              <a:t>Self-theories: their role in motivation, personality, and development ,</a:t>
            </a:r>
            <a:r>
              <a:rPr lang="en-GB" sz="1800" dirty="0" smtClean="0"/>
              <a:t>Psychology press: Essays in Social Psychology Taylor and Francis, Philadelphia.</a:t>
            </a:r>
          </a:p>
          <a:p>
            <a:pPr marL="347663" indent="-347663" eaLnBrk="1" hangingPunct="1">
              <a:lnSpc>
                <a:spcPct val="100000"/>
              </a:lnSpc>
              <a:spcBef>
                <a:spcPts val="1200"/>
              </a:spcBef>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Glasner, A. (eds.) </a:t>
            </a:r>
            <a:r>
              <a:rPr lang="en-GB" sz="1800" i="1" dirty="0" smtClean="0"/>
              <a:t>Assessment Matters in Higher Education: Choosing and Using Diverse Approaches, </a:t>
            </a:r>
            <a:r>
              <a:rPr lang="en-GB" sz="1800" dirty="0" smtClean="0"/>
              <a:t>Maidenhead: SRHE/Open University Press.</a:t>
            </a:r>
          </a:p>
          <a:p>
            <a:pPr marL="347663" indent="-347663" eaLnBrk="1" hangingPunct="1">
              <a:lnSpc>
                <a:spcPct val="100000"/>
              </a:lnSpc>
              <a:spcBef>
                <a:spcPts val="1200"/>
              </a:spcBef>
              <a:buFont typeface="Wingdings" pitchFamily="2" charset="2"/>
              <a:buNone/>
              <a:defRPr/>
            </a:pPr>
            <a:r>
              <a:rPr lang="en-GB" sz="1800" dirty="0" smtClean="0"/>
              <a:t>Gibbs, G. (September 2008) </a:t>
            </a:r>
            <a:r>
              <a:rPr lang="en-US" sz="1800" i="1" dirty="0" smtClean="0"/>
              <a:t>Designing assessment to support student learning,</a:t>
            </a:r>
            <a:r>
              <a:rPr lang="en-GB" sz="1800" i="1" dirty="0" smtClean="0"/>
              <a:t> </a:t>
            </a:r>
            <a:r>
              <a:rPr lang="en-GB" sz="1800" dirty="0" smtClean="0"/>
              <a:t>keynote at Leeds Met Staff Development Festival.</a:t>
            </a:r>
          </a:p>
        </p:txBody>
      </p:sp>
      <p:sp>
        <p:nvSpPr>
          <p:cNvPr id="4" name="Rectangle 2"/>
          <p:cNvSpPr txBox="1">
            <a:spLocks/>
          </p:cNvSpPr>
          <p:nvPr/>
        </p:nvSpPr>
        <p:spPr bwMode="auto">
          <a:xfrm>
            <a:off x="457200" y="1"/>
            <a:ext cx="7543800" cy="836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defTabSz="914400" eaLnBrk="0" latinLnBrk="0" hangingPunct="0">
              <a:lnSpc>
                <a:spcPct val="100000"/>
              </a:lnSpc>
              <a:buClrTx/>
              <a:buSzTx/>
              <a:buFontTx/>
              <a:buNone/>
              <a:tabLst/>
              <a:defRPr/>
            </a:pPr>
            <a:r>
              <a:rPr lang="en-GB" sz="3600" b="1" dirty="0">
                <a:solidFill>
                  <a:schemeClr val="tx2"/>
                </a:solidFill>
                <a:latin typeface="+mj-lt"/>
                <a:ea typeface="+mj-ea"/>
                <a:cs typeface="+mj-cs"/>
              </a:rPr>
              <a:t>Useful references 1</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4704"/>
            <a:ext cx="9144000" cy="5564659"/>
          </a:xfrm>
          <a:noFill/>
          <a:ln w="9525">
            <a:noFill/>
            <a:miter lim="800000"/>
            <a:headEnd/>
            <a:tailEnd/>
          </a:ln>
        </p:spPr>
        <p:txBody>
          <a:bodyPr vert="horz" wrap="square" lIns="91440" tIns="45720" rIns="91440" bIns="45720" numCol="1" anchor="t" anchorCtr="0" compatLnSpc="1">
            <a:prstTxWarp prst="textNoShape">
              <a:avLst/>
            </a:prstTxWarp>
          </a:bodyPr>
          <a:lstStyle/>
          <a:p>
            <a:pPr marL="457200" eaLnBrk="1" hangingPunct="1">
              <a:lnSpc>
                <a:spcPct val="100000"/>
              </a:lnSpc>
              <a:spcBef>
                <a:spcPts val="1200"/>
              </a:spcBef>
              <a:buNone/>
              <a:defRPr/>
            </a:pPr>
            <a:r>
              <a:rPr lang="en-GB" sz="1800" dirty="0" smtClean="0"/>
              <a:t>Flint, N.R. and Johnson, B. (2011) </a:t>
            </a:r>
            <a:r>
              <a:rPr lang="en-GB" sz="1800" i="1" dirty="0" smtClean="0"/>
              <a:t>Towards fairer assessment: recognising the concerns of students,</a:t>
            </a:r>
            <a:r>
              <a:rPr lang="en-GB" sz="1800" dirty="0" smtClean="0"/>
              <a:t> Abingdon: Routledge.</a:t>
            </a:r>
          </a:p>
          <a:p>
            <a:pPr marL="457200" eaLnBrk="1" hangingPunct="1">
              <a:lnSpc>
                <a:spcPct val="100000"/>
              </a:lnSpc>
              <a:spcBef>
                <a:spcPts val="1200"/>
              </a:spcBef>
              <a:buFont typeface="Wingdings" pitchFamily="2" charset="2"/>
              <a:buNone/>
              <a:defRPr/>
            </a:pPr>
            <a:r>
              <a:rPr lang="en-GB" sz="1800" dirty="0" smtClean="0"/>
              <a:t>Falchikov, N. (2004) </a:t>
            </a:r>
            <a:r>
              <a:rPr lang="en-GB" sz="1800" i="1" dirty="0" smtClean="0"/>
              <a:t>Improving Assessment through Student Involvement: Practical Solutions for Aiding Learning in Higher and Further Education</a:t>
            </a:r>
            <a:r>
              <a:rPr lang="en-GB" sz="1800" dirty="0" smtClean="0"/>
              <a:t>, London: Routledge.</a:t>
            </a:r>
          </a:p>
          <a:p>
            <a:pPr marL="457200" eaLnBrk="1" hangingPunct="1">
              <a:lnSpc>
                <a:spcPct val="100000"/>
              </a:lnSpc>
              <a:spcBef>
                <a:spcPts val="1200"/>
              </a:spcBef>
              <a:buNone/>
              <a:defRPr/>
            </a:pPr>
            <a:r>
              <a:rPr lang="en-GB" sz="1800" dirty="0" err="1" smtClean="0"/>
              <a:t>Kneale</a:t>
            </a:r>
            <a:r>
              <a:rPr lang="en-GB" sz="1800" dirty="0" smtClean="0"/>
              <a:t>, P. E. (1997) </a:t>
            </a:r>
            <a:r>
              <a:rPr lang="en-GB" sz="1800" i="1" dirty="0" smtClean="0"/>
              <a:t>The rise of the "strategic student": how can we adapt to cope?, </a:t>
            </a:r>
            <a:r>
              <a:rPr lang="en-GB" sz="1800" dirty="0" smtClean="0"/>
              <a:t>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457200" eaLnBrk="1" hangingPunct="1">
              <a:lnSpc>
                <a:spcPct val="100000"/>
              </a:lnSpc>
              <a:spcBef>
                <a:spcPts val="1200"/>
              </a:spcBef>
              <a:buFont typeface="Wingdings" pitchFamily="2" charset="2"/>
              <a:buNone/>
              <a:defRPr/>
            </a:pPr>
            <a:r>
              <a:rPr lang="en-GB" sz="1800" dirty="0" smtClean="0"/>
              <a:t>Knight, P. and Yorke, M. (2003) </a:t>
            </a:r>
            <a:r>
              <a:rPr lang="en-GB" sz="1800" i="1" dirty="0" smtClean="0"/>
              <a:t>Assessment, learning and employability, </a:t>
            </a:r>
            <a:r>
              <a:rPr lang="en-GB" sz="1800" dirty="0" smtClean="0"/>
              <a:t>Maidenhead, UK: SRHE/Open University Press.</a:t>
            </a:r>
          </a:p>
          <a:p>
            <a:pPr marL="457200" eaLnBrk="1" hangingPunct="1">
              <a:lnSpc>
                <a:spcPct val="100000"/>
              </a:lnSpc>
              <a:spcBef>
                <a:spcPts val="1200"/>
              </a:spcBef>
              <a:buFont typeface="Wingdings" pitchFamily="2" charset="2"/>
              <a:buNone/>
              <a:defRPr/>
            </a:pPr>
            <a:r>
              <a:rPr lang="en-GB" sz="1800" dirty="0" smtClean="0"/>
              <a:t>Mentkowski, M. and associates (2000) p.82 </a:t>
            </a:r>
            <a:r>
              <a:rPr lang="en-GB" sz="1800" i="1" dirty="0" smtClean="0"/>
              <a:t>Learning that lasts: integrating learning development and performance in college and beyond, </a:t>
            </a:r>
            <a:r>
              <a:rPr lang="en-GB" sz="1800" dirty="0" smtClean="0"/>
              <a:t>San Francisco: Jossey-Bass. </a:t>
            </a:r>
          </a:p>
          <a:p>
            <a:pPr marL="457200" eaLnBrk="1" hangingPunct="1">
              <a:lnSpc>
                <a:spcPct val="100000"/>
              </a:lnSpc>
              <a:spcBef>
                <a:spcPts val="1200"/>
              </a:spcBef>
              <a:buFont typeface="Wingdings" pitchFamily="2" charset="2"/>
              <a:buNone/>
              <a:defRPr/>
            </a:pPr>
            <a:r>
              <a:rPr lang="en-GB" sz="1800" dirty="0" smtClean="0"/>
              <a:t>Morgan, M. (2011) </a:t>
            </a:r>
            <a:r>
              <a:rPr lang="en-GB" sz="1800" i="1" dirty="0" smtClean="0"/>
              <a:t>Improving and Enhancing the Student Experience – A practical guide</a:t>
            </a:r>
            <a:r>
              <a:rPr lang="en-GB" sz="1800" dirty="0" smtClean="0"/>
              <a:t>, London: Routledge.</a:t>
            </a:r>
          </a:p>
          <a:p>
            <a:pPr marL="457200" eaLnBrk="1" hangingPunct="1">
              <a:lnSpc>
                <a:spcPct val="100000"/>
              </a:lnSpc>
              <a:spcBef>
                <a:spcPts val="1200"/>
              </a:spcBef>
              <a:buNone/>
              <a:defRPr/>
            </a:pPr>
            <a:r>
              <a:rPr lang="en-GB" sz="1800" dirty="0" err="1" smtClean="0"/>
              <a:t>Northedge</a:t>
            </a:r>
            <a:r>
              <a:rPr lang="en-GB" sz="1800" dirty="0" smtClean="0"/>
              <a:t>, A. (2003) Enabling participation in academic discourse </a:t>
            </a:r>
            <a:r>
              <a:rPr lang="en-GB" sz="1800" i="1" dirty="0" smtClean="0"/>
              <a:t>Teaching in Higher Education, Vol. 8, No. 2, 2003, pp. 169–180.</a:t>
            </a:r>
            <a:endParaRPr lang="en-GB" sz="1800" dirty="0" smtClean="0"/>
          </a:p>
        </p:txBody>
      </p:sp>
      <p:sp>
        <p:nvSpPr>
          <p:cNvPr id="6" name="Rectangle 2"/>
          <p:cNvSpPr>
            <a:spLocks noGrp="1"/>
          </p:cNvSpPr>
          <p:nvPr>
            <p:ph type="title"/>
          </p:nvPr>
        </p:nvSpPr>
        <p:spPr>
          <a:xfrm>
            <a:off x="457200" y="1"/>
            <a:ext cx="7543800" cy="8367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2</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457200" y="0"/>
            <a:ext cx="7543800" cy="98072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3</a:t>
            </a:r>
          </a:p>
        </p:txBody>
      </p:sp>
      <p:sp>
        <p:nvSpPr>
          <p:cNvPr id="37891" name="Rectangle 3"/>
          <p:cNvSpPr>
            <a:spLocks noGrp="1"/>
          </p:cNvSpPr>
          <p:nvPr>
            <p:ph idx="1"/>
          </p:nvPr>
        </p:nvSpPr>
        <p:spPr>
          <a:xfrm>
            <a:off x="251520" y="1052736"/>
            <a:ext cx="8892480" cy="5544616"/>
          </a:xfrm>
        </p:spPr>
        <p:txBody>
          <a:bodyPr/>
          <a:lstStyle/>
          <a:p>
            <a:pPr marL="360000" eaLnBrk="1" hangingPunct="1">
              <a:lnSpc>
                <a:spcPct val="100000"/>
              </a:lnSpc>
              <a:spcBef>
                <a:spcPts val="1200"/>
              </a:spcBef>
              <a:buFont typeface="Wingdings" pitchFamily="2" charset="2"/>
              <a:buNone/>
              <a:defRPr/>
            </a:pPr>
            <a:r>
              <a:rPr lang="en-GB" sz="1800" dirty="0" smtClean="0"/>
              <a:t>PASS project Bradford http://www.pass.brad.ac.uk/ </a:t>
            </a:r>
          </a:p>
          <a:p>
            <a:pPr marL="360000" eaLnBrk="1" hangingPunct="1">
              <a:lnSpc>
                <a:spcPct val="100000"/>
              </a:lnSpc>
              <a:spcBef>
                <a:spcPts val="1200"/>
              </a:spcBef>
              <a:buFont typeface="Wingdings" pitchFamily="2" charset="2"/>
              <a:buNone/>
              <a:defRPr/>
            </a:pPr>
            <a:r>
              <a:rPr lang="en-GB" sz="1800" dirty="0" smtClean="0"/>
              <a:t>Peelo, M. and Wareham, T. (eds.) (2002) </a:t>
            </a:r>
            <a:r>
              <a:rPr lang="en-GB" sz="1800" i="1" dirty="0" smtClean="0"/>
              <a:t>Failing Students in higher education </a:t>
            </a:r>
            <a:r>
              <a:rPr lang="en-GB" sz="1800" dirty="0" smtClean="0"/>
              <a:t>Maidenhead, UK: SRHE/Open University Press.</a:t>
            </a:r>
          </a:p>
          <a:p>
            <a:pPr marL="360000" eaLnBrk="1" hangingPunct="1">
              <a:lnSpc>
                <a:spcPct val="100000"/>
              </a:lnSpc>
              <a:spcBef>
                <a:spcPts val="1200"/>
              </a:spcBef>
              <a:buNone/>
              <a:defRPr/>
            </a:pPr>
            <a:r>
              <a:rPr lang="en-GB" sz="1800" dirty="0" smtClean="0"/>
              <a:t>Pickford, R. and Brown, S. (2006) </a:t>
            </a:r>
            <a:r>
              <a:rPr lang="en-GB" sz="1800" i="1" dirty="0" smtClean="0"/>
              <a:t>Assessing skills and practice, </a:t>
            </a:r>
            <a:r>
              <a:rPr lang="en-GB" sz="1800" dirty="0" smtClean="0"/>
              <a:t>London: Routledge. </a:t>
            </a:r>
          </a:p>
          <a:p>
            <a:pPr marL="360000" eaLnBrk="1" hangingPunct="1">
              <a:lnSpc>
                <a:spcPct val="100000"/>
              </a:lnSpc>
              <a:spcBef>
                <a:spcPts val="1200"/>
              </a:spcBef>
              <a:buFont typeface="Wingdings" pitchFamily="2" charset="2"/>
              <a:buNone/>
              <a:defRPr/>
            </a:pPr>
            <a:r>
              <a:rPr lang="en-GB" sz="1800" dirty="0" smtClean="0"/>
              <a:t>Rust, C., Price, M. and O’Donovan, B. (2003) Improving students’ learning by developing their understanding of assessment criteria and processes </a:t>
            </a:r>
            <a:r>
              <a:rPr lang="en-GB" sz="1800" i="1" dirty="0" smtClean="0"/>
              <a:t>Assessment and Evaluation in Higher Education. 28 (2), 147-164.</a:t>
            </a:r>
          </a:p>
          <a:p>
            <a:pPr marL="360000" eaLnBrk="1" hangingPunct="1">
              <a:lnSpc>
                <a:spcPct val="100000"/>
              </a:lnSpc>
              <a:spcBef>
                <a:spcPts val="1200"/>
              </a:spcBef>
              <a:buFont typeface="Wingdings" pitchFamily="2" charset="2"/>
              <a:buNone/>
              <a:defRPr/>
            </a:pPr>
            <a:r>
              <a:rPr lang="en-GB" sz="1800" dirty="0" smtClean="0"/>
              <a:t>Sadler, D. R. (2008) </a:t>
            </a:r>
            <a:r>
              <a:rPr lang="en-GB" sz="1800" i="1" dirty="0" smtClean="0"/>
              <a:t>Assessment of Higher Education,</a:t>
            </a:r>
            <a:r>
              <a:rPr lang="en-GB" sz="1800" dirty="0" smtClean="0"/>
              <a:t> in International Encyclopaedia of Education.</a:t>
            </a:r>
          </a:p>
          <a:p>
            <a:pPr marL="360000" eaLnBrk="1" hangingPunct="1">
              <a:lnSpc>
                <a:spcPct val="100000"/>
              </a:lnSpc>
              <a:spcBef>
                <a:spcPts val="1200"/>
              </a:spcBef>
              <a:buFont typeface="Wingdings" pitchFamily="2" charset="2"/>
              <a:buNone/>
              <a:defRPr/>
            </a:pPr>
            <a:r>
              <a:rPr lang="en-GB" sz="1800" dirty="0" smtClean="0"/>
              <a:t>Sadler, D. R. (1989) Formative assessment and the design of instructional systems, </a:t>
            </a:r>
            <a:r>
              <a:rPr lang="en-GB" sz="1800" i="1" dirty="0" smtClean="0"/>
              <a:t>Instructional Science 18, 119-144.</a:t>
            </a:r>
          </a:p>
          <a:p>
            <a:pPr marL="360000" eaLnBrk="1" hangingPunct="1">
              <a:lnSpc>
                <a:spcPct val="100000"/>
              </a:lnSpc>
              <a:spcBef>
                <a:spcPts val="1200"/>
              </a:spcBef>
              <a:buFont typeface="Wingdings" pitchFamily="2" charset="2"/>
              <a:buNone/>
              <a:defRPr/>
            </a:pPr>
            <a:r>
              <a:rPr lang="en-GB" sz="1800" dirty="0" smtClean="0"/>
              <a:t>Yorke, M. (1999) </a:t>
            </a:r>
            <a:r>
              <a:rPr lang="en-GB" sz="1800" i="1" dirty="0" smtClean="0"/>
              <a:t>Leaving Early: Undergraduate Non-Completion in Higher Education</a:t>
            </a:r>
            <a:r>
              <a:rPr lang="en-GB" sz="1800" dirty="0" smtClean="0"/>
              <a:t>, </a:t>
            </a:r>
            <a:r>
              <a:rPr lang="en-GB" sz="1800" dirty="0" err="1" smtClean="0"/>
              <a:t>London:Taylor</a:t>
            </a:r>
            <a:r>
              <a:rPr lang="en-GB" sz="1800" dirty="0" smtClean="0"/>
              <a:t> and Francis.</a:t>
            </a:r>
          </a:p>
          <a:p>
            <a:pPr marL="360000" eaLnBrk="1" hangingPunct="1">
              <a:lnSpc>
                <a:spcPct val="100000"/>
              </a:lnSpc>
              <a:spcBef>
                <a:spcPts val="1200"/>
              </a:spcBef>
              <a:buFont typeface="Wingdings" pitchFamily="2" charset="2"/>
              <a:buNone/>
              <a:defRPr/>
            </a:pPr>
            <a:r>
              <a:rPr lang="en-GB" sz="1800" dirty="0" smtClean="0"/>
              <a:t>Yorke, M. and </a:t>
            </a:r>
            <a:r>
              <a:rPr lang="en-GB" sz="1800" dirty="0" err="1" smtClean="0"/>
              <a:t>Longden</a:t>
            </a:r>
            <a:r>
              <a:rPr lang="en-GB" sz="1800" dirty="0" smtClean="0"/>
              <a:t>, B. (2004) </a:t>
            </a:r>
            <a:r>
              <a:rPr lang="en-GB" sz="1800" i="1" dirty="0" smtClean="0"/>
              <a:t>Retention and Student Success in Higher Education,</a:t>
            </a:r>
            <a:r>
              <a:rPr lang="en-GB" sz="1800" dirty="0" smtClean="0"/>
              <a:t> Maidenhead: Open University Press.</a:t>
            </a:r>
          </a:p>
          <a:p>
            <a:pPr eaLnBrk="1" hangingPunct="1">
              <a:spcBef>
                <a:spcPts val="1200"/>
              </a:spcBef>
              <a:defRPr/>
            </a:pPr>
            <a:endParaRPr lang="en-GB" sz="2000" dirty="0" smtClean="0"/>
          </a:p>
          <a:p>
            <a:pPr eaLnBrk="1" hangingPunct="1">
              <a:spcBef>
                <a:spcPts val="1200"/>
              </a:spcBef>
              <a:defRPr/>
            </a:pPr>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Barriers to effective transition into university</a:t>
            </a:r>
          </a:p>
        </p:txBody>
      </p:sp>
      <p:sp>
        <p:nvSpPr>
          <p:cNvPr id="7171" name="Content Placeholder 2"/>
          <p:cNvSpPr>
            <a:spLocks noGrp="1"/>
          </p:cNvSpPr>
          <p:nvPr>
            <p:ph idx="1"/>
          </p:nvPr>
        </p:nvSpPr>
        <p:spPr>
          <a:xfrm>
            <a:off x="468313" y="1484784"/>
            <a:ext cx="8229600" cy="484457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A ‘cantonised’ curriculum, where modules aren't integrated;</a:t>
            </a:r>
          </a:p>
          <a:p>
            <a:pPr eaLnBrk="1" hangingPunct="1">
              <a:lnSpc>
                <a:spcPct val="100000"/>
              </a:lnSpc>
            </a:pPr>
            <a:r>
              <a:rPr lang="en-US" sz="2600" dirty="0" smtClean="0"/>
              <a:t>Some teachers, module leaders and others don’t necessarily feel responsible for the wider student experience;</a:t>
            </a:r>
          </a:p>
          <a:p>
            <a:pPr eaLnBrk="1" hangingPunct="1">
              <a:lnSpc>
                <a:spcPct val="100000"/>
              </a:lnSpc>
            </a:pPr>
            <a:r>
              <a:rPr lang="en-US" sz="2600" dirty="0" smtClean="0"/>
              <a:t>Difficulties in ensuring constructive alignment (Biggs)</a:t>
            </a:r>
          </a:p>
          <a:p>
            <a:pPr eaLnBrk="1" hangingPunct="1">
              <a:lnSpc>
                <a:spcPct val="100000"/>
              </a:lnSpc>
            </a:pPr>
            <a:r>
              <a:rPr lang="en-US" sz="2600" dirty="0" smtClean="0"/>
              <a:t>A lack of a whole-programme approach to curriculum design, delivery and assessment (see Peter Hartley’s PASS project, Bradford).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49239"/>
            <a:ext cx="7543800" cy="803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Mapping the student experience</a:t>
            </a:r>
          </a:p>
        </p:txBody>
      </p:sp>
      <p:sp>
        <p:nvSpPr>
          <p:cNvPr id="8195" name="Content Placeholder 2"/>
          <p:cNvSpPr>
            <a:spLocks noGrp="1"/>
          </p:cNvSpPr>
          <p:nvPr>
            <p:ph idx="1"/>
          </p:nvPr>
        </p:nvSpPr>
        <p:spPr>
          <a:xfrm>
            <a:off x="468313" y="1124744"/>
            <a:ext cx="8229600" cy="520461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Will students feel from the outset that they are on the programme they signed up to?</a:t>
            </a:r>
          </a:p>
          <a:p>
            <a:pPr eaLnBrk="1" hangingPunct="1">
              <a:lnSpc>
                <a:spcPct val="100000"/>
              </a:lnSpc>
            </a:pPr>
            <a:r>
              <a:rPr lang="en-GB" sz="2600" dirty="0" smtClean="0"/>
              <a:t>Are you ensuring that students are immersed in the subject they have come to study from the outset?</a:t>
            </a:r>
          </a:p>
          <a:p>
            <a:pPr eaLnBrk="1" hangingPunct="1">
              <a:lnSpc>
                <a:spcPct val="100000"/>
              </a:lnSpc>
            </a:pPr>
            <a:r>
              <a:rPr lang="en-GB" sz="2600" dirty="0" smtClean="0"/>
              <a:t>Is induction a valuable and productive introduction to the course (or just the distribution of bags and bags of paper)?</a:t>
            </a:r>
          </a:p>
          <a:p>
            <a:pPr eaLnBrk="1" hangingPunct="1">
              <a:lnSpc>
                <a:spcPct val="100000"/>
              </a:lnSpc>
            </a:pPr>
            <a:r>
              <a:rPr lang="en-GB" sz="2600" dirty="0" smtClean="0"/>
              <a:t>Do students have a positive and balanced experience across the programme?</a:t>
            </a:r>
          </a:p>
          <a:p>
            <a:pPr eaLnBrk="1" hangingPunct="1">
              <a:lnSpc>
                <a:spcPct val="100000"/>
              </a:lnSpc>
            </a:pPr>
            <a:r>
              <a:rPr lang="en-GB" sz="2600" dirty="0" smtClean="0"/>
              <a:t>Are there points in the academic year when there doesn’t seem to be much going on?</a:t>
            </a:r>
          </a:p>
          <a:p>
            <a:pPr eaLnBrk="1" hangingPunct="1">
              <a:lnSpc>
                <a:spcPct val="100000"/>
              </a:lnSpc>
            </a:pPr>
            <a:endParaRPr lang="en-US" sz="2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Teaching for learning</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Is there a coherent model of progression across programme? </a:t>
            </a:r>
          </a:p>
          <a:p>
            <a:pPr eaLnBrk="1" hangingPunct="1">
              <a:lnSpc>
                <a:spcPct val="100000"/>
              </a:lnSpc>
            </a:pPr>
            <a:r>
              <a:rPr lang="en-GB" sz="2600" dirty="0" smtClean="0"/>
              <a:t>Are there clearly way-marked sources of student support throughout the course?</a:t>
            </a:r>
          </a:p>
          <a:p>
            <a:pPr eaLnBrk="1" hangingPunct="1">
              <a:lnSpc>
                <a:spcPct val="100000"/>
              </a:lnSpc>
            </a:pPr>
            <a:r>
              <a:rPr lang="en-GB" sz="2600" dirty="0" smtClean="0"/>
              <a:t>Are students using critical thinking and high levels of analytical thought?</a:t>
            </a:r>
          </a:p>
          <a:p>
            <a:pPr eaLnBrk="1" hangingPunct="1">
              <a:lnSpc>
                <a:spcPct val="100000"/>
              </a:lnSpc>
            </a:pPr>
            <a:r>
              <a:rPr lang="en-GB" sz="2600" dirty="0" smtClean="0"/>
              <a:t>Are students working autonomously?</a:t>
            </a:r>
          </a:p>
          <a:p>
            <a:pPr eaLnBrk="1" hangingPunct="1">
              <a:lnSpc>
                <a:spcPct val="100000"/>
              </a:lnSpc>
            </a:pPr>
            <a:r>
              <a:rPr lang="en-GB" sz="2600" dirty="0" smtClean="0"/>
              <a:t>Do students have opportunities of working together?</a:t>
            </a:r>
          </a:p>
          <a:p>
            <a:pPr eaLnBrk="1" hangingPunct="1">
              <a:lnSpc>
                <a:spcPct val="100000"/>
              </a:lnSpc>
            </a:pPr>
            <a:endParaRPr lang="en-US" sz="2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49239"/>
            <a:ext cx="7543800" cy="803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Transition between levels</a:t>
            </a:r>
          </a:p>
        </p:txBody>
      </p:sp>
      <p:sp>
        <p:nvSpPr>
          <p:cNvPr id="10243" name="Content Placeholder 2"/>
          <p:cNvSpPr>
            <a:spLocks noGrp="1"/>
          </p:cNvSpPr>
          <p:nvPr>
            <p:ph idx="1"/>
          </p:nvPr>
        </p:nvSpPr>
        <p:spPr>
          <a:xfrm>
            <a:off x="214313" y="1214438"/>
            <a:ext cx="8715375" cy="5114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What happens from the time when students do their end-of-first-year assessments until they come back in the Autumn?</a:t>
            </a:r>
          </a:p>
          <a:p>
            <a:pPr eaLnBrk="1" hangingPunct="1">
              <a:lnSpc>
                <a:spcPct val="100000"/>
              </a:lnSpc>
            </a:pPr>
            <a:r>
              <a:rPr lang="en-GB" sz="2600" dirty="0" smtClean="0"/>
              <a:t>Can we give them preparatory tasks for the start of the second year?</a:t>
            </a:r>
          </a:p>
          <a:p>
            <a:pPr eaLnBrk="1" hangingPunct="1">
              <a:lnSpc>
                <a:spcPct val="100000"/>
              </a:lnSpc>
            </a:pPr>
            <a:r>
              <a:rPr lang="en-GB" sz="2600" dirty="0" smtClean="0"/>
              <a:t>Do we give guidance on vacation reading?</a:t>
            </a:r>
          </a:p>
          <a:p>
            <a:pPr eaLnBrk="1" hangingPunct="1">
              <a:lnSpc>
                <a:spcPct val="100000"/>
              </a:lnSpc>
            </a:pPr>
            <a:r>
              <a:rPr lang="en-GB" sz="2600" dirty="0" smtClean="0"/>
              <a:t>Are there ways they can be encouraged to use social networking in course-related contexts?</a:t>
            </a:r>
          </a:p>
          <a:p>
            <a:pPr eaLnBrk="1" hangingPunct="1">
              <a:lnSpc>
                <a:spcPct val="100000"/>
              </a:lnSpc>
            </a:pPr>
            <a:r>
              <a:rPr lang="en-GB" sz="2600" dirty="0" smtClean="0"/>
              <a:t>And what about links from second year to final year?</a:t>
            </a:r>
          </a:p>
          <a:p>
            <a:pPr eaLnBrk="1" hangingPunct="1">
              <a:lnSpc>
                <a:spcPct val="100000"/>
              </a:lnSpc>
            </a:pPr>
            <a:r>
              <a:rPr lang="en-GB" sz="2600" dirty="0" smtClean="0"/>
              <a:t>Do we require preparatory work on final year projects?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Feeling like leaving?</a:t>
            </a:r>
          </a:p>
        </p:txBody>
      </p:sp>
      <p:sp>
        <p:nvSpPr>
          <p:cNvPr id="1126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I’m homesick;</a:t>
            </a:r>
          </a:p>
          <a:p>
            <a:pPr eaLnBrk="1" hangingPunct="1">
              <a:lnSpc>
                <a:spcPct val="100000"/>
              </a:lnSpc>
            </a:pPr>
            <a:r>
              <a:rPr lang="en-GB" sz="2600" dirty="0" smtClean="0"/>
              <a:t>I can’t sleep in the student residences which are so noisy;</a:t>
            </a:r>
          </a:p>
          <a:p>
            <a:pPr eaLnBrk="1" hangingPunct="1">
              <a:lnSpc>
                <a:spcPct val="100000"/>
              </a:lnSpc>
            </a:pPr>
            <a:r>
              <a:rPr lang="en-GB" sz="2600" dirty="0" smtClean="0"/>
              <a:t>I feel left out by the other people in my flat;</a:t>
            </a:r>
          </a:p>
          <a:p>
            <a:pPr eaLnBrk="1" hangingPunct="1">
              <a:lnSpc>
                <a:spcPct val="100000"/>
              </a:lnSpc>
            </a:pPr>
            <a:r>
              <a:rPr lang="en-GB" sz="2600" dirty="0" smtClean="0"/>
              <a:t>I can’t find food I like to eat here;</a:t>
            </a:r>
          </a:p>
          <a:p>
            <a:pPr eaLnBrk="1" hangingPunct="1">
              <a:lnSpc>
                <a:spcPct val="100000"/>
              </a:lnSpc>
            </a:pPr>
            <a:r>
              <a:rPr lang="en-GB" sz="2600" dirty="0" smtClean="0"/>
              <a:t>I don’t know how I can fit in my religious duties;</a:t>
            </a:r>
          </a:p>
          <a:p>
            <a:pPr eaLnBrk="1" hangingPunct="1">
              <a:lnSpc>
                <a:spcPct val="100000"/>
              </a:lnSpc>
            </a:pPr>
            <a:r>
              <a:rPr lang="en-GB" sz="2600" dirty="0" smtClean="0"/>
              <a:t>I’ve spent all my money;</a:t>
            </a:r>
          </a:p>
          <a:p>
            <a:pPr eaLnBrk="1" hangingPunct="1">
              <a:lnSpc>
                <a:spcPct val="100000"/>
              </a:lnSpc>
            </a:pPr>
            <a:r>
              <a:rPr lang="en-GB" sz="2600" dirty="0" smtClean="0"/>
              <a:t>The tutors all seem so remote;</a:t>
            </a:r>
          </a:p>
          <a:p>
            <a:pPr eaLnBrk="1" hangingPunct="1">
              <a:lnSpc>
                <a:spcPct val="100000"/>
              </a:lnSpc>
            </a:pPr>
            <a:r>
              <a:rPr lang="en-GB" sz="2600" dirty="0" smtClean="0"/>
              <a:t>Nobody here looks like 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
            <a:ext cx="7543800" cy="112474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Learning approaches</a:t>
            </a:r>
          </a:p>
        </p:txBody>
      </p:sp>
      <p:sp>
        <p:nvSpPr>
          <p:cNvPr id="12291" name="Content Placeholder 2"/>
          <p:cNvSpPr>
            <a:spLocks noGrp="1"/>
          </p:cNvSpPr>
          <p:nvPr>
            <p:ph idx="1"/>
          </p:nvPr>
        </p:nvSpPr>
        <p:spPr>
          <a:xfrm>
            <a:off x="468313" y="1412776"/>
            <a:ext cx="8229600" cy="491658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How am I supposed to know what to write down?</a:t>
            </a:r>
          </a:p>
          <a:p>
            <a:pPr eaLnBrk="1" hangingPunct="1">
              <a:lnSpc>
                <a:spcPct val="100000"/>
              </a:lnSpc>
            </a:pPr>
            <a:r>
              <a:rPr lang="en-GB" sz="2600" dirty="0" smtClean="0"/>
              <a:t>The technology here is nothing like what I’m used to;</a:t>
            </a:r>
          </a:p>
          <a:p>
            <a:pPr eaLnBrk="1" hangingPunct="1">
              <a:lnSpc>
                <a:spcPct val="100000"/>
              </a:lnSpc>
            </a:pPr>
            <a:r>
              <a:rPr lang="en-GB" sz="2600" dirty="0" smtClean="0"/>
              <a:t>Which books on the reading list are the really important ones?</a:t>
            </a:r>
          </a:p>
          <a:p>
            <a:pPr eaLnBrk="1" hangingPunct="1">
              <a:lnSpc>
                <a:spcPct val="100000"/>
              </a:lnSpc>
            </a:pPr>
            <a:r>
              <a:rPr lang="en-GB" sz="2600" dirty="0" smtClean="0"/>
              <a:t>The things they are asking me to do are all new to me;</a:t>
            </a:r>
          </a:p>
          <a:p>
            <a:pPr eaLnBrk="1" hangingPunct="1">
              <a:lnSpc>
                <a:spcPct val="100000"/>
              </a:lnSpc>
            </a:pPr>
            <a:r>
              <a:rPr lang="en-GB" sz="2600" dirty="0" smtClean="0"/>
              <a:t>The library is huge!</a:t>
            </a:r>
          </a:p>
          <a:p>
            <a:pPr eaLnBrk="1" hangingPunct="1">
              <a:lnSpc>
                <a:spcPct val="100000"/>
              </a:lnSpc>
            </a:pPr>
            <a:r>
              <a:rPr lang="en-GB" sz="2600" dirty="0" smtClean="0"/>
              <a:t>I’m OK when I’m working on my own but the group work is doing my head in;</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3187</Words>
  <Application>Microsoft Office PowerPoint</Application>
  <PresentationFormat>On-screen Show (4:3)</PresentationFormat>
  <Paragraphs>250</Paragraphs>
  <Slides>35</Slides>
  <Notes>35</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LeedsMet template</vt:lpstr>
      <vt:lpstr>2_LeedsMet template</vt:lpstr>
      <vt:lpstr>How can we best support students in transition into university, from level to level and into employment?</vt:lpstr>
      <vt:lpstr>The context in which we are working</vt:lpstr>
      <vt:lpstr>In this workshop participants will be given opportunities to:</vt:lpstr>
      <vt:lpstr>Barriers to effective transition into university</vt:lpstr>
      <vt:lpstr>Mapping the student experience</vt:lpstr>
      <vt:lpstr>Teaching for learning</vt:lpstr>
      <vt:lpstr>Transition between levels</vt:lpstr>
      <vt:lpstr>Feeling like leaving?</vt:lpstr>
      <vt:lpstr>Learning approaches</vt:lpstr>
      <vt:lpstr>Pressures towards dropping out</vt:lpstr>
      <vt:lpstr>Yorke identified some reasons for drop out</vt:lpstr>
      <vt:lpstr>Other views on reasons for attrition</vt:lpstr>
      <vt:lpstr>Retention of international students: some important considerations</vt:lpstr>
      <vt:lpstr>Assessment, confidence and retention</vt:lpstr>
      <vt:lpstr>Students who believe that intelligence is malleable may be more robust</vt:lpstr>
      <vt:lpstr>Strategies to ease transition</vt:lpstr>
      <vt:lpstr>Supporting students to be active agents in their own transitions</vt:lpstr>
      <vt:lpstr>Helping students understand the rules of the game</vt:lpstr>
      <vt:lpstr>Problems associated with reading</vt:lpstr>
      <vt:lpstr>Help students understand what is required with reading</vt:lpstr>
      <vt:lpstr>Focussing on why students should stay. We want them to say:</vt:lpstr>
      <vt:lpstr>Being strategic about the first six weeks of the first semester</vt:lpstr>
      <vt:lpstr>Using assessment for learning and thereby easing transitions</vt:lpstr>
      <vt:lpstr>Assessment for learning</vt:lpstr>
      <vt:lpstr>Assessment for learning</vt:lpstr>
      <vt:lpstr>Boud et al 2010: ‘Assessment 2020’</vt:lpstr>
      <vt:lpstr>Mapping assessment</vt:lpstr>
      <vt:lpstr>Use formative assessment to help students with writing</vt:lpstr>
      <vt:lpstr>Making the most of feedback</vt:lpstr>
      <vt:lpstr>Outduction: transition into employment</vt:lpstr>
      <vt:lpstr>Transition into Post-graduate study</vt:lpstr>
      <vt:lpstr>Conclusions</vt:lpstr>
      <vt:lpstr>Slide 33</vt:lpstr>
      <vt:lpstr>Useful references 2</vt:lpstr>
      <vt:lpstr>Useful references 3</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115</cp:revision>
  <dcterms:created xsi:type="dcterms:W3CDTF">2007-03-06T12:05:28Z</dcterms:created>
  <dcterms:modified xsi:type="dcterms:W3CDTF">2013-06-23T17:40:06Z</dcterms:modified>
</cp:coreProperties>
</file>