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9" r:id="rId1"/>
    <p:sldMasterId id="2147483664" r:id="rId2"/>
    <p:sldMasterId id="2147483666" r:id="rId3"/>
    <p:sldMasterId id="2147483670" r:id="rId4"/>
  </p:sldMasterIdLst>
  <p:notesMasterIdLst>
    <p:notesMasterId r:id="rId17"/>
  </p:notesMasterIdLst>
  <p:handoutMasterIdLst>
    <p:handoutMasterId r:id="rId18"/>
  </p:handoutMasterIdLst>
  <p:sldIdLst>
    <p:sldId id="261" r:id="rId5"/>
    <p:sldId id="417" r:id="rId6"/>
    <p:sldId id="418" r:id="rId7"/>
    <p:sldId id="359" r:id="rId8"/>
    <p:sldId id="419" r:id="rId9"/>
    <p:sldId id="382" r:id="rId10"/>
    <p:sldId id="420" r:id="rId11"/>
    <p:sldId id="423" r:id="rId12"/>
    <p:sldId id="421" r:id="rId13"/>
    <p:sldId id="402" r:id="rId14"/>
    <p:sldId id="403" r:id="rId15"/>
    <p:sldId id="405" r:id="rId16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1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1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1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1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A50021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15" autoAdjust="0"/>
    <p:restoredTop sz="95663" autoAdjust="0"/>
  </p:normalViewPr>
  <p:slideViewPr>
    <p:cSldViewPr showGuides="1">
      <p:cViewPr>
        <p:scale>
          <a:sx n="60" d="100"/>
          <a:sy n="60" d="100"/>
        </p:scale>
        <p:origin x="-66" y="5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7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54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C43DEFE-0A81-41FE-A828-1CFAC6AF7CC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0677115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C68459F-6D29-4B7B-B710-913C31443A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1704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1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1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1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1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100"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97FB8884-55C8-4972-991E-4C9221E03DE4}" type="slidenum">
              <a:rPr lang="en-US" sz="1200" smtClean="0"/>
              <a:pPr/>
              <a:t>1</a:t>
            </a:fld>
            <a:endParaRPr lang="en-US" sz="120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1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1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1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1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100"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52806D6B-B3C3-4BDB-9C11-A990A1413036}" type="slidenum">
              <a:rPr lang="en-US" sz="1200" smtClean="0"/>
              <a:pPr/>
              <a:t>4</a:t>
            </a:fld>
            <a:endParaRPr lang="en-US" sz="120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C68459F-6D29-4B7B-B710-913C31443AA0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17EB469-9F69-4DBF-9E15-240EB580CA72}" type="slidenum">
              <a:rPr lang="en-US">
                <a:solidFill>
                  <a:srgbClr val="000000"/>
                </a:solidFill>
              </a:rPr>
              <a:pPr/>
              <a:t>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50888"/>
            <a:ext cx="4946650" cy="3709987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4F28F9-F309-42E4-949F-31C104715002}" type="slidenum">
              <a:rPr lang="en-US">
                <a:solidFill>
                  <a:srgbClr val="000000"/>
                </a:solidFill>
              </a:rPr>
              <a:pPr/>
              <a:t>8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50888"/>
            <a:ext cx="4946650" cy="3709987"/>
          </a:xfrm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DD57AD-CE47-47D9-98BF-8BEC1DF945AD}" type="slidenum">
              <a:rPr lang="en-US">
                <a:solidFill>
                  <a:srgbClr val="000000"/>
                </a:solidFill>
              </a:rPr>
              <a:pPr/>
              <a:t>9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50888"/>
            <a:ext cx="4946650" cy="3709987"/>
          </a:xfrm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436CDE-04A5-462E-9C69-A74658598A88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10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04E1C47-CF6E-4BB5-81F5-6D7484812878}" type="slidenum">
              <a:rPr lang="en-US" smtClean="0">
                <a:solidFill>
                  <a:srgbClr val="000000"/>
                </a:solidFill>
              </a:rPr>
              <a:pPr/>
              <a:t>11</a:t>
            </a:fld>
            <a:endParaRPr lang="en-US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436CDE-04A5-462E-9C69-A74658598A88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12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20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20" y="1885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99" y="1885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78" y="1885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20" y="2064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99" y="2064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78" y="2064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57" y="2064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20" y="2243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99" y="2243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78" y="2243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57" y="2243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36" y="2243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20" y="2421"/>
              <a:ext cx="127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99" y="2421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78" y="2421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57" y="2421"/>
              <a:ext cx="127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20" y="2600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99" y="2600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78" y="2600"/>
              <a:ext cx="127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57" y="2600"/>
              <a:ext cx="127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36" y="2600"/>
              <a:ext cx="127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20" y="2779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99" y="2779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78" y="2779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57" y="2779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20" y="2958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99" y="2958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78" y="2958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57" y="2958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99" y="3137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57" y="3137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5483225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GB" altLang="en-US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000"/>
            </a:lvl1pPr>
          </a:lstStyle>
          <a:p>
            <a:r>
              <a:rPr lang="en-GB" altLang="en-US"/>
              <a:t>Click to edit Master subtitle style</a:t>
            </a:r>
          </a:p>
        </p:txBody>
      </p:sp>
      <p:sp>
        <p:nvSpPr>
          <p:cNvPr id="3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323850" y="623728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b="0"/>
            </a:lvl1pPr>
          </a:lstStyle>
          <a:p>
            <a:pPr>
              <a:defRPr/>
            </a:pPr>
            <a:fld id="{45611A4E-CCCF-4BB1-A32D-25BDF97420A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507647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2F5838-2F4C-4F53-9AC5-1DB114010A1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4046262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8925" y="249238"/>
            <a:ext cx="2058988" cy="6080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49238"/>
            <a:ext cx="6029325" cy="6080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8FD309-3BD7-4D23-A60B-2C459E6357C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29823389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FF3DC3-ED8E-49F0-B356-D61136D84C1B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FF3DC3-ED8E-49F0-B356-D61136D84C1B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FF3DC3-ED8E-49F0-B356-D61136D84C1B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A88DB3-363E-493C-949C-95FCEFC8E7A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328682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1DC425-BABC-46B4-ABDB-A868F2DE67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208781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539875"/>
            <a:ext cx="4038600" cy="4789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9313" y="1539875"/>
            <a:ext cx="4038600" cy="4789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2C5EC5-1CE7-4C79-87D3-CAA01996390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1608191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4A012A-5AEB-4916-8BF0-A7A8E3FC7BD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4050491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9B8D82-99B1-45FA-9E37-8782F870442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1995907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313270-9E8A-464A-987B-5F1EF8101F8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2491170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32AF39-1E3E-4918-980B-B98B19FE402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3928751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6DCDD-776C-426F-ABED-A456A9ABCD5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213915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 userDrawn="1"/>
        </p:nvSpPr>
        <p:spPr bwMode="auto">
          <a:xfrm flipH="1">
            <a:off x="7956550" y="279400"/>
            <a:ext cx="6350" cy="1189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49238"/>
            <a:ext cx="7543800" cy="1074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539875"/>
            <a:ext cx="8229600" cy="4789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68313" y="6508750"/>
            <a:ext cx="15224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 flipH="1">
            <a:off x="3851275" y="6292850"/>
            <a:ext cx="7302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67400" y="6435725"/>
            <a:ext cx="936625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/>
            </a:lvl1pPr>
          </a:lstStyle>
          <a:p>
            <a:pPr>
              <a:defRPr/>
            </a:pPr>
            <a:fld id="{EB2D0517-265F-4B51-B4B8-DDA1E364316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grpSp>
        <p:nvGrpSpPr>
          <p:cNvPr id="1032" name="Group 9"/>
          <p:cNvGrpSpPr>
            <a:grpSpLocks/>
          </p:cNvGrpSpPr>
          <p:nvPr userDrawn="1"/>
        </p:nvGrpSpPr>
        <p:grpSpPr bwMode="auto">
          <a:xfrm>
            <a:off x="8101013" y="315913"/>
            <a:ext cx="574675" cy="1081087"/>
            <a:chOff x="4720" y="1885"/>
            <a:chExt cx="843" cy="1379"/>
          </a:xfrm>
        </p:grpSpPr>
        <p:sp>
          <p:nvSpPr>
            <p:cNvPr id="1033" name="Oval 10"/>
            <p:cNvSpPr>
              <a:spLocks noChangeArrowheads="1"/>
            </p:cNvSpPr>
            <p:nvPr userDrawn="1"/>
          </p:nvSpPr>
          <p:spPr bwMode="auto">
            <a:xfrm>
              <a:off x="4720" y="1885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4" name="Oval 11"/>
            <p:cNvSpPr>
              <a:spLocks noChangeArrowheads="1"/>
            </p:cNvSpPr>
            <p:nvPr userDrawn="1"/>
          </p:nvSpPr>
          <p:spPr bwMode="auto">
            <a:xfrm>
              <a:off x="489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5" name="Oval 12"/>
            <p:cNvSpPr>
              <a:spLocks noChangeArrowheads="1"/>
            </p:cNvSpPr>
            <p:nvPr userDrawn="1"/>
          </p:nvSpPr>
          <p:spPr bwMode="auto">
            <a:xfrm>
              <a:off x="507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6" name="Oval 13"/>
            <p:cNvSpPr>
              <a:spLocks noChangeArrowheads="1"/>
            </p:cNvSpPr>
            <p:nvPr userDrawn="1"/>
          </p:nvSpPr>
          <p:spPr bwMode="auto">
            <a:xfrm>
              <a:off x="4720" y="206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7" name="Oval 14"/>
            <p:cNvSpPr>
              <a:spLocks noChangeArrowheads="1"/>
            </p:cNvSpPr>
            <p:nvPr userDrawn="1"/>
          </p:nvSpPr>
          <p:spPr bwMode="auto">
            <a:xfrm>
              <a:off x="489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8" name="Oval 15"/>
            <p:cNvSpPr>
              <a:spLocks noChangeArrowheads="1"/>
            </p:cNvSpPr>
            <p:nvPr userDrawn="1"/>
          </p:nvSpPr>
          <p:spPr bwMode="auto">
            <a:xfrm>
              <a:off x="507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9" name="Oval 16"/>
            <p:cNvSpPr>
              <a:spLocks noChangeArrowheads="1"/>
            </p:cNvSpPr>
            <p:nvPr userDrawn="1"/>
          </p:nvSpPr>
          <p:spPr bwMode="auto">
            <a:xfrm>
              <a:off x="5258" y="206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0" name="Oval 17"/>
            <p:cNvSpPr>
              <a:spLocks noChangeArrowheads="1"/>
            </p:cNvSpPr>
            <p:nvPr userDrawn="1"/>
          </p:nvSpPr>
          <p:spPr bwMode="auto">
            <a:xfrm>
              <a:off x="4720" y="224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1" name="Oval 18"/>
            <p:cNvSpPr>
              <a:spLocks noChangeArrowheads="1"/>
            </p:cNvSpPr>
            <p:nvPr userDrawn="1"/>
          </p:nvSpPr>
          <p:spPr bwMode="auto">
            <a:xfrm>
              <a:off x="4899" y="224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2" name="Oval 19"/>
            <p:cNvSpPr>
              <a:spLocks noChangeArrowheads="1"/>
            </p:cNvSpPr>
            <p:nvPr userDrawn="1"/>
          </p:nvSpPr>
          <p:spPr bwMode="auto">
            <a:xfrm>
              <a:off x="5079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3" name="Oval 20"/>
            <p:cNvSpPr>
              <a:spLocks noChangeArrowheads="1"/>
            </p:cNvSpPr>
            <p:nvPr userDrawn="1"/>
          </p:nvSpPr>
          <p:spPr bwMode="auto">
            <a:xfrm>
              <a:off x="5258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4" name="Oval 21"/>
            <p:cNvSpPr>
              <a:spLocks noChangeArrowheads="1"/>
            </p:cNvSpPr>
            <p:nvPr userDrawn="1"/>
          </p:nvSpPr>
          <p:spPr bwMode="auto">
            <a:xfrm>
              <a:off x="5435" y="2243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5" name="Oval 22"/>
            <p:cNvSpPr>
              <a:spLocks noChangeArrowheads="1"/>
            </p:cNvSpPr>
            <p:nvPr userDrawn="1"/>
          </p:nvSpPr>
          <p:spPr bwMode="auto">
            <a:xfrm>
              <a:off x="4720" y="2422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6" name="Oval 23"/>
            <p:cNvSpPr>
              <a:spLocks noChangeArrowheads="1"/>
            </p:cNvSpPr>
            <p:nvPr userDrawn="1"/>
          </p:nvSpPr>
          <p:spPr bwMode="auto">
            <a:xfrm>
              <a:off x="489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7" name="Oval 24"/>
            <p:cNvSpPr>
              <a:spLocks noChangeArrowheads="1"/>
            </p:cNvSpPr>
            <p:nvPr userDrawn="1"/>
          </p:nvSpPr>
          <p:spPr bwMode="auto">
            <a:xfrm>
              <a:off x="507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8" name="Oval 25"/>
            <p:cNvSpPr>
              <a:spLocks noChangeArrowheads="1"/>
            </p:cNvSpPr>
            <p:nvPr userDrawn="1"/>
          </p:nvSpPr>
          <p:spPr bwMode="auto">
            <a:xfrm>
              <a:off x="5258" y="2422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9" name="Oval 26"/>
            <p:cNvSpPr>
              <a:spLocks noChangeArrowheads="1"/>
            </p:cNvSpPr>
            <p:nvPr userDrawn="1"/>
          </p:nvSpPr>
          <p:spPr bwMode="auto">
            <a:xfrm>
              <a:off x="4720" y="2600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0" name="Oval 27"/>
            <p:cNvSpPr>
              <a:spLocks noChangeArrowheads="1"/>
            </p:cNvSpPr>
            <p:nvPr userDrawn="1"/>
          </p:nvSpPr>
          <p:spPr bwMode="auto">
            <a:xfrm>
              <a:off x="4899" y="2600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1" name="Oval 28"/>
            <p:cNvSpPr>
              <a:spLocks noChangeArrowheads="1"/>
            </p:cNvSpPr>
            <p:nvPr userDrawn="1"/>
          </p:nvSpPr>
          <p:spPr bwMode="auto">
            <a:xfrm>
              <a:off x="5079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2" name="Oval 29"/>
            <p:cNvSpPr>
              <a:spLocks noChangeArrowheads="1"/>
            </p:cNvSpPr>
            <p:nvPr userDrawn="1"/>
          </p:nvSpPr>
          <p:spPr bwMode="auto">
            <a:xfrm>
              <a:off x="5258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3" name="Oval 30"/>
            <p:cNvSpPr>
              <a:spLocks noChangeArrowheads="1"/>
            </p:cNvSpPr>
            <p:nvPr userDrawn="1"/>
          </p:nvSpPr>
          <p:spPr bwMode="auto">
            <a:xfrm>
              <a:off x="5435" y="2600"/>
              <a:ext cx="128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4" name="Oval 31"/>
            <p:cNvSpPr>
              <a:spLocks noChangeArrowheads="1"/>
            </p:cNvSpPr>
            <p:nvPr userDrawn="1"/>
          </p:nvSpPr>
          <p:spPr bwMode="auto">
            <a:xfrm>
              <a:off x="4720" y="2778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5" name="Oval 32"/>
            <p:cNvSpPr>
              <a:spLocks noChangeArrowheads="1"/>
            </p:cNvSpPr>
            <p:nvPr userDrawn="1"/>
          </p:nvSpPr>
          <p:spPr bwMode="auto">
            <a:xfrm>
              <a:off x="489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6" name="Oval 33"/>
            <p:cNvSpPr>
              <a:spLocks noChangeArrowheads="1"/>
            </p:cNvSpPr>
            <p:nvPr userDrawn="1"/>
          </p:nvSpPr>
          <p:spPr bwMode="auto">
            <a:xfrm>
              <a:off x="507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7" name="Oval 34"/>
            <p:cNvSpPr>
              <a:spLocks noChangeArrowheads="1"/>
            </p:cNvSpPr>
            <p:nvPr userDrawn="1"/>
          </p:nvSpPr>
          <p:spPr bwMode="auto">
            <a:xfrm>
              <a:off x="5258" y="277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8" name="Oval 35"/>
            <p:cNvSpPr>
              <a:spLocks noChangeArrowheads="1"/>
            </p:cNvSpPr>
            <p:nvPr userDrawn="1"/>
          </p:nvSpPr>
          <p:spPr bwMode="auto">
            <a:xfrm>
              <a:off x="4720" y="2958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9" name="Oval 36"/>
            <p:cNvSpPr>
              <a:spLocks noChangeArrowheads="1"/>
            </p:cNvSpPr>
            <p:nvPr userDrawn="1"/>
          </p:nvSpPr>
          <p:spPr bwMode="auto">
            <a:xfrm>
              <a:off x="4899" y="295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0" name="Oval 37"/>
            <p:cNvSpPr>
              <a:spLocks noChangeArrowheads="1"/>
            </p:cNvSpPr>
            <p:nvPr userDrawn="1"/>
          </p:nvSpPr>
          <p:spPr bwMode="auto">
            <a:xfrm>
              <a:off x="5079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1" name="Oval 38"/>
            <p:cNvSpPr>
              <a:spLocks noChangeArrowheads="1"/>
            </p:cNvSpPr>
            <p:nvPr userDrawn="1"/>
          </p:nvSpPr>
          <p:spPr bwMode="auto">
            <a:xfrm>
              <a:off x="5258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2" name="Oval 39"/>
            <p:cNvSpPr>
              <a:spLocks noChangeArrowheads="1"/>
            </p:cNvSpPr>
            <p:nvPr userDrawn="1"/>
          </p:nvSpPr>
          <p:spPr bwMode="auto">
            <a:xfrm>
              <a:off x="4899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3" name="Oval 40"/>
            <p:cNvSpPr>
              <a:spLocks noChangeArrowheads="1"/>
            </p:cNvSpPr>
            <p:nvPr userDrawn="1"/>
          </p:nvSpPr>
          <p:spPr bwMode="auto">
            <a:xfrm>
              <a:off x="5258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3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30000"/>
        </a:spcBef>
        <a:spcAft>
          <a:spcPct val="0"/>
        </a:spcAft>
        <a:buClr>
          <a:srgbClr val="339966"/>
        </a:buClr>
        <a:buSzPct val="70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30000"/>
        </a:spcBef>
        <a:spcAft>
          <a:spcPct val="0"/>
        </a:spcAft>
        <a:buClr>
          <a:srgbClr val="8A00C0"/>
        </a:buClr>
        <a:buSzPct val="7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30000"/>
        </a:spcBef>
        <a:spcAft>
          <a:spcPct val="0"/>
        </a:spcAft>
        <a:buClr>
          <a:srgbClr val="A0C6A0"/>
        </a:buClr>
        <a:buSzPct val="75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055813" indent="-3159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2"/>
          <p:cNvSpPr>
            <a:spLocks noChangeShapeType="1"/>
          </p:cNvSpPr>
          <p:nvPr userDrawn="1"/>
        </p:nvSpPr>
        <p:spPr bwMode="auto">
          <a:xfrm flipH="1">
            <a:off x="7956550" y="279400"/>
            <a:ext cx="6350" cy="1189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49238"/>
            <a:ext cx="7543800" cy="1074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539875"/>
            <a:ext cx="8229600" cy="478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68313" y="6508750"/>
            <a:ext cx="15224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 flipH="1">
            <a:off x="3851275" y="6292850"/>
            <a:ext cx="7302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67400" y="6435725"/>
            <a:ext cx="936625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/>
            </a:lvl1pPr>
          </a:lstStyle>
          <a:p>
            <a:pPr>
              <a:defRPr/>
            </a:pPr>
            <a:fld id="{25917F63-52E3-408B-A368-7EF78F84EE59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  <p:grpSp>
        <p:nvGrpSpPr>
          <p:cNvPr id="2" name="Group 9"/>
          <p:cNvGrpSpPr>
            <a:grpSpLocks/>
          </p:cNvGrpSpPr>
          <p:nvPr userDrawn="1"/>
        </p:nvGrpSpPr>
        <p:grpSpPr bwMode="auto">
          <a:xfrm>
            <a:off x="8101013" y="315913"/>
            <a:ext cx="574675" cy="1081087"/>
            <a:chOff x="4720" y="1885"/>
            <a:chExt cx="843" cy="1379"/>
          </a:xfrm>
        </p:grpSpPr>
        <p:sp>
          <p:nvSpPr>
            <p:cNvPr id="4106" name="Oval 10"/>
            <p:cNvSpPr>
              <a:spLocks noChangeArrowheads="1"/>
            </p:cNvSpPr>
            <p:nvPr userDrawn="1"/>
          </p:nvSpPr>
          <p:spPr bwMode="auto">
            <a:xfrm>
              <a:off x="4720" y="1885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07" name="Oval 11"/>
            <p:cNvSpPr>
              <a:spLocks noChangeArrowheads="1"/>
            </p:cNvSpPr>
            <p:nvPr userDrawn="1"/>
          </p:nvSpPr>
          <p:spPr bwMode="auto">
            <a:xfrm>
              <a:off x="489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08" name="Oval 12"/>
            <p:cNvSpPr>
              <a:spLocks noChangeArrowheads="1"/>
            </p:cNvSpPr>
            <p:nvPr userDrawn="1"/>
          </p:nvSpPr>
          <p:spPr bwMode="auto">
            <a:xfrm>
              <a:off x="507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09" name="Oval 13"/>
            <p:cNvSpPr>
              <a:spLocks noChangeArrowheads="1"/>
            </p:cNvSpPr>
            <p:nvPr userDrawn="1"/>
          </p:nvSpPr>
          <p:spPr bwMode="auto">
            <a:xfrm>
              <a:off x="4720" y="206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0" name="Oval 14"/>
            <p:cNvSpPr>
              <a:spLocks noChangeArrowheads="1"/>
            </p:cNvSpPr>
            <p:nvPr userDrawn="1"/>
          </p:nvSpPr>
          <p:spPr bwMode="auto">
            <a:xfrm>
              <a:off x="489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1" name="Oval 15"/>
            <p:cNvSpPr>
              <a:spLocks noChangeArrowheads="1"/>
            </p:cNvSpPr>
            <p:nvPr userDrawn="1"/>
          </p:nvSpPr>
          <p:spPr bwMode="auto">
            <a:xfrm>
              <a:off x="507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2" name="Oval 16"/>
            <p:cNvSpPr>
              <a:spLocks noChangeArrowheads="1"/>
            </p:cNvSpPr>
            <p:nvPr userDrawn="1"/>
          </p:nvSpPr>
          <p:spPr bwMode="auto">
            <a:xfrm>
              <a:off x="5258" y="206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3" name="Oval 17"/>
            <p:cNvSpPr>
              <a:spLocks noChangeArrowheads="1"/>
            </p:cNvSpPr>
            <p:nvPr userDrawn="1"/>
          </p:nvSpPr>
          <p:spPr bwMode="auto">
            <a:xfrm>
              <a:off x="4720" y="224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4" name="Oval 18"/>
            <p:cNvSpPr>
              <a:spLocks noChangeArrowheads="1"/>
            </p:cNvSpPr>
            <p:nvPr userDrawn="1"/>
          </p:nvSpPr>
          <p:spPr bwMode="auto">
            <a:xfrm>
              <a:off x="4899" y="224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5" name="Oval 19"/>
            <p:cNvSpPr>
              <a:spLocks noChangeArrowheads="1"/>
            </p:cNvSpPr>
            <p:nvPr userDrawn="1"/>
          </p:nvSpPr>
          <p:spPr bwMode="auto">
            <a:xfrm>
              <a:off x="5079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6" name="Oval 20"/>
            <p:cNvSpPr>
              <a:spLocks noChangeArrowheads="1"/>
            </p:cNvSpPr>
            <p:nvPr userDrawn="1"/>
          </p:nvSpPr>
          <p:spPr bwMode="auto">
            <a:xfrm>
              <a:off x="5258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7" name="Oval 21"/>
            <p:cNvSpPr>
              <a:spLocks noChangeArrowheads="1"/>
            </p:cNvSpPr>
            <p:nvPr userDrawn="1"/>
          </p:nvSpPr>
          <p:spPr bwMode="auto">
            <a:xfrm>
              <a:off x="5435" y="2243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8" name="Oval 22"/>
            <p:cNvSpPr>
              <a:spLocks noChangeArrowheads="1"/>
            </p:cNvSpPr>
            <p:nvPr userDrawn="1"/>
          </p:nvSpPr>
          <p:spPr bwMode="auto">
            <a:xfrm>
              <a:off x="4720" y="2422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9" name="Oval 23"/>
            <p:cNvSpPr>
              <a:spLocks noChangeArrowheads="1"/>
            </p:cNvSpPr>
            <p:nvPr userDrawn="1"/>
          </p:nvSpPr>
          <p:spPr bwMode="auto">
            <a:xfrm>
              <a:off x="489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0" name="Oval 24"/>
            <p:cNvSpPr>
              <a:spLocks noChangeArrowheads="1"/>
            </p:cNvSpPr>
            <p:nvPr userDrawn="1"/>
          </p:nvSpPr>
          <p:spPr bwMode="auto">
            <a:xfrm>
              <a:off x="507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1" name="Oval 25"/>
            <p:cNvSpPr>
              <a:spLocks noChangeArrowheads="1"/>
            </p:cNvSpPr>
            <p:nvPr userDrawn="1"/>
          </p:nvSpPr>
          <p:spPr bwMode="auto">
            <a:xfrm>
              <a:off x="5258" y="2422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2" name="Oval 26"/>
            <p:cNvSpPr>
              <a:spLocks noChangeArrowheads="1"/>
            </p:cNvSpPr>
            <p:nvPr userDrawn="1"/>
          </p:nvSpPr>
          <p:spPr bwMode="auto">
            <a:xfrm>
              <a:off x="4720" y="2600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3" name="Oval 27"/>
            <p:cNvSpPr>
              <a:spLocks noChangeArrowheads="1"/>
            </p:cNvSpPr>
            <p:nvPr userDrawn="1"/>
          </p:nvSpPr>
          <p:spPr bwMode="auto">
            <a:xfrm>
              <a:off x="4899" y="2600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4" name="Oval 28"/>
            <p:cNvSpPr>
              <a:spLocks noChangeArrowheads="1"/>
            </p:cNvSpPr>
            <p:nvPr userDrawn="1"/>
          </p:nvSpPr>
          <p:spPr bwMode="auto">
            <a:xfrm>
              <a:off x="5079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5" name="Oval 29"/>
            <p:cNvSpPr>
              <a:spLocks noChangeArrowheads="1"/>
            </p:cNvSpPr>
            <p:nvPr userDrawn="1"/>
          </p:nvSpPr>
          <p:spPr bwMode="auto">
            <a:xfrm>
              <a:off x="5258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6" name="Oval 30"/>
            <p:cNvSpPr>
              <a:spLocks noChangeArrowheads="1"/>
            </p:cNvSpPr>
            <p:nvPr userDrawn="1"/>
          </p:nvSpPr>
          <p:spPr bwMode="auto">
            <a:xfrm>
              <a:off x="5435" y="2600"/>
              <a:ext cx="128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7" name="Oval 31"/>
            <p:cNvSpPr>
              <a:spLocks noChangeArrowheads="1"/>
            </p:cNvSpPr>
            <p:nvPr userDrawn="1"/>
          </p:nvSpPr>
          <p:spPr bwMode="auto">
            <a:xfrm>
              <a:off x="4720" y="2778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8" name="Oval 32"/>
            <p:cNvSpPr>
              <a:spLocks noChangeArrowheads="1"/>
            </p:cNvSpPr>
            <p:nvPr userDrawn="1"/>
          </p:nvSpPr>
          <p:spPr bwMode="auto">
            <a:xfrm>
              <a:off x="489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9" name="Oval 33"/>
            <p:cNvSpPr>
              <a:spLocks noChangeArrowheads="1"/>
            </p:cNvSpPr>
            <p:nvPr userDrawn="1"/>
          </p:nvSpPr>
          <p:spPr bwMode="auto">
            <a:xfrm>
              <a:off x="507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0" name="Oval 34"/>
            <p:cNvSpPr>
              <a:spLocks noChangeArrowheads="1"/>
            </p:cNvSpPr>
            <p:nvPr userDrawn="1"/>
          </p:nvSpPr>
          <p:spPr bwMode="auto">
            <a:xfrm>
              <a:off x="5258" y="277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1" name="Oval 35"/>
            <p:cNvSpPr>
              <a:spLocks noChangeArrowheads="1"/>
            </p:cNvSpPr>
            <p:nvPr userDrawn="1"/>
          </p:nvSpPr>
          <p:spPr bwMode="auto">
            <a:xfrm>
              <a:off x="4720" y="2958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2" name="Oval 36"/>
            <p:cNvSpPr>
              <a:spLocks noChangeArrowheads="1"/>
            </p:cNvSpPr>
            <p:nvPr userDrawn="1"/>
          </p:nvSpPr>
          <p:spPr bwMode="auto">
            <a:xfrm>
              <a:off x="4899" y="295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3" name="Oval 37"/>
            <p:cNvSpPr>
              <a:spLocks noChangeArrowheads="1"/>
            </p:cNvSpPr>
            <p:nvPr userDrawn="1"/>
          </p:nvSpPr>
          <p:spPr bwMode="auto">
            <a:xfrm>
              <a:off x="5079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4" name="Oval 38"/>
            <p:cNvSpPr>
              <a:spLocks noChangeArrowheads="1"/>
            </p:cNvSpPr>
            <p:nvPr userDrawn="1"/>
          </p:nvSpPr>
          <p:spPr bwMode="auto">
            <a:xfrm>
              <a:off x="5258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5" name="Oval 39"/>
            <p:cNvSpPr>
              <a:spLocks noChangeArrowheads="1"/>
            </p:cNvSpPr>
            <p:nvPr userDrawn="1"/>
          </p:nvSpPr>
          <p:spPr bwMode="auto">
            <a:xfrm>
              <a:off x="4899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6" name="Oval 40"/>
            <p:cNvSpPr>
              <a:spLocks noChangeArrowheads="1"/>
            </p:cNvSpPr>
            <p:nvPr userDrawn="1"/>
          </p:nvSpPr>
          <p:spPr bwMode="auto">
            <a:xfrm>
              <a:off x="5258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339966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8A00C0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A0C6A0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2"/>
          <p:cNvSpPr>
            <a:spLocks noChangeShapeType="1"/>
          </p:cNvSpPr>
          <p:nvPr userDrawn="1"/>
        </p:nvSpPr>
        <p:spPr bwMode="auto">
          <a:xfrm flipH="1">
            <a:off x="7956550" y="279400"/>
            <a:ext cx="6350" cy="1189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49238"/>
            <a:ext cx="7543800" cy="1074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539875"/>
            <a:ext cx="8229600" cy="478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68313" y="6508750"/>
            <a:ext cx="15224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 flipH="1">
            <a:off x="3851275" y="6292850"/>
            <a:ext cx="7302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67400" y="6435725"/>
            <a:ext cx="936625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/>
            </a:lvl1pPr>
          </a:lstStyle>
          <a:p>
            <a:pPr>
              <a:defRPr/>
            </a:pPr>
            <a:fld id="{25917F63-52E3-408B-A368-7EF78F84EE59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  <p:grpSp>
        <p:nvGrpSpPr>
          <p:cNvPr id="2" name="Group 9"/>
          <p:cNvGrpSpPr>
            <a:grpSpLocks/>
          </p:cNvGrpSpPr>
          <p:nvPr userDrawn="1"/>
        </p:nvGrpSpPr>
        <p:grpSpPr bwMode="auto">
          <a:xfrm>
            <a:off x="8101013" y="315913"/>
            <a:ext cx="574675" cy="1081087"/>
            <a:chOff x="4720" y="1885"/>
            <a:chExt cx="843" cy="1379"/>
          </a:xfrm>
        </p:grpSpPr>
        <p:sp>
          <p:nvSpPr>
            <p:cNvPr id="4106" name="Oval 10"/>
            <p:cNvSpPr>
              <a:spLocks noChangeArrowheads="1"/>
            </p:cNvSpPr>
            <p:nvPr userDrawn="1"/>
          </p:nvSpPr>
          <p:spPr bwMode="auto">
            <a:xfrm>
              <a:off x="4720" y="1885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07" name="Oval 11"/>
            <p:cNvSpPr>
              <a:spLocks noChangeArrowheads="1"/>
            </p:cNvSpPr>
            <p:nvPr userDrawn="1"/>
          </p:nvSpPr>
          <p:spPr bwMode="auto">
            <a:xfrm>
              <a:off x="489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08" name="Oval 12"/>
            <p:cNvSpPr>
              <a:spLocks noChangeArrowheads="1"/>
            </p:cNvSpPr>
            <p:nvPr userDrawn="1"/>
          </p:nvSpPr>
          <p:spPr bwMode="auto">
            <a:xfrm>
              <a:off x="507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09" name="Oval 13"/>
            <p:cNvSpPr>
              <a:spLocks noChangeArrowheads="1"/>
            </p:cNvSpPr>
            <p:nvPr userDrawn="1"/>
          </p:nvSpPr>
          <p:spPr bwMode="auto">
            <a:xfrm>
              <a:off x="4720" y="206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0" name="Oval 14"/>
            <p:cNvSpPr>
              <a:spLocks noChangeArrowheads="1"/>
            </p:cNvSpPr>
            <p:nvPr userDrawn="1"/>
          </p:nvSpPr>
          <p:spPr bwMode="auto">
            <a:xfrm>
              <a:off x="489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1" name="Oval 15"/>
            <p:cNvSpPr>
              <a:spLocks noChangeArrowheads="1"/>
            </p:cNvSpPr>
            <p:nvPr userDrawn="1"/>
          </p:nvSpPr>
          <p:spPr bwMode="auto">
            <a:xfrm>
              <a:off x="507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2" name="Oval 16"/>
            <p:cNvSpPr>
              <a:spLocks noChangeArrowheads="1"/>
            </p:cNvSpPr>
            <p:nvPr userDrawn="1"/>
          </p:nvSpPr>
          <p:spPr bwMode="auto">
            <a:xfrm>
              <a:off x="5258" y="206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3" name="Oval 17"/>
            <p:cNvSpPr>
              <a:spLocks noChangeArrowheads="1"/>
            </p:cNvSpPr>
            <p:nvPr userDrawn="1"/>
          </p:nvSpPr>
          <p:spPr bwMode="auto">
            <a:xfrm>
              <a:off x="4720" y="224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4" name="Oval 18"/>
            <p:cNvSpPr>
              <a:spLocks noChangeArrowheads="1"/>
            </p:cNvSpPr>
            <p:nvPr userDrawn="1"/>
          </p:nvSpPr>
          <p:spPr bwMode="auto">
            <a:xfrm>
              <a:off x="4899" y="224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5" name="Oval 19"/>
            <p:cNvSpPr>
              <a:spLocks noChangeArrowheads="1"/>
            </p:cNvSpPr>
            <p:nvPr userDrawn="1"/>
          </p:nvSpPr>
          <p:spPr bwMode="auto">
            <a:xfrm>
              <a:off x="5079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6" name="Oval 20"/>
            <p:cNvSpPr>
              <a:spLocks noChangeArrowheads="1"/>
            </p:cNvSpPr>
            <p:nvPr userDrawn="1"/>
          </p:nvSpPr>
          <p:spPr bwMode="auto">
            <a:xfrm>
              <a:off x="5258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7" name="Oval 21"/>
            <p:cNvSpPr>
              <a:spLocks noChangeArrowheads="1"/>
            </p:cNvSpPr>
            <p:nvPr userDrawn="1"/>
          </p:nvSpPr>
          <p:spPr bwMode="auto">
            <a:xfrm>
              <a:off x="5435" y="2243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8" name="Oval 22"/>
            <p:cNvSpPr>
              <a:spLocks noChangeArrowheads="1"/>
            </p:cNvSpPr>
            <p:nvPr userDrawn="1"/>
          </p:nvSpPr>
          <p:spPr bwMode="auto">
            <a:xfrm>
              <a:off x="4720" y="2422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9" name="Oval 23"/>
            <p:cNvSpPr>
              <a:spLocks noChangeArrowheads="1"/>
            </p:cNvSpPr>
            <p:nvPr userDrawn="1"/>
          </p:nvSpPr>
          <p:spPr bwMode="auto">
            <a:xfrm>
              <a:off x="489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0" name="Oval 24"/>
            <p:cNvSpPr>
              <a:spLocks noChangeArrowheads="1"/>
            </p:cNvSpPr>
            <p:nvPr userDrawn="1"/>
          </p:nvSpPr>
          <p:spPr bwMode="auto">
            <a:xfrm>
              <a:off x="507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1" name="Oval 25"/>
            <p:cNvSpPr>
              <a:spLocks noChangeArrowheads="1"/>
            </p:cNvSpPr>
            <p:nvPr userDrawn="1"/>
          </p:nvSpPr>
          <p:spPr bwMode="auto">
            <a:xfrm>
              <a:off x="5258" y="2422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2" name="Oval 26"/>
            <p:cNvSpPr>
              <a:spLocks noChangeArrowheads="1"/>
            </p:cNvSpPr>
            <p:nvPr userDrawn="1"/>
          </p:nvSpPr>
          <p:spPr bwMode="auto">
            <a:xfrm>
              <a:off x="4720" y="2600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3" name="Oval 27"/>
            <p:cNvSpPr>
              <a:spLocks noChangeArrowheads="1"/>
            </p:cNvSpPr>
            <p:nvPr userDrawn="1"/>
          </p:nvSpPr>
          <p:spPr bwMode="auto">
            <a:xfrm>
              <a:off x="4899" y="2600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4" name="Oval 28"/>
            <p:cNvSpPr>
              <a:spLocks noChangeArrowheads="1"/>
            </p:cNvSpPr>
            <p:nvPr userDrawn="1"/>
          </p:nvSpPr>
          <p:spPr bwMode="auto">
            <a:xfrm>
              <a:off x="5079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5" name="Oval 29"/>
            <p:cNvSpPr>
              <a:spLocks noChangeArrowheads="1"/>
            </p:cNvSpPr>
            <p:nvPr userDrawn="1"/>
          </p:nvSpPr>
          <p:spPr bwMode="auto">
            <a:xfrm>
              <a:off x="5258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6" name="Oval 30"/>
            <p:cNvSpPr>
              <a:spLocks noChangeArrowheads="1"/>
            </p:cNvSpPr>
            <p:nvPr userDrawn="1"/>
          </p:nvSpPr>
          <p:spPr bwMode="auto">
            <a:xfrm>
              <a:off x="5435" y="2600"/>
              <a:ext cx="128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7" name="Oval 31"/>
            <p:cNvSpPr>
              <a:spLocks noChangeArrowheads="1"/>
            </p:cNvSpPr>
            <p:nvPr userDrawn="1"/>
          </p:nvSpPr>
          <p:spPr bwMode="auto">
            <a:xfrm>
              <a:off x="4720" y="2778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8" name="Oval 32"/>
            <p:cNvSpPr>
              <a:spLocks noChangeArrowheads="1"/>
            </p:cNvSpPr>
            <p:nvPr userDrawn="1"/>
          </p:nvSpPr>
          <p:spPr bwMode="auto">
            <a:xfrm>
              <a:off x="489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9" name="Oval 33"/>
            <p:cNvSpPr>
              <a:spLocks noChangeArrowheads="1"/>
            </p:cNvSpPr>
            <p:nvPr userDrawn="1"/>
          </p:nvSpPr>
          <p:spPr bwMode="auto">
            <a:xfrm>
              <a:off x="507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0" name="Oval 34"/>
            <p:cNvSpPr>
              <a:spLocks noChangeArrowheads="1"/>
            </p:cNvSpPr>
            <p:nvPr userDrawn="1"/>
          </p:nvSpPr>
          <p:spPr bwMode="auto">
            <a:xfrm>
              <a:off x="5258" y="277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1" name="Oval 35"/>
            <p:cNvSpPr>
              <a:spLocks noChangeArrowheads="1"/>
            </p:cNvSpPr>
            <p:nvPr userDrawn="1"/>
          </p:nvSpPr>
          <p:spPr bwMode="auto">
            <a:xfrm>
              <a:off x="4720" y="2958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2" name="Oval 36"/>
            <p:cNvSpPr>
              <a:spLocks noChangeArrowheads="1"/>
            </p:cNvSpPr>
            <p:nvPr userDrawn="1"/>
          </p:nvSpPr>
          <p:spPr bwMode="auto">
            <a:xfrm>
              <a:off x="4899" y="295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3" name="Oval 37"/>
            <p:cNvSpPr>
              <a:spLocks noChangeArrowheads="1"/>
            </p:cNvSpPr>
            <p:nvPr userDrawn="1"/>
          </p:nvSpPr>
          <p:spPr bwMode="auto">
            <a:xfrm>
              <a:off x="5079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4" name="Oval 38"/>
            <p:cNvSpPr>
              <a:spLocks noChangeArrowheads="1"/>
            </p:cNvSpPr>
            <p:nvPr userDrawn="1"/>
          </p:nvSpPr>
          <p:spPr bwMode="auto">
            <a:xfrm>
              <a:off x="5258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5" name="Oval 39"/>
            <p:cNvSpPr>
              <a:spLocks noChangeArrowheads="1"/>
            </p:cNvSpPr>
            <p:nvPr userDrawn="1"/>
          </p:nvSpPr>
          <p:spPr bwMode="auto">
            <a:xfrm>
              <a:off x="4899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6" name="Oval 40"/>
            <p:cNvSpPr>
              <a:spLocks noChangeArrowheads="1"/>
            </p:cNvSpPr>
            <p:nvPr userDrawn="1"/>
          </p:nvSpPr>
          <p:spPr bwMode="auto">
            <a:xfrm>
              <a:off x="5258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339966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8A00C0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A0C6A0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2"/>
          <p:cNvSpPr>
            <a:spLocks noChangeShapeType="1"/>
          </p:cNvSpPr>
          <p:nvPr userDrawn="1"/>
        </p:nvSpPr>
        <p:spPr bwMode="auto">
          <a:xfrm flipH="1">
            <a:off x="7956550" y="279400"/>
            <a:ext cx="6350" cy="1189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49238"/>
            <a:ext cx="7543800" cy="1074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539875"/>
            <a:ext cx="8229600" cy="478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68313" y="6508750"/>
            <a:ext cx="15224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 flipH="1">
            <a:off x="3851275" y="6292850"/>
            <a:ext cx="7302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67400" y="6435725"/>
            <a:ext cx="936625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/>
            </a:lvl1pPr>
          </a:lstStyle>
          <a:p>
            <a:pPr>
              <a:defRPr/>
            </a:pPr>
            <a:fld id="{25917F63-52E3-408B-A368-7EF78F84EE59}" type="slidenum">
              <a:rPr lang="en-GB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  <p:grpSp>
        <p:nvGrpSpPr>
          <p:cNvPr id="2" name="Group 9"/>
          <p:cNvGrpSpPr>
            <a:grpSpLocks/>
          </p:cNvGrpSpPr>
          <p:nvPr userDrawn="1"/>
        </p:nvGrpSpPr>
        <p:grpSpPr bwMode="auto">
          <a:xfrm>
            <a:off x="8101013" y="315913"/>
            <a:ext cx="574675" cy="1081087"/>
            <a:chOff x="4720" y="1885"/>
            <a:chExt cx="843" cy="1379"/>
          </a:xfrm>
        </p:grpSpPr>
        <p:sp>
          <p:nvSpPr>
            <p:cNvPr id="4106" name="Oval 10"/>
            <p:cNvSpPr>
              <a:spLocks noChangeArrowheads="1"/>
            </p:cNvSpPr>
            <p:nvPr userDrawn="1"/>
          </p:nvSpPr>
          <p:spPr bwMode="auto">
            <a:xfrm>
              <a:off x="4720" y="1885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07" name="Oval 11"/>
            <p:cNvSpPr>
              <a:spLocks noChangeArrowheads="1"/>
            </p:cNvSpPr>
            <p:nvPr userDrawn="1"/>
          </p:nvSpPr>
          <p:spPr bwMode="auto">
            <a:xfrm>
              <a:off x="489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08" name="Oval 12"/>
            <p:cNvSpPr>
              <a:spLocks noChangeArrowheads="1"/>
            </p:cNvSpPr>
            <p:nvPr userDrawn="1"/>
          </p:nvSpPr>
          <p:spPr bwMode="auto">
            <a:xfrm>
              <a:off x="507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09" name="Oval 13"/>
            <p:cNvSpPr>
              <a:spLocks noChangeArrowheads="1"/>
            </p:cNvSpPr>
            <p:nvPr userDrawn="1"/>
          </p:nvSpPr>
          <p:spPr bwMode="auto">
            <a:xfrm>
              <a:off x="4720" y="206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0" name="Oval 14"/>
            <p:cNvSpPr>
              <a:spLocks noChangeArrowheads="1"/>
            </p:cNvSpPr>
            <p:nvPr userDrawn="1"/>
          </p:nvSpPr>
          <p:spPr bwMode="auto">
            <a:xfrm>
              <a:off x="489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1" name="Oval 15"/>
            <p:cNvSpPr>
              <a:spLocks noChangeArrowheads="1"/>
            </p:cNvSpPr>
            <p:nvPr userDrawn="1"/>
          </p:nvSpPr>
          <p:spPr bwMode="auto">
            <a:xfrm>
              <a:off x="507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2" name="Oval 16"/>
            <p:cNvSpPr>
              <a:spLocks noChangeArrowheads="1"/>
            </p:cNvSpPr>
            <p:nvPr userDrawn="1"/>
          </p:nvSpPr>
          <p:spPr bwMode="auto">
            <a:xfrm>
              <a:off x="5258" y="206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3" name="Oval 17"/>
            <p:cNvSpPr>
              <a:spLocks noChangeArrowheads="1"/>
            </p:cNvSpPr>
            <p:nvPr userDrawn="1"/>
          </p:nvSpPr>
          <p:spPr bwMode="auto">
            <a:xfrm>
              <a:off x="4720" y="224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4" name="Oval 18"/>
            <p:cNvSpPr>
              <a:spLocks noChangeArrowheads="1"/>
            </p:cNvSpPr>
            <p:nvPr userDrawn="1"/>
          </p:nvSpPr>
          <p:spPr bwMode="auto">
            <a:xfrm>
              <a:off x="4899" y="224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5" name="Oval 19"/>
            <p:cNvSpPr>
              <a:spLocks noChangeArrowheads="1"/>
            </p:cNvSpPr>
            <p:nvPr userDrawn="1"/>
          </p:nvSpPr>
          <p:spPr bwMode="auto">
            <a:xfrm>
              <a:off x="5079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6" name="Oval 20"/>
            <p:cNvSpPr>
              <a:spLocks noChangeArrowheads="1"/>
            </p:cNvSpPr>
            <p:nvPr userDrawn="1"/>
          </p:nvSpPr>
          <p:spPr bwMode="auto">
            <a:xfrm>
              <a:off x="5258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7" name="Oval 21"/>
            <p:cNvSpPr>
              <a:spLocks noChangeArrowheads="1"/>
            </p:cNvSpPr>
            <p:nvPr userDrawn="1"/>
          </p:nvSpPr>
          <p:spPr bwMode="auto">
            <a:xfrm>
              <a:off x="5435" y="2243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8" name="Oval 22"/>
            <p:cNvSpPr>
              <a:spLocks noChangeArrowheads="1"/>
            </p:cNvSpPr>
            <p:nvPr userDrawn="1"/>
          </p:nvSpPr>
          <p:spPr bwMode="auto">
            <a:xfrm>
              <a:off x="4720" y="2422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19" name="Oval 23"/>
            <p:cNvSpPr>
              <a:spLocks noChangeArrowheads="1"/>
            </p:cNvSpPr>
            <p:nvPr userDrawn="1"/>
          </p:nvSpPr>
          <p:spPr bwMode="auto">
            <a:xfrm>
              <a:off x="489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0" name="Oval 24"/>
            <p:cNvSpPr>
              <a:spLocks noChangeArrowheads="1"/>
            </p:cNvSpPr>
            <p:nvPr userDrawn="1"/>
          </p:nvSpPr>
          <p:spPr bwMode="auto">
            <a:xfrm>
              <a:off x="507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1" name="Oval 25"/>
            <p:cNvSpPr>
              <a:spLocks noChangeArrowheads="1"/>
            </p:cNvSpPr>
            <p:nvPr userDrawn="1"/>
          </p:nvSpPr>
          <p:spPr bwMode="auto">
            <a:xfrm>
              <a:off x="5258" y="2422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2" name="Oval 26"/>
            <p:cNvSpPr>
              <a:spLocks noChangeArrowheads="1"/>
            </p:cNvSpPr>
            <p:nvPr userDrawn="1"/>
          </p:nvSpPr>
          <p:spPr bwMode="auto">
            <a:xfrm>
              <a:off x="4720" y="2600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3" name="Oval 27"/>
            <p:cNvSpPr>
              <a:spLocks noChangeArrowheads="1"/>
            </p:cNvSpPr>
            <p:nvPr userDrawn="1"/>
          </p:nvSpPr>
          <p:spPr bwMode="auto">
            <a:xfrm>
              <a:off x="4899" y="2600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4" name="Oval 28"/>
            <p:cNvSpPr>
              <a:spLocks noChangeArrowheads="1"/>
            </p:cNvSpPr>
            <p:nvPr userDrawn="1"/>
          </p:nvSpPr>
          <p:spPr bwMode="auto">
            <a:xfrm>
              <a:off x="5079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5" name="Oval 29"/>
            <p:cNvSpPr>
              <a:spLocks noChangeArrowheads="1"/>
            </p:cNvSpPr>
            <p:nvPr userDrawn="1"/>
          </p:nvSpPr>
          <p:spPr bwMode="auto">
            <a:xfrm>
              <a:off x="5258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6" name="Oval 30"/>
            <p:cNvSpPr>
              <a:spLocks noChangeArrowheads="1"/>
            </p:cNvSpPr>
            <p:nvPr userDrawn="1"/>
          </p:nvSpPr>
          <p:spPr bwMode="auto">
            <a:xfrm>
              <a:off x="5435" y="2600"/>
              <a:ext cx="128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7" name="Oval 31"/>
            <p:cNvSpPr>
              <a:spLocks noChangeArrowheads="1"/>
            </p:cNvSpPr>
            <p:nvPr userDrawn="1"/>
          </p:nvSpPr>
          <p:spPr bwMode="auto">
            <a:xfrm>
              <a:off x="4720" y="2778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8" name="Oval 32"/>
            <p:cNvSpPr>
              <a:spLocks noChangeArrowheads="1"/>
            </p:cNvSpPr>
            <p:nvPr userDrawn="1"/>
          </p:nvSpPr>
          <p:spPr bwMode="auto">
            <a:xfrm>
              <a:off x="489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29" name="Oval 33"/>
            <p:cNvSpPr>
              <a:spLocks noChangeArrowheads="1"/>
            </p:cNvSpPr>
            <p:nvPr userDrawn="1"/>
          </p:nvSpPr>
          <p:spPr bwMode="auto">
            <a:xfrm>
              <a:off x="507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0" name="Oval 34"/>
            <p:cNvSpPr>
              <a:spLocks noChangeArrowheads="1"/>
            </p:cNvSpPr>
            <p:nvPr userDrawn="1"/>
          </p:nvSpPr>
          <p:spPr bwMode="auto">
            <a:xfrm>
              <a:off x="5258" y="277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1" name="Oval 35"/>
            <p:cNvSpPr>
              <a:spLocks noChangeArrowheads="1"/>
            </p:cNvSpPr>
            <p:nvPr userDrawn="1"/>
          </p:nvSpPr>
          <p:spPr bwMode="auto">
            <a:xfrm>
              <a:off x="4720" y="2958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2" name="Oval 36"/>
            <p:cNvSpPr>
              <a:spLocks noChangeArrowheads="1"/>
            </p:cNvSpPr>
            <p:nvPr userDrawn="1"/>
          </p:nvSpPr>
          <p:spPr bwMode="auto">
            <a:xfrm>
              <a:off x="4899" y="295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3" name="Oval 37"/>
            <p:cNvSpPr>
              <a:spLocks noChangeArrowheads="1"/>
            </p:cNvSpPr>
            <p:nvPr userDrawn="1"/>
          </p:nvSpPr>
          <p:spPr bwMode="auto">
            <a:xfrm>
              <a:off x="5079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4" name="Oval 38"/>
            <p:cNvSpPr>
              <a:spLocks noChangeArrowheads="1"/>
            </p:cNvSpPr>
            <p:nvPr userDrawn="1"/>
          </p:nvSpPr>
          <p:spPr bwMode="auto">
            <a:xfrm>
              <a:off x="5258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5" name="Oval 39"/>
            <p:cNvSpPr>
              <a:spLocks noChangeArrowheads="1"/>
            </p:cNvSpPr>
            <p:nvPr userDrawn="1"/>
          </p:nvSpPr>
          <p:spPr bwMode="auto">
            <a:xfrm>
              <a:off x="4899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136" name="Oval 40"/>
            <p:cNvSpPr>
              <a:spLocks noChangeArrowheads="1"/>
            </p:cNvSpPr>
            <p:nvPr userDrawn="1"/>
          </p:nvSpPr>
          <p:spPr bwMode="auto">
            <a:xfrm>
              <a:off x="5258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339966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8A00C0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A0C6A0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eography.org.uk/gtip/thinkpieces/writingatmasterslevel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://www.geography.org.uk/download/GA_PRGTIPBrooksMLevelCriteria.pdf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eprints.hud.ac.uk/10892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Relationship Id="rId5" Type="http://schemas.openxmlformats.org/officeDocument/2006/relationships/hyperlink" Target="http://www.qaa.ac.uk/academicinfrastructure/benchmark/masters/MastersDegreeCharacteristics.pdf" TargetMode="External"/><Relationship Id="rId4" Type="http://schemas.openxmlformats.org/officeDocument/2006/relationships/hyperlink" Target="http://www.nzqa.govt.nz/assets/Studying-in-NZ/New-Zealand-Qualification-Framework/theregister-booklet.pdf%20%20(accessed%20March%202012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765175"/>
            <a:ext cx="6624637" cy="2376488"/>
          </a:xfrm>
        </p:spPr>
        <p:txBody>
          <a:bodyPr/>
          <a:lstStyle/>
          <a:p>
            <a:pPr algn="ctr" eaLnBrk="1" hangingPunct="1">
              <a:spcBef>
                <a:spcPts val="600"/>
              </a:spcBef>
            </a:pPr>
            <a:r>
              <a:rPr lang="en-GB" sz="3600" dirty="0" smtClean="0"/>
              <a:t>Making the most of Masters Level assessment</a:t>
            </a:r>
            <a:br>
              <a:rPr lang="en-GB" sz="3600" dirty="0" smtClean="0"/>
            </a:br>
            <a:r>
              <a:rPr lang="en-GB" sz="2400" dirty="0" smtClean="0"/>
              <a:t>Cumbria assessment conference June 2013</a:t>
            </a:r>
            <a:br>
              <a:rPr lang="en-GB" sz="2400" dirty="0" smtClean="0"/>
            </a:br>
            <a:r>
              <a:rPr lang="en-GB" sz="2400" dirty="0" smtClean="0"/>
              <a:t>Sally Brown, Liz McDowell and Phil Race</a:t>
            </a:r>
            <a:br>
              <a:rPr lang="en-GB" sz="2400" dirty="0" smtClean="0"/>
            </a:br>
            <a:r>
              <a:rPr lang="en-GB" sz="2400" dirty="0" smtClean="0"/>
              <a:t/>
            </a:r>
            <a:br>
              <a:rPr lang="en-GB" sz="2400" dirty="0" smtClean="0"/>
            </a:br>
            <a:endParaRPr lang="en-GB" sz="2400" dirty="0" smtClean="0"/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2844" y="2786063"/>
            <a:ext cx="7215238" cy="2808287"/>
          </a:xfrm>
        </p:spPr>
        <p:txBody>
          <a:bodyPr/>
          <a:lstStyle/>
          <a:p>
            <a:pPr algn="l" eaLnBrk="1" hangingPunct="1"/>
            <a:r>
              <a:rPr lang="en-GB" sz="2400" dirty="0" smtClean="0"/>
              <a:t>Here we plan to introduce the project &amp; discuss:</a:t>
            </a:r>
          </a:p>
          <a:p>
            <a:pPr algn="l" eaLnBrk="1" hangingPunct="1">
              <a:buFont typeface="Arial" pitchFamily="34" charset="0"/>
              <a:buChar char="•"/>
            </a:pPr>
            <a:r>
              <a:rPr lang="en-GB" sz="2400" dirty="0" smtClean="0"/>
              <a:t> How assessment for learning underpins effective assessment practice at all levels;</a:t>
            </a:r>
          </a:p>
          <a:p>
            <a:pPr algn="l" eaLnBrk="1" hangingPunct="1">
              <a:buFont typeface="Arial" pitchFamily="34" charset="0"/>
              <a:buChar char="•"/>
            </a:pPr>
            <a:r>
              <a:rPr lang="en-GB" sz="2400" dirty="0" smtClean="0"/>
              <a:t> Perceptions of differences between undergraduate and M-level assessment;</a:t>
            </a:r>
          </a:p>
          <a:p>
            <a:pPr algn="l" eaLnBrk="1" hangingPunct="1">
              <a:buFont typeface="Arial" pitchFamily="34" charset="0"/>
              <a:buChar char="•"/>
            </a:pPr>
            <a:r>
              <a:rPr lang="en-GB" sz="2400" dirty="0" smtClean="0"/>
              <a:t> Some alternatives to the most commonly used assessment methods at M-level;</a:t>
            </a:r>
          </a:p>
          <a:p>
            <a:pPr algn="l" eaLnBrk="1" hangingPunct="1">
              <a:buFont typeface="Arial" pitchFamily="34" charset="0"/>
              <a:buChar char="•"/>
            </a:pPr>
            <a:r>
              <a:rPr lang="en-GB" sz="2400" dirty="0" smtClean="0"/>
              <a:t>How authentic assessment can promote skills development to enhance employability.</a:t>
            </a:r>
          </a:p>
          <a:p>
            <a:pPr algn="l" eaLnBrk="1" hangingPunct="1">
              <a:buFont typeface="Arial" pitchFamily="34" charset="0"/>
              <a:buChar char="•"/>
            </a:pPr>
            <a:endParaRPr lang="en-GB" sz="2400" b="0" dirty="0" smtClean="0"/>
          </a:p>
          <a:p>
            <a:pPr algn="l" eaLnBrk="1" hangingPunct="1">
              <a:buFont typeface="Arial" pitchFamily="34" charset="0"/>
              <a:buChar char="•"/>
            </a:pPr>
            <a:endParaRPr lang="en-GB" sz="2400" b="0" dirty="0" smtClean="0"/>
          </a:p>
          <a:p>
            <a:pPr algn="ctr" eaLnBrk="1" hangingPunct="1"/>
            <a:endParaRPr lang="en-GB" sz="800" b="0" dirty="0" smtClean="0"/>
          </a:p>
          <a:p>
            <a:pPr algn="ctr" eaLnBrk="1" hangingPunct="1"/>
            <a:r>
              <a:rPr lang="en-GB" sz="800" dirty="0" smtClean="0"/>
              <a:t> </a:t>
            </a:r>
          </a:p>
        </p:txBody>
      </p:sp>
    </p:spTree>
  </p:cSld>
  <p:clrMapOvr>
    <a:masterClrMapping/>
  </p:clrMapOvr>
  <p:transition advTm="5206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GB" sz="2800" dirty="0" smtClean="0"/>
              <a:t>Selected references and further reading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142875" y="1428750"/>
            <a:ext cx="8786813" cy="4900613"/>
          </a:xfrm>
        </p:spPr>
        <p:txBody>
          <a:bodyPr/>
          <a:lstStyle/>
          <a:p>
            <a:pPr>
              <a:lnSpc>
                <a:spcPct val="100000"/>
              </a:lnSpc>
              <a:buNone/>
            </a:pPr>
            <a:r>
              <a:rPr lang="en-GB" sz="1800" dirty="0" smtClean="0"/>
              <a:t>Brown, S. (2012) Assimilate compendium, Leeds, Leeds Met Press https://sites.google.com/a/teams.leedsmet.ac.uk/assimilate-2012/dissemination/compendium</a:t>
            </a:r>
          </a:p>
          <a:p>
            <a:pPr>
              <a:lnSpc>
                <a:spcPct val="100000"/>
              </a:lnSpc>
              <a:buNone/>
            </a:pPr>
            <a:r>
              <a:rPr lang="en-GB" sz="1800" dirty="0" smtClean="0"/>
              <a:t>Brown, S. (2013) ‘What are the perceived differences between assessing at Masters level and undergraduate level assessment? Some findings from an NTFS–funded project’ Innovations in Education and Teaching International, forthcoming</a:t>
            </a:r>
          </a:p>
          <a:p>
            <a:pPr>
              <a:lnSpc>
                <a:spcPct val="100000"/>
              </a:lnSpc>
              <a:buNone/>
            </a:pPr>
            <a:r>
              <a:rPr lang="en-GB" sz="1800" dirty="0" smtClean="0"/>
              <a:t>Brown, S. (2013) Assimilate work pack  https://docs.google.com/a/phil-race.co.uk/file/d/0BzEN3_s1ig4Sb2QtR01hOFczSUE/edit?usp=sharing</a:t>
            </a:r>
          </a:p>
          <a:p>
            <a:pPr>
              <a:lnSpc>
                <a:spcPct val="100000"/>
              </a:lnSpc>
              <a:buNone/>
            </a:pPr>
            <a:r>
              <a:rPr lang="en-GB" sz="1800" dirty="0" smtClean="0"/>
              <a:t>Brown, S., Deignan, T. Race, P. and Priestley, J. (2012) ‘Assessing students at Masters Level: learning points for Educational Developers’ Educational Developments, SEDA, Birmingham.</a:t>
            </a:r>
          </a:p>
          <a:p>
            <a:pPr>
              <a:lnSpc>
                <a:spcPct val="100000"/>
              </a:lnSpc>
              <a:buNone/>
            </a:pPr>
            <a:r>
              <a:rPr lang="en-GB" sz="1800" dirty="0" smtClean="0"/>
              <a:t>Brown, S (2012) ‘Diverse and innovative assessment at Masters Level: alternatives to conventional written assignments’ in AISHE-J: The All Ireland Journal of Teaching and Learning in Higher Education </a:t>
            </a:r>
            <a:r>
              <a:rPr lang="en-GB" sz="1800" dirty="0" err="1" smtClean="0"/>
              <a:t>Vol</a:t>
            </a:r>
            <a:r>
              <a:rPr lang="en-GB" sz="1800" dirty="0" smtClean="0"/>
              <a:t> 4, No 2.</a:t>
            </a:r>
          </a:p>
          <a:p>
            <a:pPr>
              <a:lnSpc>
                <a:spcPct val="100000"/>
              </a:lnSpc>
              <a:buFont typeface="Wingdings" pitchFamily="2" charset="2"/>
              <a:buNone/>
            </a:pPr>
            <a:endParaRPr lang="en-GB" sz="1800" dirty="0" smtClean="0"/>
          </a:p>
          <a:p>
            <a:pPr>
              <a:lnSpc>
                <a:spcPct val="100000"/>
              </a:lnSpc>
              <a:buFont typeface="Wingdings" pitchFamily="2" charset="2"/>
              <a:buNone/>
            </a:pPr>
            <a:endParaRPr lang="en-GB" sz="1800" dirty="0" smtClean="0"/>
          </a:p>
          <a:p>
            <a:pPr>
              <a:lnSpc>
                <a:spcPct val="100000"/>
              </a:lnSpc>
              <a:buFont typeface="Wingdings" pitchFamily="2" charset="2"/>
              <a:buNone/>
            </a:pPr>
            <a:endParaRPr lang="en-GB" sz="1800" dirty="0" smtClean="0"/>
          </a:p>
          <a:p>
            <a:pPr>
              <a:lnSpc>
                <a:spcPct val="100000"/>
              </a:lnSpc>
            </a:pPr>
            <a:endParaRPr lang="en-GB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49238"/>
            <a:ext cx="7543800" cy="663575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GB" sz="3200" dirty="0" smtClean="0"/>
              <a:t>References (contd.)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6" y="1142984"/>
            <a:ext cx="8229600" cy="5400675"/>
          </a:xfrm>
        </p:spPr>
        <p:txBody>
          <a:bodyPr/>
          <a:lstStyle/>
          <a:p>
            <a:pPr>
              <a:lnSpc>
                <a:spcPct val="100000"/>
              </a:lnSpc>
              <a:buNone/>
            </a:pPr>
            <a:r>
              <a:rPr lang="en-GB" sz="1800" dirty="0" smtClean="0"/>
              <a:t>Casey, J. (2002) </a:t>
            </a:r>
            <a:r>
              <a:rPr lang="en-GB" sz="1800" i="1" dirty="0" smtClean="0"/>
              <a:t>On-line assessment in a masters-level policy subject: participation in an on-line forum as part of assessment</a:t>
            </a:r>
            <a:r>
              <a:rPr lang="en-GB" sz="1800" dirty="0" smtClean="0"/>
              <a:t>, Centre for the study of higher education, Charles </a:t>
            </a:r>
            <a:r>
              <a:rPr lang="en-GB" sz="1800" dirty="0" err="1" smtClean="0"/>
              <a:t>Sturt</a:t>
            </a:r>
            <a:r>
              <a:rPr lang="en-GB" sz="1800" dirty="0" smtClean="0"/>
              <a:t> University, Australia.</a:t>
            </a:r>
          </a:p>
          <a:p>
            <a:pPr>
              <a:lnSpc>
                <a:spcPct val="100000"/>
              </a:lnSpc>
              <a:buNone/>
            </a:pPr>
            <a:r>
              <a:rPr lang="en-GB" sz="1800" dirty="0" smtClean="0"/>
              <a:t>Dunn, S. and Singh, K. A. (2009) </a:t>
            </a:r>
            <a:r>
              <a:rPr lang="en-GB" sz="1800" i="1" dirty="0" smtClean="0"/>
              <a:t>Analysis of M-level modules in interdisciplinary</a:t>
            </a:r>
            <a:r>
              <a:rPr lang="en-GB" sz="1800" dirty="0" smtClean="0"/>
              <a:t> </a:t>
            </a:r>
            <a:r>
              <a:rPr lang="en-GB" sz="1800" i="1" dirty="0" smtClean="0"/>
              <a:t>nanotechnology education</a:t>
            </a:r>
            <a:r>
              <a:rPr lang="en-GB" sz="1800" dirty="0" smtClean="0"/>
              <a:t>, Nanotechnology Centre, Department of Materials, School of Applied Sciences, </a:t>
            </a:r>
            <a:r>
              <a:rPr lang="en-GB" sz="1800" dirty="0" err="1" smtClean="0"/>
              <a:t>Cranfield</a:t>
            </a:r>
            <a:r>
              <a:rPr lang="en-GB" sz="1800" dirty="0" smtClean="0"/>
              <a:t> University.</a:t>
            </a:r>
          </a:p>
          <a:p>
            <a:pPr>
              <a:lnSpc>
                <a:spcPct val="100000"/>
              </a:lnSpc>
              <a:buNone/>
            </a:pPr>
            <a:r>
              <a:rPr lang="en-GB" sz="1800" dirty="0" smtClean="0"/>
              <a:t>Fry, H., Pearce, R. and Bright, H. (2007) Re-working resource-based learning - a case study from a masters programme. </a:t>
            </a:r>
            <a:r>
              <a:rPr lang="en-GB" sz="1800" i="1" dirty="0" smtClean="0"/>
              <a:t>Innovations in Education and Teaching International</a:t>
            </a:r>
            <a:r>
              <a:rPr lang="en-GB" sz="1800" dirty="0" smtClean="0"/>
              <a:t>, 44(1), pp.79-91.</a:t>
            </a:r>
          </a:p>
          <a:p>
            <a:pPr>
              <a:lnSpc>
                <a:spcPct val="100000"/>
              </a:lnSpc>
              <a:buNone/>
            </a:pPr>
            <a:r>
              <a:rPr lang="en-GB" sz="1800" dirty="0" smtClean="0"/>
              <a:t>Geographical Association. (no date) </a:t>
            </a:r>
            <a:r>
              <a:rPr lang="en-GB" sz="1800" i="1" dirty="0" smtClean="0"/>
              <a:t>GTIP Think Piece - Writing at Masters Level</a:t>
            </a:r>
            <a:r>
              <a:rPr lang="en-GB" sz="1800" dirty="0" smtClean="0"/>
              <a:t>. Available online: </a:t>
            </a:r>
            <a:r>
              <a:rPr lang="en-GB" sz="1800" u="sng" dirty="0" smtClean="0">
                <a:hlinkClick r:id="rId3"/>
              </a:rPr>
              <a:t>http://www.geography.org.uk/gtip/thinkpieces/writingatmasterslevel/</a:t>
            </a:r>
            <a:endParaRPr lang="en-GB" sz="1800" dirty="0" smtClean="0"/>
          </a:p>
          <a:p>
            <a:pPr>
              <a:lnSpc>
                <a:spcPct val="100000"/>
              </a:lnSpc>
              <a:buNone/>
            </a:pPr>
            <a:r>
              <a:rPr lang="en-GB" sz="1800" dirty="0" smtClean="0"/>
              <a:t>Haworth, A., Perks, P. and </a:t>
            </a:r>
            <a:r>
              <a:rPr lang="en-GB" sz="1800" dirty="0" err="1" smtClean="0"/>
              <a:t>Tikly</a:t>
            </a:r>
            <a:r>
              <a:rPr lang="en-GB" sz="1800" dirty="0" smtClean="0"/>
              <a:t>, C. (no date) </a:t>
            </a:r>
            <a:r>
              <a:rPr lang="en-GB" sz="1800" i="1" dirty="0" smtClean="0"/>
              <a:t>Developments with Mathematics M-Level PGCE Provision and Assessment</a:t>
            </a:r>
            <a:r>
              <a:rPr lang="en-GB" sz="1800" i="1" u="sng" dirty="0" smtClean="0"/>
              <a:t>,</a:t>
            </a:r>
            <a:r>
              <a:rPr lang="en-GB" sz="1800" dirty="0" smtClean="0"/>
              <a:t> University of Manchester, University of Birmingham, University of Sussex.</a:t>
            </a:r>
          </a:p>
          <a:p>
            <a:pPr>
              <a:buFont typeface="Wingdings" pitchFamily="2" charset="2"/>
              <a:buNone/>
            </a:pPr>
            <a:r>
              <a:rPr lang="en-GB" sz="1800" dirty="0" smtClean="0"/>
              <a:t>Institute of Education (2006) Masters level criteria for Geography PGCE </a:t>
            </a:r>
            <a:r>
              <a:rPr lang="en-GB" sz="1800" u="sng" dirty="0" smtClean="0">
                <a:hlinkClick r:id="rId4"/>
              </a:rPr>
              <a:t>http://www.geography.org.uk/download/GA_PRGTIPBrooksMLevelCriteria.pdf</a:t>
            </a:r>
            <a:r>
              <a:rPr lang="en-GB" sz="1800" dirty="0" smtClean="0"/>
              <a:t> Accessed March 2012</a:t>
            </a:r>
          </a:p>
          <a:p>
            <a:pPr>
              <a:buFont typeface="Wingdings" pitchFamily="2" charset="2"/>
              <a:buNone/>
            </a:pPr>
            <a:endParaRPr lang="en-GB" sz="1800" dirty="0" smtClean="0"/>
          </a:p>
          <a:p>
            <a:pPr>
              <a:buFont typeface="Wingdings" pitchFamily="2" charset="2"/>
              <a:buNone/>
            </a:pPr>
            <a:endParaRPr lang="en-GB" sz="1800" dirty="0" smtClean="0"/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endParaRPr lang="en-GB" sz="1800" dirty="0" smtClean="0"/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endParaRPr lang="en-GB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7543800" cy="1074738"/>
          </a:xfrm>
        </p:spPr>
        <p:txBody>
          <a:bodyPr/>
          <a:lstStyle/>
          <a:p>
            <a:r>
              <a:rPr lang="en-GB" sz="3200" dirty="0" smtClean="0"/>
              <a:t>References (contd.)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142844" y="1214422"/>
            <a:ext cx="8786874" cy="5114941"/>
          </a:xfrm>
        </p:spPr>
        <p:txBody>
          <a:bodyPr/>
          <a:lstStyle/>
          <a:p>
            <a:pPr>
              <a:buNone/>
            </a:pPr>
            <a:r>
              <a:rPr lang="en-GB" sz="1600" dirty="0" smtClean="0"/>
              <a:t>Lord, D. (2008) Learning to Teach a Specialist Subject: Using New Technologies and Achieving Masters Level Criteria. In: </a:t>
            </a:r>
            <a:r>
              <a:rPr lang="en-GB" sz="1600" i="1" dirty="0" smtClean="0"/>
              <a:t>MOTIVATE conference 2008, 11 - 12th November 2008, </a:t>
            </a:r>
            <a:r>
              <a:rPr lang="en-GB" sz="1600" i="1" dirty="0" err="1" smtClean="0"/>
              <a:t>Dunaujvaros</a:t>
            </a:r>
            <a:r>
              <a:rPr lang="en-GB" sz="1600" i="1" dirty="0" smtClean="0"/>
              <a:t>, Budapest.</a:t>
            </a:r>
            <a:r>
              <a:rPr lang="en-GB" sz="1600" dirty="0" smtClean="0"/>
              <a:t> (Unpublished) This version is available at </a:t>
            </a:r>
            <a:r>
              <a:rPr lang="en-GB" sz="1600" u="sng" dirty="0" smtClean="0">
                <a:hlinkClick r:id="rId3"/>
              </a:rPr>
              <a:t>http://eprints.hud.ac.uk/10892/</a:t>
            </a:r>
            <a:r>
              <a:rPr lang="en-GB" sz="1600" dirty="0" smtClean="0"/>
              <a:t> Accessed march 2012</a:t>
            </a:r>
          </a:p>
          <a:p>
            <a:pPr>
              <a:buNone/>
            </a:pPr>
            <a:r>
              <a:rPr lang="en-GB" sz="1600" dirty="0" smtClean="0"/>
              <a:t>NZQA (2007) </a:t>
            </a:r>
            <a:r>
              <a:rPr lang="en-GB" sz="1600" u="sng" dirty="0" smtClean="0">
                <a:hlinkClick r:id="rId4"/>
              </a:rPr>
              <a:t>http://www.nzqa.govt.nz/assets/Studying-in-NZ/New-Zealand-Qualification-Framework/theregister-booklet.pdf (accessed March 2012</a:t>
            </a:r>
            <a:endParaRPr lang="en-GB" sz="1600" u="sng" dirty="0" smtClean="0"/>
          </a:p>
          <a:p>
            <a:pPr>
              <a:buNone/>
            </a:pPr>
            <a:r>
              <a:rPr lang="en-GB" sz="1600" i="1" u="sng" dirty="0" smtClean="0"/>
              <a:t>M level PGCE</a:t>
            </a:r>
            <a:r>
              <a:rPr lang="en-GB" sz="1600" dirty="0" smtClean="0"/>
              <a:t>. (2007) </a:t>
            </a:r>
            <a:r>
              <a:rPr lang="en-GB" sz="1600" dirty="0" err="1" smtClean="0"/>
              <a:t>ESCalate</a:t>
            </a:r>
            <a:r>
              <a:rPr lang="en-GB" sz="1600" dirty="0" smtClean="0"/>
              <a:t> ITEM level PGCE seminar at the University of Gloucestershire on January 9</a:t>
            </a:r>
            <a:r>
              <a:rPr lang="en-GB" sz="1600" baseline="30000" dirty="0" smtClean="0"/>
              <a:t>th</a:t>
            </a:r>
            <a:r>
              <a:rPr lang="en-GB" sz="1600" dirty="0" smtClean="0"/>
              <a:t> 2007.</a:t>
            </a:r>
          </a:p>
          <a:p>
            <a:pPr eaLnBrk="1" hangingPunct="1">
              <a:lnSpc>
                <a:spcPct val="70000"/>
              </a:lnSpc>
              <a:buNone/>
            </a:pPr>
            <a:r>
              <a:rPr lang="en-GB" sz="1600" dirty="0" smtClean="0"/>
              <a:t>QAA (2010) Masters Degree Characteristics</a:t>
            </a:r>
          </a:p>
          <a:p>
            <a:pPr eaLnBrk="1" hangingPunct="1">
              <a:lnSpc>
                <a:spcPct val="70000"/>
              </a:lnSpc>
              <a:buNone/>
            </a:pPr>
            <a:r>
              <a:rPr lang="en-GB" sz="1600" dirty="0" smtClean="0">
                <a:cs typeface="Times New Roman" pitchFamily="18" charset="0"/>
                <a:hlinkClick r:id="rId5"/>
              </a:rPr>
              <a:t>http://www.qaa.ac.uk/academicinfrastructure/benchmark/masters/MastersDegreeCharacteristics.pdf</a:t>
            </a:r>
            <a:endParaRPr lang="en-GB" sz="1600" dirty="0" smtClean="0">
              <a:cs typeface="Times New Roman" pitchFamily="18" charset="0"/>
            </a:endParaRPr>
          </a:p>
          <a:p>
            <a:pPr>
              <a:buNone/>
            </a:pPr>
            <a:r>
              <a:rPr lang="en-GB" sz="1600" dirty="0" smtClean="0"/>
              <a:t>Seymour, D. (2005) Learning Outcomes and Assessment: developing assessment criteria for Masters-level dissertations. </a:t>
            </a:r>
            <a:r>
              <a:rPr lang="en-GB" sz="1600" i="1" dirty="0" smtClean="0"/>
              <a:t>Brookes </a:t>
            </a:r>
            <a:r>
              <a:rPr lang="en-GB" sz="1600" i="1" dirty="0" err="1" smtClean="0"/>
              <a:t>eJournal</a:t>
            </a:r>
            <a:r>
              <a:rPr lang="en-GB" sz="1600" i="1" dirty="0" smtClean="0"/>
              <a:t> of Learning and Teaching</a:t>
            </a:r>
            <a:r>
              <a:rPr lang="en-GB" sz="1600" dirty="0" smtClean="0"/>
              <a:t> 1(2).</a:t>
            </a:r>
          </a:p>
          <a:p>
            <a:pPr>
              <a:lnSpc>
                <a:spcPct val="100000"/>
              </a:lnSpc>
              <a:buFont typeface="Wingdings" pitchFamily="2" charset="2"/>
              <a:buNone/>
            </a:pPr>
            <a:r>
              <a:rPr lang="en-GB" sz="1600" dirty="0" smtClean="0"/>
              <a:t>Van </a:t>
            </a:r>
            <a:r>
              <a:rPr lang="en-GB" sz="1600" dirty="0" err="1" smtClean="0"/>
              <a:t>Eeten</a:t>
            </a:r>
            <a:r>
              <a:rPr lang="en-GB" sz="1600" dirty="0" smtClean="0"/>
              <a:t>, Michel J.G. (2001) Recasting Intractable Policy Issues: The Wider Implications of the Netherlands Civil Aviation Controversy, </a:t>
            </a:r>
            <a:r>
              <a:rPr lang="en-GB" sz="1600" i="1" dirty="0" smtClean="0"/>
              <a:t>Journal of Policy Analysis and Management</a:t>
            </a:r>
            <a:r>
              <a:rPr lang="en-GB" sz="1600" dirty="0" smtClean="0"/>
              <a:t>, 20(3):391-414 </a:t>
            </a:r>
          </a:p>
          <a:p>
            <a:pPr>
              <a:lnSpc>
                <a:spcPct val="100000"/>
              </a:lnSpc>
              <a:buFont typeface="Wingdings" pitchFamily="2" charset="2"/>
              <a:buNone/>
            </a:pPr>
            <a:r>
              <a:rPr lang="en-GB" sz="1600" dirty="0" smtClean="0"/>
              <a:t>Wharton, S. (2003) Defining appropriate criteria for the assessment of master's level </a:t>
            </a:r>
            <a:r>
              <a:rPr lang="en-GB" sz="1600" dirty="0" err="1" smtClean="0"/>
              <a:t>TESOLAssignments</a:t>
            </a:r>
            <a:r>
              <a:rPr lang="en-GB" sz="1600" dirty="0" smtClean="0"/>
              <a:t>. </a:t>
            </a:r>
            <a:r>
              <a:rPr lang="en-GB" sz="1600" i="1" u="sng" dirty="0" smtClean="0"/>
              <a:t>Assessment &amp; Evaluation in Higher Education</a:t>
            </a:r>
            <a:r>
              <a:rPr lang="en-GB" sz="1600" dirty="0" smtClean="0"/>
              <a:t>, 28(6), pp.649-664.</a:t>
            </a:r>
          </a:p>
          <a:p>
            <a:pPr>
              <a:lnSpc>
                <a:spcPct val="100000"/>
              </a:lnSpc>
              <a:buFont typeface="Wingdings" pitchFamily="2" charset="2"/>
              <a:buNone/>
            </a:pPr>
            <a:endParaRPr lang="en-GB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76563" y="-76201"/>
            <a:ext cx="9853963" cy="7110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082008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574675" y="188913"/>
            <a:ext cx="8569325" cy="6107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4633913" y="549275"/>
            <a:ext cx="2654300" cy="2725738"/>
            <a:chOff x="2937" y="346"/>
            <a:chExt cx="1672" cy="1717"/>
          </a:xfrm>
          <a:solidFill>
            <a:srgbClr val="00B050"/>
          </a:solidFill>
        </p:grpSpPr>
        <p:sp>
          <p:nvSpPr>
            <p:cNvPr id="48132" name="Freeform 4"/>
            <p:cNvSpPr>
              <a:spLocks/>
            </p:cNvSpPr>
            <p:nvPr/>
          </p:nvSpPr>
          <p:spPr bwMode="auto">
            <a:xfrm>
              <a:off x="2937" y="346"/>
              <a:ext cx="1672" cy="1717"/>
            </a:xfrm>
            <a:custGeom>
              <a:avLst/>
              <a:gdLst>
                <a:gd name="T0" fmla="*/ 75 w 75"/>
                <a:gd name="T1" fmla="*/ 42 h 87"/>
                <a:gd name="T2" fmla="*/ 0 w 75"/>
                <a:gd name="T3" fmla="*/ 0 h 87"/>
                <a:gd name="T4" fmla="*/ 0 w 75"/>
                <a:gd name="T5" fmla="*/ 87 h 87"/>
                <a:gd name="T6" fmla="*/ 75 w 75"/>
                <a:gd name="T7" fmla="*/ 42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87">
                  <a:moveTo>
                    <a:pt x="75" y="42"/>
                  </a:moveTo>
                  <a:cubicBezTo>
                    <a:pt x="59" y="16"/>
                    <a:pt x="30" y="0"/>
                    <a:pt x="0" y="0"/>
                  </a:cubicBezTo>
                  <a:lnTo>
                    <a:pt x="0" y="87"/>
                  </a:lnTo>
                  <a:lnTo>
                    <a:pt x="75" y="42"/>
                  </a:lnTo>
                  <a:close/>
                </a:path>
              </a:pathLst>
            </a:custGeom>
            <a:grpFill/>
            <a:ln w="254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8133" name="Text Box 5"/>
            <p:cNvSpPr txBox="1">
              <a:spLocks noChangeArrowheads="1"/>
            </p:cNvSpPr>
            <p:nvPr/>
          </p:nvSpPr>
          <p:spPr bwMode="auto">
            <a:xfrm>
              <a:off x="3152" y="618"/>
              <a:ext cx="771" cy="63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GB" sz="1200" b="1" dirty="0">
                  <a:latin typeface="Comic Sans MS" pitchFamily="66" charset="0"/>
                </a:rPr>
                <a:t>Emphasises authentic &amp; complex assessment tasks</a:t>
              </a:r>
              <a:endParaRPr lang="en-US" sz="1200" b="1" dirty="0">
                <a:latin typeface="Comic Sans MS" pitchFamily="66" charset="0"/>
              </a:endParaRPr>
            </a:p>
          </p:txBody>
        </p:sp>
      </p:grp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1962150" y="547688"/>
            <a:ext cx="2687638" cy="2693987"/>
            <a:chOff x="1244" y="346"/>
            <a:chExt cx="1693" cy="1697"/>
          </a:xfrm>
        </p:grpSpPr>
        <p:sp>
          <p:nvSpPr>
            <p:cNvPr id="48135" name="Freeform 7"/>
            <p:cNvSpPr>
              <a:spLocks/>
            </p:cNvSpPr>
            <p:nvPr/>
          </p:nvSpPr>
          <p:spPr bwMode="auto">
            <a:xfrm>
              <a:off x="1244" y="346"/>
              <a:ext cx="1693" cy="1697"/>
            </a:xfrm>
            <a:custGeom>
              <a:avLst/>
              <a:gdLst>
                <a:gd name="T0" fmla="*/ 75 w 76"/>
                <a:gd name="T1" fmla="*/ 0 h 87"/>
                <a:gd name="T2" fmla="*/ 0 w 76"/>
                <a:gd name="T3" fmla="*/ 42 h 87"/>
                <a:gd name="T4" fmla="*/ 76 w 76"/>
                <a:gd name="T5" fmla="*/ 87 h 87"/>
                <a:gd name="T6" fmla="*/ 75 w 76"/>
                <a:gd name="T7" fmla="*/ 0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87">
                  <a:moveTo>
                    <a:pt x="75" y="0"/>
                  </a:moveTo>
                  <a:cubicBezTo>
                    <a:pt x="45" y="0"/>
                    <a:pt x="16" y="16"/>
                    <a:pt x="0" y="42"/>
                  </a:cubicBezTo>
                  <a:lnTo>
                    <a:pt x="76" y="87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rgbClr val="6699FF"/>
            </a:solidFill>
            <a:ln w="254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8136" name="Text Box 8"/>
            <p:cNvSpPr txBox="1">
              <a:spLocks noChangeArrowheads="1"/>
            </p:cNvSpPr>
            <p:nvPr/>
          </p:nvSpPr>
          <p:spPr bwMode="auto">
            <a:xfrm>
              <a:off x="1791" y="733"/>
              <a:ext cx="1021" cy="6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GB" sz="1200" b="1" dirty="0">
                  <a:latin typeface="Comic Sans MS" pitchFamily="66" charset="0"/>
                </a:rPr>
                <a:t>Develops students’ abilities to evaluate own progress, direct own learning</a:t>
              </a:r>
              <a:endParaRPr lang="en-US" sz="1200" b="1" dirty="0">
                <a:latin typeface="Comic Sans MS" pitchFamily="66" charset="0"/>
              </a:endParaRPr>
            </a:p>
          </p:txBody>
        </p: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1531938" y="1839913"/>
            <a:ext cx="3114675" cy="2755900"/>
            <a:chOff x="975" y="1175"/>
            <a:chExt cx="1962" cy="1736"/>
          </a:xfrm>
          <a:solidFill>
            <a:schemeClr val="accent6">
              <a:lumMod val="40000"/>
              <a:lumOff val="60000"/>
            </a:schemeClr>
          </a:solidFill>
        </p:grpSpPr>
        <p:sp>
          <p:nvSpPr>
            <p:cNvPr id="48138" name="Freeform 10"/>
            <p:cNvSpPr>
              <a:spLocks/>
            </p:cNvSpPr>
            <p:nvPr/>
          </p:nvSpPr>
          <p:spPr bwMode="auto">
            <a:xfrm>
              <a:off x="975" y="1175"/>
              <a:ext cx="1962" cy="1736"/>
            </a:xfrm>
            <a:custGeom>
              <a:avLst/>
              <a:gdLst>
                <a:gd name="T0" fmla="*/ 12 w 88"/>
                <a:gd name="T1" fmla="*/ 0 h 89"/>
                <a:gd name="T2" fmla="*/ 1 w 88"/>
                <a:gd name="T3" fmla="*/ 44 h 89"/>
                <a:gd name="T4" fmla="*/ 12 w 88"/>
                <a:gd name="T5" fmla="*/ 89 h 89"/>
                <a:gd name="T6" fmla="*/ 88 w 88"/>
                <a:gd name="T7" fmla="*/ 45 h 89"/>
                <a:gd name="T8" fmla="*/ 12 w 88"/>
                <a:gd name="T9" fmla="*/ 0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8" h="89">
                  <a:moveTo>
                    <a:pt x="12" y="0"/>
                  </a:moveTo>
                  <a:cubicBezTo>
                    <a:pt x="5" y="14"/>
                    <a:pt x="1" y="29"/>
                    <a:pt x="1" y="44"/>
                  </a:cubicBezTo>
                  <a:cubicBezTo>
                    <a:pt x="0" y="60"/>
                    <a:pt x="5" y="75"/>
                    <a:pt x="12" y="89"/>
                  </a:cubicBezTo>
                  <a:lnTo>
                    <a:pt x="88" y="45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254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8139" name="Text Box 11"/>
            <p:cNvSpPr txBox="1">
              <a:spLocks noChangeArrowheads="1"/>
            </p:cNvSpPr>
            <p:nvPr/>
          </p:nvSpPr>
          <p:spPr bwMode="auto">
            <a:xfrm>
              <a:off x="1186" y="1774"/>
              <a:ext cx="1082" cy="748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GB" sz="1200" b="1">
                  <a:latin typeface="Comic Sans MS" pitchFamily="66" charset="0"/>
                </a:rPr>
                <a:t>Is rich in informal feedback (e.g. peer review of draft writing, collaborative project work)</a:t>
              </a:r>
              <a:endParaRPr lang="en-US" sz="1200" b="1">
                <a:latin typeface="Comic Sans MS" pitchFamily="66" charset="0"/>
              </a:endParaRPr>
            </a:p>
          </p:txBody>
        </p:sp>
      </p:grpSp>
      <p:grpSp>
        <p:nvGrpSpPr>
          <p:cNvPr id="5" name="Group 12"/>
          <p:cNvGrpSpPr>
            <a:grpSpLocks/>
          </p:cNvGrpSpPr>
          <p:nvPr/>
        </p:nvGrpSpPr>
        <p:grpSpPr bwMode="auto">
          <a:xfrm>
            <a:off x="1960563" y="3235325"/>
            <a:ext cx="2687637" cy="2659063"/>
            <a:chOff x="1244" y="2073"/>
            <a:chExt cx="1693" cy="1675"/>
          </a:xfrm>
        </p:grpSpPr>
        <p:sp>
          <p:nvSpPr>
            <p:cNvPr id="48141" name="Freeform 13"/>
            <p:cNvSpPr>
              <a:spLocks/>
            </p:cNvSpPr>
            <p:nvPr/>
          </p:nvSpPr>
          <p:spPr bwMode="auto">
            <a:xfrm>
              <a:off x="1244" y="2073"/>
              <a:ext cx="1693" cy="1675"/>
            </a:xfrm>
            <a:custGeom>
              <a:avLst/>
              <a:gdLst>
                <a:gd name="T0" fmla="*/ 0 w 76"/>
                <a:gd name="T1" fmla="*/ 44 h 86"/>
                <a:gd name="T2" fmla="*/ 76 w 76"/>
                <a:gd name="T3" fmla="*/ 86 h 86"/>
                <a:gd name="T4" fmla="*/ 76 w 76"/>
                <a:gd name="T5" fmla="*/ 0 h 86"/>
                <a:gd name="T6" fmla="*/ 0 w 76"/>
                <a:gd name="T7" fmla="*/ 44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86">
                  <a:moveTo>
                    <a:pt x="0" y="44"/>
                  </a:moveTo>
                  <a:cubicBezTo>
                    <a:pt x="16" y="70"/>
                    <a:pt x="45" y="86"/>
                    <a:pt x="76" y="86"/>
                  </a:cubicBezTo>
                  <a:lnTo>
                    <a:pt x="76" y="0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FF0000"/>
            </a:solidFill>
            <a:ln w="254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8142" name="Text Box 14"/>
            <p:cNvSpPr txBox="1">
              <a:spLocks noChangeArrowheads="1"/>
            </p:cNvSpPr>
            <p:nvPr/>
          </p:nvSpPr>
          <p:spPr bwMode="auto">
            <a:xfrm>
              <a:off x="1620" y="2742"/>
              <a:ext cx="1192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GB" sz="1200" b="1" dirty="0">
                  <a:latin typeface="Comic Sans MS" pitchFamily="66" charset="0"/>
                </a:rPr>
                <a:t>Is rich in formal feedback (e.g. tutor comment, self-review logs)</a:t>
              </a:r>
              <a:endParaRPr lang="en-US" sz="1200" b="1" dirty="0">
                <a:latin typeface="Comic Sans MS" pitchFamily="66" charset="0"/>
              </a:endParaRPr>
            </a:p>
          </p:txBody>
        </p:sp>
      </p:grpSp>
      <p:grpSp>
        <p:nvGrpSpPr>
          <p:cNvPr id="6" name="Group 15"/>
          <p:cNvGrpSpPr>
            <a:grpSpLocks/>
          </p:cNvGrpSpPr>
          <p:nvPr/>
        </p:nvGrpSpPr>
        <p:grpSpPr bwMode="auto">
          <a:xfrm>
            <a:off x="4646613" y="3235325"/>
            <a:ext cx="2625725" cy="2659063"/>
            <a:chOff x="2920" y="2056"/>
            <a:chExt cx="1672" cy="1675"/>
          </a:xfrm>
        </p:grpSpPr>
        <p:sp>
          <p:nvSpPr>
            <p:cNvPr id="48144" name="Freeform 16"/>
            <p:cNvSpPr>
              <a:spLocks/>
            </p:cNvSpPr>
            <p:nvPr/>
          </p:nvSpPr>
          <p:spPr bwMode="auto">
            <a:xfrm>
              <a:off x="2920" y="2056"/>
              <a:ext cx="1672" cy="1675"/>
            </a:xfrm>
            <a:custGeom>
              <a:avLst/>
              <a:gdLst>
                <a:gd name="T0" fmla="*/ 0 w 75"/>
                <a:gd name="T1" fmla="*/ 86 h 86"/>
                <a:gd name="T2" fmla="*/ 75 w 75"/>
                <a:gd name="T3" fmla="*/ 44 h 86"/>
                <a:gd name="T4" fmla="*/ 0 w 75"/>
                <a:gd name="T5" fmla="*/ 0 h 86"/>
                <a:gd name="T6" fmla="*/ 0 w 75"/>
                <a:gd name="T7" fmla="*/ 86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86">
                  <a:moveTo>
                    <a:pt x="0" y="86"/>
                  </a:moveTo>
                  <a:cubicBezTo>
                    <a:pt x="30" y="86"/>
                    <a:pt x="59" y="70"/>
                    <a:pt x="75" y="44"/>
                  </a:cubicBezTo>
                  <a:lnTo>
                    <a:pt x="0" y="0"/>
                  </a:lnTo>
                  <a:lnTo>
                    <a:pt x="0" y="86"/>
                  </a:lnTo>
                  <a:close/>
                </a:path>
              </a:pathLst>
            </a:custGeom>
            <a:solidFill>
              <a:srgbClr val="AA9330"/>
            </a:solidFill>
            <a:ln w="254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8145" name="Text Box 17"/>
            <p:cNvSpPr txBox="1">
              <a:spLocks noChangeArrowheads="1"/>
            </p:cNvSpPr>
            <p:nvPr/>
          </p:nvSpPr>
          <p:spPr bwMode="auto">
            <a:xfrm>
              <a:off x="2984" y="2573"/>
              <a:ext cx="1056" cy="6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GB" sz="1200" b="1">
                  <a:latin typeface="Comic Sans MS" pitchFamily="66" charset="0"/>
                </a:rPr>
                <a:t>Offers extensive ‘low stakes’ confidence building opportunities and practice</a:t>
              </a:r>
              <a:endParaRPr lang="en-US" sz="1200" b="1">
                <a:latin typeface="Comic Sans MS" pitchFamily="66" charset="0"/>
              </a:endParaRPr>
            </a:p>
          </p:txBody>
        </p:sp>
      </p:grpSp>
      <p:grpSp>
        <p:nvGrpSpPr>
          <p:cNvPr id="7" name="Group 18"/>
          <p:cNvGrpSpPr>
            <a:grpSpLocks/>
          </p:cNvGrpSpPr>
          <p:nvPr/>
        </p:nvGrpSpPr>
        <p:grpSpPr bwMode="auto">
          <a:xfrm>
            <a:off x="4633913" y="1852613"/>
            <a:ext cx="3078162" cy="2755900"/>
            <a:chOff x="2937" y="1175"/>
            <a:chExt cx="1939" cy="1736"/>
          </a:xfrm>
        </p:grpSpPr>
        <p:sp>
          <p:nvSpPr>
            <p:cNvPr id="48147" name="Freeform 19"/>
            <p:cNvSpPr>
              <a:spLocks/>
            </p:cNvSpPr>
            <p:nvPr/>
          </p:nvSpPr>
          <p:spPr bwMode="auto">
            <a:xfrm>
              <a:off x="2937" y="1175"/>
              <a:ext cx="1939" cy="1736"/>
            </a:xfrm>
            <a:custGeom>
              <a:avLst/>
              <a:gdLst>
                <a:gd name="T0" fmla="*/ 75 w 87"/>
                <a:gd name="T1" fmla="*/ 89 h 89"/>
                <a:gd name="T2" fmla="*/ 87 w 87"/>
                <a:gd name="T3" fmla="*/ 45 h 89"/>
                <a:gd name="T4" fmla="*/ 75 w 87"/>
                <a:gd name="T5" fmla="*/ 0 h 89"/>
                <a:gd name="T6" fmla="*/ 0 w 87"/>
                <a:gd name="T7" fmla="*/ 45 h 89"/>
                <a:gd name="T8" fmla="*/ 75 w 87"/>
                <a:gd name="T9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7" h="89">
                  <a:moveTo>
                    <a:pt x="75" y="89"/>
                  </a:moveTo>
                  <a:cubicBezTo>
                    <a:pt x="82" y="75"/>
                    <a:pt x="87" y="60"/>
                    <a:pt x="87" y="45"/>
                  </a:cubicBezTo>
                  <a:cubicBezTo>
                    <a:pt x="87" y="29"/>
                    <a:pt x="82" y="14"/>
                    <a:pt x="75" y="0"/>
                  </a:cubicBezTo>
                  <a:lnTo>
                    <a:pt x="0" y="45"/>
                  </a:lnTo>
                  <a:lnTo>
                    <a:pt x="75" y="89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254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8148" name="Text Box 20"/>
            <p:cNvSpPr txBox="1">
              <a:spLocks noChangeArrowheads="1"/>
            </p:cNvSpPr>
            <p:nvPr/>
          </p:nvSpPr>
          <p:spPr bwMode="auto">
            <a:xfrm>
              <a:off x="3619" y="1686"/>
              <a:ext cx="1031" cy="6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GB" sz="1200" b="1" dirty="0">
                  <a:latin typeface="Comic Sans MS" pitchFamily="66" charset="0"/>
                </a:rPr>
                <a:t>Uses high stakes summative assessment rigorously but sparingly</a:t>
              </a:r>
              <a:endParaRPr lang="en-US" sz="1200" b="1" dirty="0">
                <a:latin typeface="Comic Sans MS" pitchFamily="66" charset="0"/>
              </a:endParaRPr>
            </a:p>
          </p:txBody>
        </p:sp>
      </p:grpSp>
      <p:sp>
        <p:nvSpPr>
          <p:cNvPr id="48149" name="Text Box 21"/>
          <p:cNvSpPr txBox="1">
            <a:spLocks noChangeArrowheads="1"/>
          </p:cNvSpPr>
          <p:nvPr/>
        </p:nvSpPr>
        <p:spPr bwMode="auto">
          <a:xfrm>
            <a:off x="274638" y="274638"/>
            <a:ext cx="3325812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 b="1" dirty="0">
                <a:solidFill>
                  <a:srgbClr val="3366FF"/>
                </a:solidFill>
                <a:latin typeface="Tahoma" charset="0"/>
              </a:rPr>
              <a:t>Assessment for Learning</a:t>
            </a:r>
            <a:endParaRPr lang="en-GB" sz="2400" dirty="0">
              <a:solidFill>
                <a:srgbClr val="3366FF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46667685"/>
      </p:ext>
    </p:extLst>
  </p:cSld>
  <p:clrMapOvr>
    <a:masterClrMapping/>
  </p:clrMapOvr>
  <p:transition spd="slow" advTm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Assimilate has been a 3-year NTFS funded project which: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Explored innovative assessment at Masters level using research funding from the National Teaching Fellowship scheme to seek out good practice;</a:t>
            </a:r>
          </a:p>
          <a:p>
            <a:r>
              <a:rPr lang="en-GB" dirty="0" smtClean="0"/>
              <a:t>Used data from 45 interviews and further conversations to produce a compendium including 44 case studies from the UK and internationally illustrating diverse M-level assessment together with 7 vignettes and 3 national overviews; </a:t>
            </a:r>
          </a:p>
          <a:p>
            <a:r>
              <a:rPr lang="en-GB" dirty="0" smtClean="0"/>
              <a:t>Led to the publication of multiple  and diverse publications illustrating the outcomes of the project;</a:t>
            </a:r>
          </a:p>
          <a:p>
            <a:r>
              <a:rPr lang="en-GB" dirty="0" smtClean="0"/>
              <a:t>Enabled us to offer workshops in the UK and internationally focused on innovations at M-level. </a:t>
            </a:r>
          </a:p>
          <a:p>
            <a:endParaRPr lang="en-GB" dirty="0" smtClean="0"/>
          </a:p>
          <a:p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/>
              <a:t>Differences noted between UG and M-level assessment often referred to: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539875"/>
            <a:ext cx="8412193" cy="4789488"/>
          </a:xfrm>
        </p:spPr>
        <p:txBody>
          <a:bodyPr/>
          <a:lstStyle/>
          <a:p>
            <a:r>
              <a:rPr lang="en-GB" dirty="0" smtClean="0"/>
              <a:t>The extent of use of critical thinking and  critical analysis;</a:t>
            </a:r>
          </a:p>
          <a:p>
            <a:r>
              <a:rPr lang="en-GB" dirty="0" smtClean="0"/>
              <a:t>The ability to work independently, autonomously, with minimal support;</a:t>
            </a:r>
          </a:p>
          <a:p>
            <a:r>
              <a:rPr lang="en-GB" dirty="0" smtClean="0"/>
              <a:t>Ability to work with incomplete information, away from  a ‘recipe book’, to produce ‘masterpieces’;</a:t>
            </a:r>
          </a:p>
          <a:p>
            <a:r>
              <a:rPr lang="en-GB" dirty="0" smtClean="0"/>
              <a:t>Breadth/ narrowness, depth, scope, specialisation/ overview;</a:t>
            </a:r>
          </a:p>
          <a:p>
            <a:r>
              <a:rPr lang="en-GB" dirty="0" smtClean="0"/>
              <a:t>Pace of study, volume of work, amount of reading, amount of writing;</a:t>
            </a:r>
          </a:p>
          <a:p>
            <a:r>
              <a:rPr lang="en-GB" dirty="0" smtClean="0"/>
              <a:t>Creativity, innovation, originality;</a:t>
            </a:r>
          </a:p>
          <a:p>
            <a:r>
              <a:rPr lang="en-GB" dirty="0" smtClean="0"/>
              <a:t>How much student pay.</a:t>
            </a:r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>
          <a:xfrm>
            <a:off x="214313" y="249238"/>
            <a:ext cx="7786687" cy="1074737"/>
          </a:xfrm>
        </p:spPr>
        <p:txBody>
          <a:bodyPr/>
          <a:lstStyle/>
          <a:p>
            <a:r>
              <a:rPr lang="en-GB" sz="3200" dirty="0" smtClean="0"/>
              <a:t>Good practice M-level Assessment examples include: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214313" y="1357313"/>
            <a:ext cx="8715375" cy="4972050"/>
          </a:xfrm>
        </p:spPr>
        <p:txBody>
          <a:bodyPr/>
          <a:lstStyle/>
          <a:p>
            <a:r>
              <a:rPr lang="en-GB" dirty="0" smtClean="0"/>
              <a:t>Highly authentic assignments, which relate closely to programme outcomes;</a:t>
            </a:r>
          </a:p>
          <a:p>
            <a:r>
              <a:rPr lang="en-GB" dirty="0" smtClean="0"/>
              <a:t>Multiple assessments which build incrementally to final submission;</a:t>
            </a:r>
          </a:p>
          <a:p>
            <a:r>
              <a:rPr lang="en-GB" dirty="0" smtClean="0"/>
              <a:t>Good feedback opportunities, giving students the chance to benefit from advice to improve performance;</a:t>
            </a:r>
          </a:p>
          <a:p>
            <a:r>
              <a:rPr lang="en-GB" dirty="0" smtClean="0"/>
              <a:t>Assignments that require teamwork and group activity;</a:t>
            </a:r>
          </a:p>
          <a:p>
            <a:r>
              <a:rPr lang="en-GB" dirty="0" smtClean="0"/>
              <a:t>Assignments that foster employability and that foster employer engagement; </a:t>
            </a:r>
          </a:p>
          <a:p>
            <a:r>
              <a:rPr lang="en-GB" dirty="0" smtClean="0"/>
              <a:t>Assignments that are enhanced and supported by technology;</a:t>
            </a:r>
          </a:p>
          <a:p>
            <a:r>
              <a:rPr lang="fr-FR" dirty="0" smtClean="0"/>
              <a:t>Assignements </a:t>
            </a:r>
            <a:r>
              <a:rPr lang="fr-FR" dirty="0" err="1" smtClean="0"/>
              <a:t>requiring</a:t>
            </a:r>
            <a:r>
              <a:rPr lang="fr-FR" dirty="0" smtClean="0"/>
              <a:t> </a:t>
            </a:r>
            <a:r>
              <a:rPr lang="fr-FR" dirty="0" err="1" smtClean="0"/>
              <a:t>peer</a:t>
            </a:r>
            <a:r>
              <a:rPr lang="fr-FR" dirty="0" smtClean="0"/>
              <a:t> engagement / </a:t>
            </a:r>
            <a:r>
              <a:rPr lang="fr-FR" dirty="0" err="1" smtClean="0"/>
              <a:t>peer</a:t>
            </a:r>
            <a:r>
              <a:rPr lang="fr-FR" dirty="0" smtClean="0"/>
              <a:t> </a:t>
            </a:r>
            <a:r>
              <a:rPr lang="fr-FR" dirty="0" err="1" smtClean="0"/>
              <a:t>assessment</a:t>
            </a:r>
            <a:r>
              <a:rPr lang="fr-FR" dirty="0" smtClean="0"/>
              <a:t>.</a:t>
            </a:r>
            <a:endParaRPr lang="en-GB" dirty="0" smtClean="0"/>
          </a:p>
          <a:p>
            <a:endParaRPr lang="en-GB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-152400" y="349250"/>
            <a:ext cx="9296400" cy="1092200"/>
          </a:xfrm>
        </p:spPr>
        <p:txBody>
          <a:bodyPr/>
          <a:lstStyle/>
          <a:p>
            <a:r>
              <a:rPr lang="en-US" b="1" smtClean="0">
                <a:solidFill>
                  <a:srgbClr val="FF0000"/>
                </a:solidFill>
              </a:rPr>
              <a:t>Phil’s ‘</a:t>
            </a:r>
            <a:r>
              <a:rPr lang="en-US" b="1" smtClean="0"/>
              <a:t>musts</a:t>
            </a:r>
            <a:r>
              <a:rPr lang="en-US" b="1" smtClean="0">
                <a:solidFill>
                  <a:srgbClr val="FF0000"/>
                </a:solidFill>
              </a:rPr>
              <a:t>’ for assessment</a:t>
            </a:r>
          </a:p>
        </p:txBody>
      </p:sp>
      <p:sp>
        <p:nvSpPr>
          <p:cNvPr id="278531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447800"/>
            <a:ext cx="8153400" cy="5410200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z="2000" dirty="0"/>
              <a:t>Assessment must be: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4000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" pitchFamily="34" charset="0"/>
              </a:rPr>
              <a:t>Valid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4400" dirty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chindler Small Caps" pitchFamily="34" charset="0"/>
              </a:rPr>
              <a:t>Reliable</a:t>
            </a:r>
            <a:r>
              <a:rPr lang="en-US" sz="2000" dirty="0"/>
              <a:t> </a:t>
            </a:r>
          </a:p>
          <a:p>
            <a:pPr>
              <a:buFontTx/>
              <a:buChar char="-"/>
              <a:defRPr/>
            </a:pPr>
            <a:r>
              <a:rPr lang="en-US" sz="2000" dirty="0"/>
              <a:t>fair, consistent;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32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stellar" pitchFamily="18" charset="0"/>
              </a:rPr>
              <a:t>Transparent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4800" dirty="0">
                <a:effectLst>
                  <a:outerShdw blurRad="38100" dist="38100" dir="2700000" algn="tl">
                    <a:srgbClr val="000000"/>
                  </a:outerShdw>
                </a:effectLst>
                <a:latin typeface="Bradley Hand ITC" pitchFamily="66" charset="0"/>
              </a:rPr>
              <a:t>Authentic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4800" dirty="0">
                <a:solidFill>
                  <a:srgbClr val="66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Rounded MT Bold" pitchFamily="34" charset="0"/>
              </a:rPr>
              <a:t>Manageable</a:t>
            </a:r>
          </a:p>
        </p:txBody>
      </p:sp>
      <p:sp>
        <p:nvSpPr>
          <p:cNvPr id="278533" name="Rectangle 5"/>
          <p:cNvSpPr>
            <a:spLocks noChangeArrowheads="1"/>
          </p:cNvSpPr>
          <p:nvPr/>
        </p:nvSpPr>
        <p:spPr bwMode="auto">
          <a:xfrm>
            <a:off x="899592" y="2564904"/>
            <a:ext cx="7921625" cy="4797425"/>
          </a:xfrm>
          <a:prstGeom prst="rect">
            <a:avLst/>
          </a:prstGeom>
          <a:solidFill>
            <a:srgbClr val="6600FF">
              <a:alpha val="23137"/>
            </a:srgbClr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lIns="90000" tIns="46800" rIns="90000" bIns="46800" anchor="ctr"/>
          <a:lstStyle/>
          <a:p>
            <a:pPr algn="ctr"/>
            <a:r>
              <a:rPr lang="en-GB" sz="9800" smtClean="0">
                <a:solidFill>
                  <a:srgbClr val="000000"/>
                </a:solidFill>
              </a:rPr>
              <a:t>Inclusive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8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8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8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8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8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8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8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8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8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8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78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78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8531" grpId="0" build="p" autoUpdateAnimBg="0"/>
      <p:bldP spid="27853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1092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ctr">
              <a:lnSpc>
                <a:spcPct val="80000"/>
              </a:lnSpc>
            </a:pPr>
            <a:r>
              <a:rPr lang="en-US" sz="4000" smtClean="0">
                <a:solidFill>
                  <a:srgbClr val="800080"/>
                </a:solidFill>
                <a:latin typeface="Arial Rounded MT Bold" pitchFamily="34" charset="0"/>
              </a:rPr>
              <a:t>Assessment must be </a:t>
            </a:r>
            <a:r>
              <a:rPr lang="en-US" sz="4000" smtClean="0">
                <a:solidFill>
                  <a:srgbClr val="FF0000"/>
                </a:solidFill>
                <a:latin typeface="Arial Rounded MT Bold" pitchFamily="34" charset="0"/>
              </a:rPr>
              <a:t>authentic</a:t>
            </a:r>
          </a:p>
        </p:txBody>
      </p:sp>
      <p:sp>
        <p:nvSpPr>
          <p:cNvPr id="286723" name="Rectangle 3"/>
          <p:cNvSpPr>
            <a:spLocks noChangeArrowheads="1"/>
          </p:cNvSpPr>
          <p:nvPr/>
        </p:nvSpPr>
        <p:spPr bwMode="auto">
          <a:xfrm>
            <a:off x="0" y="1196975"/>
            <a:ext cx="9144000" cy="4102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rgbClr val="CC0000"/>
              </a:buClr>
              <a:buFont typeface="Wingdings" pitchFamily="2" charset="2"/>
              <a:buNone/>
              <a:defRPr/>
            </a:pPr>
            <a:r>
              <a:rPr lang="en-US" sz="2800" b="1" dirty="0">
                <a:solidFill>
                  <a:srgbClr val="00B050"/>
                </a:solidFill>
                <a:latin typeface="Arial"/>
              </a:rPr>
              <a:t>(1) ‘self’ authenticity</a:t>
            </a:r>
          </a:p>
          <a:p>
            <a:pPr marL="342900" indent="-342900">
              <a:spcBef>
                <a:spcPct val="20000"/>
              </a:spcBef>
              <a:buClr>
                <a:srgbClr val="CC0000"/>
              </a:buClr>
              <a:buFont typeface="Wingdings" pitchFamily="2" charset="2"/>
              <a:buChar char="v"/>
              <a:defRPr/>
            </a:pPr>
            <a:r>
              <a:rPr lang="en-US" sz="2800" b="1" dirty="0">
                <a:solidFill>
                  <a:srgbClr val="660066"/>
                </a:solidFill>
                <a:latin typeface="Arial"/>
              </a:rPr>
              <a:t>We need to know that we are assessing the work of the candidate – their own work rather than that of others.</a:t>
            </a:r>
          </a:p>
          <a:p>
            <a:pPr marL="342900" indent="-342900">
              <a:spcBef>
                <a:spcPct val="20000"/>
              </a:spcBef>
              <a:buClr>
                <a:srgbClr val="CC0000"/>
              </a:buClr>
              <a:buFont typeface="Wingdings" pitchFamily="2" charset="2"/>
              <a:buChar char="v"/>
              <a:defRPr/>
            </a:pPr>
            <a:r>
              <a:rPr lang="en-US" sz="2800" b="1" dirty="0">
                <a:solidFill>
                  <a:srgbClr val="660066"/>
                </a:solidFill>
                <a:latin typeface="Arial"/>
              </a:rPr>
              <a:t>This has caused some institutions to move back towards the use of unseen time-constrained written </a:t>
            </a:r>
            <a:r>
              <a:rPr lang="en-US" sz="2800" b="1" dirty="0" smtClean="0">
                <a:solidFill>
                  <a:srgbClr val="660066"/>
                </a:solidFill>
                <a:latin typeface="Arial"/>
              </a:rPr>
              <a:t>exams for undergraduate assessment.</a:t>
            </a:r>
            <a:endParaRPr lang="en-US" sz="2800" b="1" dirty="0">
              <a:solidFill>
                <a:srgbClr val="660066"/>
              </a:solidFill>
              <a:latin typeface="Arial"/>
            </a:endParaRPr>
          </a:p>
          <a:p>
            <a:pPr marL="342900" indent="-342900">
              <a:spcBef>
                <a:spcPct val="20000"/>
              </a:spcBef>
              <a:buClr>
                <a:srgbClr val="CC0000"/>
              </a:buClr>
              <a:buFont typeface="Wingdings" pitchFamily="2" charset="2"/>
              <a:buChar char="v"/>
              <a:defRPr/>
            </a:pPr>
            <a:r>
              <a:rPr lang="en-US" sz="2800" b="1" dirty="0">
                <a:solidFill>
                  <a:srgbClr val="660066"/>
                </a:solidFill>
                <a:latin typeface="Arial"/>
              </a:rPr>
              <a:t>‘Self’ authenticity can in fact be tested quite efficiently by oral exams – </a:t>
            </a:r>
            <a:r>
              <a:rPr lang="en-US" sz="2800" b="1" dirty="0" err="1">
                <a:solidFill>
                  <a:srgbClr val="660066"/>
                </a:solidFill>
                <a:latin typeface="Arial"/>
              </a:rPr>
              <a:t>vivas</a:t>
            </a:r>
            <a:r>
              <a:rPr lang="en-US" sz="2800" b="1" dirty="0">
                <a:solidFill>
                  <a:srgbClr val="660066"/>
                </a:solidFill>
                <a:latin typeface="Arial"/>
              </a:rPr>
              <a:t>, even ‘micro-</a:t>
            </a:r>
            <a:r>
              <a:rPr lang="en-US" sz="2800" b="1" dirty="0" err="1">
                <a:solidFill>
                  <a:srgbClr val="660066"/>
                </a:solidFill>
                <a:latin typeface="Arial"/>
              </a:rPr>
              <a:t>vivas</a:t>
            </a:r>
            <a:r>
              <a:rPr lang="en-US" sz="2800" b="1" dirty="0" err="1" smtClean="0">
                <a:solidFill>
                  <a:srgbClr val="660066"/>
                </a:solidFill>
                <a:latin typeface="Arial"/>
              </a:rPr>
              <a:t>’</a:t>
            </a:r>
            <a:r>
              <a:rPr lang="en-US" sz="2800" b="1" dirty="0" smtClean="0">
                <a:solidFill>
                  <a:srgbClr val="660066"/>
                </a:solidFill>
                <a:latin typeface="Arial"/>
              </a:rPr>
              <a:t>, and is of course tested when there is a ‘normal’ viva for a Master’s degree.</a:t>
            </a:r>
            <a:endParaRPr lang="en-US" sz="2800" b="1" dirty="0">
              <a:solidFill>
                <a:srgbClr val="660066"/>
              </a:solidFill>
              <a:latin typeface="Arial"/>
            </a:endParaRPr>
          </a:p>
          <a:p>
            <a:pPr marL="342900" indent="-342900">
              <a:spcBef>
                <a:spcPct val="20000"/>
              </a:spcBef>
              <a:buClr>
                <a:srgbClr val="CC0000"/>
              </a:buClr>
              <a:buFont typeface="Wingdings" pitchFamily="2" charset="2"/>
              <a:buChar char="v"/>
              <a:defRPr/>
            </a:pPr>
            <a:endParaRPr lang="en-US" sz="2800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23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2"/>
          <p:cNvSpPr>
            <a:spLocks noChangeArrowheads="1"/>
          </p:cNvSpPr>
          <p:nvPr/>
        </p:nvSpPr>
        <p:spPr bwMode="auto">
          <a:xfrm>
            <a:off x="0" y="349250"/>
            <a:ext cx="9144000" cy="1092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528638" indent="-528638">
              <a:lnSpc>
                <a:spcPct val="80000"/>
              </a:lnSpc>
              <a:spcBef>
                <a:spcPct val="20000"/>
              </a:spcBef>
              <a:buClr>
                <a:srgbClr val="CC0000"/>
              </a:buClr>
              <a:defRPr/>
            </a:pPr>
            <a:endParaRPr lang="en-US" dirty="0">
              <a:solidFill>
                <a:srgbClr val="660066"/>
              </a:solidFill>
              <a:latin typeface="Arial"/>
            </a:endParaRPr>
          </a:p>
        </p:txBody>
      </p:sp>
      <p:sp>
        <p:nvSpPr>
          <p:cNvPr id="288771" name="Rectangle 3"/>
          <p:cNvSpPr>
            <a:spLocks noChangeArrowheads="1"/>
          </p:cNvSpPr>
          <p:nvPr/>
        </p:nvSpPr>
        <p:spPr bwMode="auto">
          <a:xfrm>
            <a:off x="0" y="1196975"/>
            <a:ext cx="9144000" cy="4102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rgbClr val="CC0000"/>
              </a:buClr>
              <a:buFont typeface="Wingdings" pitchFamily="2" charset="2"/>
              <a:buNone/>
              <a:defRPr/>
            </a:pPr>
            <a:r>
              <a:rPr lang="en-US" sz="2800" b="1" dirty="0">
                <a:solidFill>
                  <a:srgbClr val="00B050"/>
                </a:solidFill>
                <a:latin typeface="Arial"/>
              </a:rPr>
              <a:t>(2) ‘real-world’ authenticity</a:t>
            </a:r>
          </a:p>
          <a:p>
            <a:pPr marL="342900" indent="-342900">
              <a:spcBef>
                <a:spcPct val="20000"/>
              </a:spcBef>
              <a:buClr>
                <a:srgbClr val="CC0000"/>
              </a:buClr>
              <a:buFont typeface="Wingdings" pitchFamily="2" charset="2"/>
              <a:buChar char="v"/>
              <a:defRPr/>
            </a:pPr>
            <a:r>
              <a:rPr lang="en-US" sz="2800" b="1" dirty="0">
                <a:solidFill>
                  <a:srgbClr val="660066"/>
                </a:solidFill>
                <a:latin typeface="Arial"/>
              </a:rPr>
              <a:t>Assessment needs to be closer to the real-world that students are heading towards.</a:t>
            </a:r>
          </a:p>
          <a:p>
            <a:pPr marL="342900" indent="-342900">
              <a:spcBef>
                <a:spcPct val="20000"/>
              </a:spcBef>
              <a:buClr>
                <a:srgbClr val="CC0000"/>
              </a:buClr>
              <a:buFont typeface="Wingdings" pitchFamily="2" charset="2"/>
              <a:buChar char="v"/>
              <a:defRPr/>
            </a:pPr>
            <a:r>
              <a:rPr lang="en-US" sz="2800" b="1" dirty="0">
                <a:solidFill>
                  <a:srgbClr val="660066"/>
                </a:solidFill>
                <a:latin typeface="Arial"/>
              </a:rPr>
              <a:t>For example, lawyers, accountants, managers, doctors don’t often write about models and theories.</a:t>
            </a:r>
          </a:p>
          <a:p>
            <a:pPr marL="342900" indent="-342900">
              <a:spcBef>
                <a:spcPct val="20000"/>
              </a:spcBef>
              <a:buClr>
                <a:srgbClr val="CC0000"/>
              </a:buClr>
              <a:buFont typeface="Wingdings" pitchFamily="2" charset="2"/>
              <a:buChar char="v"/>
              <a:defRPr/>
            </a:pPr>
            <a:r>
              <a:rPr lang="en-US" sz="2800" b="1" dirty="0">
                <a:solidFill>
                  <a:srgbClr val="660066"/>
                </a:solidFill>
                <a:latin typeface="Arial"/>
              </a:rPr>
              <a:t>In medical education, OSCEs (objective, structured clinical exams) aim to replicate the things doctors need to do every day.</a:t>
            </a:r>
          </a:p>
        </p:txBody>
      </p:sp>
      <p:sp>
        <p:nvSpPr>
          <p:cNvPr id="8196" name="Rectangle 2"/>
          <p:cNvSpPr>
            <a:spLocks noChangeArrowheads="1"/>
          </p:cNvSpPr>
          <p:nvPr/>
        </p:nvSpPr>
        <p:spPr bwMode="auto">
          <a:xfrm>
            <a:off x="0" y="0"/>
            <a:ext cx="9144000" cy="1092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ctr">
              <a:lnSpc>
                <a:spcPct val="80000"/>
              </a:lnSpc>
            </a:pPr>
            <a:r>
              <a:rPr lang="en-US" sz="4000" smtClean="0">
                <a:solidFill>
                  <a:srgbClr val="800080"/>
                </a:solidFill>
                <a:latin typeface="Arial Rounded MT Bold" pitchFamily="34" charset="0"/>
              </a:rPr>
              <a:t>Assessment must be </a:t>
            </a:r>
            <a:r>
              <a:rPr lang="en-US" sz="4000" smtClean="0">
                <a:solidFill>
                  <a:srgbClr val="FF0000"/>
                </a:solidFill>
                <a:latin typeface="Arial Rounded MT Bold" pitchFamily="34" charset="0"/>
              </a:rPr>
              <a:t>authentic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8771" grpId="0" build="p" autoUpdateAnimBg="0"/>
    </p:bldLst>
  </p:timing>
</p:sld>
</file>

<file path=ppt/theme/theme1.xml><?xml version="1.0" encoding="utf-8"?>
<a:theme xmlns:a="http://schemas.openxmlformats.org/drawingml/2006/main" name="LeedsMet template">
  <a:themeElements>
    <a:clrScheme name="LeedsMet template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LeedsMet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eedsMet template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dsMet template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LeedsMet template">
  <a:themeElements>
    <a:clrScheme name="LeedsMet template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LeedsMet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eedsMet template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dsMet template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LeedsMet template">
  <a:themeElements>
    <a:clrScheme name="LeedsMet template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LeedsMet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eedsMet template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dsMet template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5_LeedsMet template">
  <a:themeElements>
    <a:clrScheme name="LeedsMet template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LeedsMet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eedsMet template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dsMet template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LeedsMet template</Template>
  <TotalTime>0</TotalTime>
  <Words>1138</Words>
  <Application>Microsoft Office PowerPoint</Application>
  <PresentationFormat>On-screen Show (4:3)</PresentationFormat>
  <Paragraphs>92</Paragraphs>
  <Slides>12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LeedsMet template</vt:lpstr>
      <vt:lpstr>1_LeedsMet template</vt:lpstr>
      <vt:lpstr>3_LeedsMet template</vt:lpstr>
      <vt:lpstr>5_LeedsMet template</vt:lpstr>
      <vt:lpstr>Making the most of Masters Level assessment Cumbria assessment conference June 2013 Sally Brown, Liz McDowell and Phil Race  </vt:lpstr>
      <vt:lpstr>Slide 2</vt:lpstr>
      <vt:lpstr>Slide 3</vt:lpstr>
      <vt:lpstr>Assimilate has been a 3-year NTFS funded project which:</vt:lpstr>
      <vt:lpstr>Differences noted between UG and M-level assessment often referred to:</vt:lpstr>
      <vt:lpstr>Good practice M-level Assessment examples include:</vt:lpstr>
      <vt:lpstr>Phil’s ‘musts’ for assessment</vt:lpstr>
      <vt:lpstr>Slide 8</vt:lpstr>
      <vt:lpstr>Slide 9</vt:lpstr>
      <vt:lpstr>Selected references and further reading</vt:lpstr>
      <vt:lpstr>References (contd.)</vt:lpstr>
      <vt:lpstr>References (contd.)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Disability Research Conference</dc:title>
  <dc:creator/>
  <cp:lastModifiedBy/>
  <cp:revision>188</cp:revision>
  <cp:lastPrinted>2012-05-10T17:07:59Z</cp:lastPrinted>
  <dcterms:created xsi:type="dcterms:W3CDTF">2007-03-06T12:05:28Z</dcterms:created>
  <dcterms:modified xsi:type="dcterms:W3CDTF">2013-06-23T16:43:51Z</dcterms:modified>
</cp:coreProperties>
</file>