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1"/>
  </p:notesMasterIdLst>
  <p:handoutMasterIdLst>
    <p:handoutMasterId r:id="rId42"/>
  </p:handoutMasterIdLst>
  <p:sldIdLst>
    <p:sldId id="261" r:id="rId14"/>
    <p:sldId id="395" r:id="rId15"/>
    <p:sldId id="359" r:id="rId16"/>
    <p:sldId id="416" r:id="rId17"/>
    <p:sldId id="417" r:id="rId18"/>
    <p:sldId id="382" r:id="rId19"/>
    <p:sldId id="406" r:id="rId20"/>
    <p:sldId id="410" r:id="rId21"/>
    <p:sldId id="409" r:id="rId22"/>
    <p:sldId id="414" r:id="rId23"/>
    <p:sldId id="407" r:id="rId24"/>
    <p:sldId id="418" r:id="rId25"/>
    <p:sldId id="415" r:id="rId26"/>
    <p:sldId id="363" r:id="rId27"/>
    <p:sldId id="385" r:id="rId28"/>
    <p:sldId id="362" r:id="rId29"/>
    <p:sldId id="389" r:id="rId30"/>
    <p:sldId id="373" r:id="rId31"/>
    <p:sldId id="367" r:id="rId32"/>
    <p:sldId id="393" r:id="rId33"/>
    <p:sldId id="391" r:id="rId34"/>
    <p:sldId id="370" r:id="rId35"/>
    <p:sldId id="374" r:id="rId36"/>
    <p:sldId id="380" r:id="rId37"/>
    <p:sldId id="402" r:id="rId38"/>
    <p:sldId id="403" r:id="rId39"/>
    <p:sldId id="405" r:id="rId40"/>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15" autoAdjust="0"/>
    <p:restoredTop sz="95663" autoAdjust="0"/>
  </p:normalViewPr>
  <p:slideViewPr>
    <p:cSldViewPr showGuides="1">
      <p:cViewPr>
        <p:scale>
          <a:sx n="50" d="100"/>
          <a:sy n="50" d="100"/>
        </p:scale>
        <p:origin x="-996" y="-1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416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25</a:t>
            </a:fld>
            <a:endParaRPr 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26</a:t>
            </a:fld>
            <a:endParaRPr lang="en-US" smtClean="0">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27</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7</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hyperlink" Target="http://www.geography.org.uk/download/GA_PRGTIPBrooksMLevelCriteria.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eprints.hud.ac.uk/10892/" TargetMode="External"/><Relationship Id="rId2" Type="http://schemas.openxmlformats.org/officeDocument/2006/relationships/notesSlide" Target="../notesSlides/notesSlide27.xml"/><Relationship Id="rId1" Type="http://schemas.openxmlformats.org/officeDocument/2006/relationships/slideLayout" Target="../slideLayouts/slideLayout14.xml"/><Relationship Id="rId5" Type="http://schemas.openxmlformats.org/officeDocument/2006/relationships/hyperlink" Target="http://www.qaa.ac.uk/academicinfrastructure/benchmark/masters/MastersDegreeCharacteristics.pdf" TargetMode="External"/><Relationship Id="rId4" Type="http://schemas.openxmlformats.org/officeDocument/2006/relationships/hyperlink" Target="http://www.nzqa.govt.nz/assets/Studying-in-NZ/New-Zealand-Qualification-Framework/theregister-booklet.pdf%20%20(accessed%20March%20201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Innovations in Masters Level Assessment</a:t>
            </a:r>
            <a:br>
              <a:rPr lang="en-GB" sz="3600" dirty="0" smtClean="0"/>
            </a:br>
            <a:r>
              <a:rPr lang="en-GB" sz="2000" dirty="0" smtClean="0"/>
              <a:t>Regents University  May 2013</a:t>
            </a: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336" y="1104"/>
              <a:ext cx="1800" cy="16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a14="http://schemas.microsoft.com/office/drawing/2010/main" xmlns=""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smtClean="0"/>
              <a:t>Essays and exams should be ‘the gold standard’ in terms of Masters assessment methods. (3)</a:t>
            </a:r>
          </a:p>
          <a:p>
            <a:pPr marL="0" indent="0">
              <a:buFont typeface="Wingdings" pitchFamily="2" charset="2"/>
              <a:buNone/>
            </a:pPr>
            <a:endParaRPr lang="en-GB" sz="1000" smtClean="0"/>
          </a:p>
          <a:p>
            <a:pPr marL="0" indent="0">
              <a:buFont typeface="Wingdings" pitchFamily="2" charset="2"/>
              <a:buNone/>
            </a:pPr>
            <a:r>
              <a:rPr lang="en-GB" smtClean="0"/>
              <a:t>Improving assessment methods requires a shift in how learning is viewed. (41)</a:t>
            </a:r>
          </a:p>
          <a:p>
            <a:pPr marL="0" indent="0">
              <a:buFont typeface="Wingdings" pitchFamily="2" charset="2"/>
              <a:buNone/>
            </a:pPr>
            <a:endParaRPr lang="en-GB" sz="1000" smtClean="0"/>
          </a:p>
          <a:p>
            <a:pPr marL="0" indent="0">
              <a:buFont typeface="Wingdings" pitchFamily="2" charset="2"/>
              <a:buNone/>
            </a:pPr>
            <a:r>
              <a:rPr lang="en-GB"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smtClean="0"/>
              <a:t>It </a:t>
            </a:r>
            <a:r>
              <a:rPr lang="en-GB" dirty="0" smtClean="0"/>
              <a:t>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a:t>
            </a:r>
            <a:r>
              <a:rPr lang="en-GB" sz="1800" smtClean="0"/>
              <a:t>(2012) Assimilate compendium, Leeds, Leeds Met Press</a:t>
            </a:r>
            <a:endParaRPr lang="en-GB" sz="1800" dirty="0" smtClean="0"/>
          </a:p>
          <a:p>
            <a:pPr>
              <a:lnSpc>
                <a:spcPct val="100000"/>
              </a:lnSpc>
              <a:buNone/>
            </a:pPr>
            <a:r>
              <a:rPr lang="en-GB" sz="1800" dirty="0" smtClean="0"/>
              <a:t>Brown, S. (2012) ‘What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a:t>
            </a:r>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u="sng" dirty="0" smtClean="0">
                <a:hlinkClick r:id="rId3"/>
              </a:rPr>
              <a:t>http://eprints.hud.ac.uk/10892/</a:t>
            </a:r>
            <a:r>
              <a:rPr lang="en-GB" sz="1800" dirty="0" smtClean="0"/>
              <a:t> Accessed march 2012</a:t>
            </a:r>
          </a:p>
          <a:p>
            <a:pPr>
              <a:buNone/>
            </a:pPr>
            <a:r>
              <a:rPr lang="en-GB" sz="1800" dirty="0" smtClean="0"/>
              <a:t>NZQA (2007) </a:t>
            </a:r>
            <a:r>
              <a:rPr lang="en-GB" sz="1800" u="sng" dirty="0" smtClean="0">
                <a:hlinkClick r:id="rId4"/>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5"/>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2287</Words>
  <Application>Microsoft Office PowerPoint</Application>
  <PresentationFormat>On-screen Show (4:3)</PresentationFormat>
  <Paragraphs>214</Paragraphs>
  <Slides>27</Slides>
  <Notes>27</Notes>
  <HiddenSlides>0</HiddenSlides>
  <MMClips>0</MMClips>
  <ScaleCrop>false</ScaleCrop>
  <HeadingPairs>
    <vt:vector size="4" baseType="variant">
      <vt:variant>
        <vt:lpstr>Theme</vt:lpstr>
      </vt:variant>
      <vt:variant>
        <vt:i4>13</vt:i4>
      </vt:variant>
      <vt:variant>
        <vt:lpstr>Slide Titles</vt:lpstr>
      </vt:variant>
      <vt:variant>
        <vt:i4>27</vt:i4>
      </vt:variant>
    </vt:vector>
  </HeadingPairs>
  <TitlesOfParts>
    <vt:vector size="40"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Innovations in Masters Level Assessment Regents University  May 2013 </vt:lpstr>
      <vt:lpstr>Today's workshop will enable you to:</vt:lpstr>
      <vt:lpstr>Assimilate has been a 3-year NTFS funded project</vt:lpstr>
      <vt:lpstr>The context for reviewing M-level assessment</vt:lpstr>
      <vt:lpstr>At Masters level, assessment really matters!</vt:lpstr>
      <vt:lpstr>Good practice M-level Assessment examples include:</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Emergent outcomes</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2013-05-29T13:21:24Z</dcterms:modified>
</cp:coreProperties>
</file>