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Lst>
  <p:notesMasterIdLst>
    <p:notesMasterId r:id="rId44"/>
  </p:notesMasterIdLst>
  <p:handoutMasterIdLst>
    <p:handoutMasterId r:id="rId45"/>
  </p:handoutMasterIdLst>
  <p:sldIdLst>
    <p:sldId id="261" r:id="rId2"/>
    <p:sldId id="432" r:id="rId3"/>
    <p:sldId id="433" r:id="rId4"/>
    <p:sldId id="434" r:id="rId5"/>
    <p:sldId id="435" r:id="rId6"/>
    <p:sldId id="436" r:id="rId7"/>
    <p:sldId id="437" r:id="rId8"/>
    <p:sldId id="438" r:id="rId9"/>
    <p:sldId id="439" r:id="rId10"/>
    <p:sldId id="440" r:id="rId11"/>
    <p:sldId id="441" r:id="rId12"/>
    <p:sldId id="442" r:id="rId13"/>
    <p:sldId id="443" r:id="rId14"/>
    <p:sldId id="444" r:id="rId15"/>
    <p:sldId id="445" r:id="rId16"/>
    <p:sldId id="446" r:id="rId17"/>
    <p:sldId id="447" r:id="rId18"/>
    <p:sldId id="448" r:id="rId19"/>
    <p:sldId id="449" r:id="rId20"/>
    <p:sldId id="450" r:id="rId21"/>
    <p:sldId id="451" r:id="rId22"/>
    <p:sldId id="452" r:id="rId23"/>
    <p:sldId id="453" r:id="rId24"/>
    <p:sldId id="454" r:id="rId25"/>
    <p:sldId id="455" r:id="rId26"/>
    <p:sldId id="456" r:id="rId27"/>
    <p:sldId id="457" r:id="rId28"/>
    <p:sldId id="458" r:id="rId29"/>
    <p:sldId id="459" r:id="rId30"/>
    <p:sldId id="460" r:id="rId31"/>
    <p:sldId id="461" r:id="rId32"/>
    <p:sldId id="462" r:id="rId33"/>
    <p:sldId id="463" r:id="rId34"/>
    <p:sldId id="464" r:id="rId35"/>
    <p:sldId id="465" r:id="rId36"/>
    <p:sldId id="466" r:id="rId37"/>
    <p:sldId id="467" r:id="rId38"/>
    <p:sldId id="430" r:id="rId39"/>
    <p:sldId id="468" r:id="rId40"/>
    <p:sldId id="469" r:id="rId41"/>
    <p:sldId id="470" r:id="rId42"/>
    <p:sldId id="471" r:id="rId43"/>
  </p:sldIdLst>
  <p:sldSz cx="9144000" cy="6858000" type="screen4x3"/>
  <p:notesSz cx="6797675" cy="9928225"/>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A50021"/>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15" autoAdjust="0"/>
    <p:restoredTop sz="95663" autoAdjust="0"/>
  </p:normalViewPr>
  <p:slideViewPr>
    <p:cSldViewPr showGuides="1">
      <p:cViewPr>
        <p:scale>
          <a:sx n="50" d="100"/>
          <a:sy n="50" d="100"/>
        </p:scale>
        <p:origin x="-996" y="-18"/>
      </p:cViewPr>
      <p:guideLst>
        <p:guide orient="horz" pos="2160"/>
        <p:guide pos="2880"/>
      </p:guideLst>
    </p:cSldViewPr>
  </p:slideViewPr>
  <p:outlineViewPr>
    <p:cViewPr>
      <p:scale>
        <a:sx n="33" d="100"/>
        <a:sy n="33" d="100"/>
      </p:scale>
      <p:origin x="0" y="174"/>
    </p:cViewPr>
  </p:outlineViewPr>
  <p:notesTextViewPr>
    <p:cViewPr>
      <p:scale>
        <a:sx n="100" d="100"/>
        <a:sy n="100" d="100"/>
      </p:scale>
      <p:origin x="0" y="0"/>
    </p:cViewPr>
  </p:notesTextViewPr>
  <p:sorterViewPr>
    <p:cViewPr>
      <p:scale>
        <a:sx n="100" d="100"/>
        <a:sy n="100" d="100"/>
      </p:scale>
      <p:origin x="0" y="2766"/>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 xmlns:p14="http://schemas.microsoft.com/office/powerpoint/2010/main"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 xmlns:p14="http://schemas.microsoft.com/office/powerpoint/2010/main"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16387"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pPr/>
              <a:t>1</a:t>
            </a:fld>
            <a:endParaRPr lang="en-US" sz="12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smtClean="0"/>
          </a:p>
        </p:txBody>
      </p:sp>
      <p:sp>
        <p:nvSpPr>
          <p:cNvPr id="64516" name="Slide Number Placeholder 3"/>
          <p:cNvSpPr>
            <a:spLocks noGrp="1"/>
          </p:cNvSpPr>
          <p:nvPr>
            <p:ph type="sldNum" sz="quarter" idx="5"/>
          </p:nvPr>
        </p:nvSpPr>
        <p:spPr>
          <a:noFill/>
        </p:spPr>
        <p:txBody>
          <a:bodyPr/>
          <a:lstStyle/>
          <a:p>
            <a:fld id="{56E23A86-C95C-4586-B5CC-14E5E3383775}" type="slidenum">
              <a:rPr lang="en-US" smtClean="0"/>
              <a:pPr/>
              <a:t>12</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endParaRPr lang="en-US" smtClean="0"/>
          </a:p>
        </p:txBody>
      </p:sp>
      <p:sp>
        <p:nvSpPr>
          <p:cNvPr id="65540" name="Slide Number Placeholder 3"/>
          <p:cNvSpPr>
            <a:spLocks noGrp="1"/>
          </p:cNvSpPr>
          <p:nvPr>
            <p:ph type="sldNum" sz="quarter" idx="5"/>
          </p:nvPr>
        </p:nvSpPr>
        <p:spPr>
          <a:noFill/>
        </p:spPr>
        <p:txBody>
          <a:bodyPr/>
          <a:lstStyle/>
          <a:p>
            <a:fld id="{F17A75F1-232C-43A3-8AF3-7BE9D1FC4D68}" type="slidenum">
              <a:rPr lang="en-US" smtClean="0"/>
              <a:pPr/>
              <a:t>13</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endParaRPr lang="en-US" smtClean="0"/>
          </a:p>
        </p:txBody>
      </p:sp>
      <p:sp>
        <p:nvSpPr>
          <p:cNvPr id="66564" name="Slide Number Placeholder 3"/>
          <p:cNvSpPr>
            <a:spLocks noGrp="1"/>
          </p:cNvSpPr>
          <p:nvPr>
            <p:ph type="sldNum" sz="quarter" idx="5"/>
          </p:nvPr>
        </p:nvSpPr>
        <p:spPr>
          <a:noFill/>
        </p:spPr>
        <p:txBody>
          <a:bodyPr/>
          <a:lstStyle/>
          <a:p>
            <a:fld id="{9FC9312F-456D-49D8-BFEE-3A8DA400570D}" type="slidenum">
              <a:rPr lang="en-US" smtClean="0"/>
              <a:pPr/>
              <a:t>14</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endParaRPr lang="en-US" smtClean="0"/>
          </a:p>
        </p:txBody>
      </p:sp>
      <p:sp>
        <p:nvSpPr>
          <p:cNvPr id="67588" name="Slide Number Placeholder 3"/>
          <p:cNvSpPr>
            <a:spLocks noGrp="1"/>
          </p:cNvSpPr>
          <p:nvPr>
            <p:ph type="sldNum" sz="quarter" idx="5"/>
          </p:nvPr>
        </p:nvSpPr>
        <p:spPr>
          <a:noFill/>
        </p:spPr>
        <p:txBody>
          <a:bodyPr/>
          <a:lstStyle/>
          <a:p>
            <a:fld id="{679C7F4A-B15A-4BDE-8576-E4B1FC9DEB9F}" type="slidenum">
              <a:rPr lang="en-US" smtClean="0"/>
              <a:pPr/>
              <a:t>15</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a:lstStyle/>
          <a:p>
            <a:endParaRPr lang="en-US" smtClean="0"/>
          </a:p>
        </p:txBody>
      </p:sp>
      <p:sp>
        <p:nvSpPr>
          <p:cNvPr id="68612" name="Slide Number Placeholder 3"/>
          <p:cNvSpPr>
            <a:spLocks noGrp="1"/>
          </p:cNvSpPr>
          <p:nvPr>
            <p:ph type="sldNum" sz="quarter" idx="5"/>
          </p:nvPr>
        </p:nvSpPr>
        <p:spPr>
          <a:noFill/>
        </p:spPr>
        <p:txBody>
          <a:bodyPr/>
          <a:lstStyle/>
          <a:p>
            <a:fld id="{0EB60148-128B-4993-8FF5-59D31705D307}" type="slidenum">
              <a:rPr lang="en-US" smtClean="0"/>
              <a:pPr/>
              <a:t>16</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smtClean="0"/>
          </a:p>
        </p:txBody>
      </p:sp>
      <p:sp>
        <p:nvSpPr>
          <p:cNvPr id="69636" name="Slide Number Placeholder 3"/>
          <p:cNvSpPr>
            <a:spLocks noGrp="1"/>
          </p:cNvSpPr>
          <p:nvPr>
            <p:ph type="sldNum" sz="quarter" idx="5"/>
          </p:nvPr>
        </p:nvSpPr>
        <p:spPr>
          <a:noFill/>
        </p:spPr>
        <p:txBody>
          <a:bodyPr/>
          <a:lstStyle/>
          <a:p>
            <a:fld id="{16FDC876-E357-472B-9611-7E94F120484E}" type="slidenum">
              <a:rPr lang="en-US" smtClean="0"/>
              <a:pPr/>
              <a:t>17</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p:spPr>
        <p:txBody>
          <a:bodyPr/>
          <a:lstStyle/>
          <a:p>
            <a:endParaRPr lang="en-US" smtClean="0"/>
          </a:p>
        </p:txBody>
      </p:sp>
      <p:sp>
        <p:nvSpPr>
          <p:cNvPr id="70660" name="Slide Number Placeholder 3"/>
          <p:cNvSpPr>
            <a:spLocks noGrp="1"/>
          </p:cNvSpPr>
          <p:nvPr>
            <p:ph type="sldNum" sz="quarter" idx="5"/>
          </p:nvPr>
        </p:nvSpPr>
        <p:spPr>
          <a:noFill/>
        </p:spPr>
        <p:txBody>
          <a:bodyPr/>
          <a:lstStyle/>
          <a:p>
            <a:fld id="{D5CD037E-64C4-4B61-8879-39ECC509A407}" type="slidenum">
              <a:rPr lang="en-US" smtClean="0"/>
              <a:pPr/>
              <a:t>18</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endParaRPr lang="en-US" smtClean="0"/>
          </a:p>
        </p:txBody>
      </p:sp>
      <p:sp>
        <p:nvSpPr>
          <p:cNvPr id="71684" name="Slide Number Placeholder 3"/>
          <p:cNvSpPr>
            <a:spLocks noGrp="1"/>
          </p:cNvSpPr>
          <p:nvPr>
            <p:ph type="sldNum" sz="quarter" idx="5"/>
          </p:nvPr>
        </p:nvSpPr>
        <p:spPr>
          <a:noFill/>
        </p:spPr>
        <p:txBody>
          <a:bodyPr/>
          <a:lstStyle/>
          <a:p>
            <a:fld id="{365D9500-7478-45C9-B3D3-2927BB55A942}" type="slidenum">
              <a:rPr lang="en-US" smtClean="0"/>
              <a:pPr/>
              <a:t>19</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smtClean="0"/>
          </a:p>
        </p:txBody>
      </p:sp>
      <p:sp>
        <p:nvSpPr>
          <p:cNvPr id="72708" name="Slide Number Placeholder 3"/>
          <p:cNvSpPr>
            <a:spLocks noGrp="1"/>
          </p:cNvSpPr>
          <p:nvPr>
            <p:ph type="sldNum" sz="quarter" idx="5"/>
          </p:nvPr>
        </p:nvSpPr>
        <p:spPr>
          <a:noFill/>
        </p:spPr>
        <p:txBody>
          <a:bodyPr/>
          <a:lstStyle/>
          <a:p>
            <a:fld id="{854DB17F-3A80-4791-BC31-BA1854998452}" type="slidenum">
              <a:rPr lang="en-US" smtClean="0"/>
              <a:pPr/>
              <a:t>20</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smtClean="0"/>
          </a:p>
        </p:txBody>
      </p:sp>
      <p:sp>
        <p:nvSpPr>
          <p:cNvPr id="73732" name="Slide Number Placeholder 3"/>
          <p:cNvSpPr>
            <a:spLocks noGrp="1"/>
          </p:cNvSpPr>
          <p:nvPr>
            <p:ph type="sldNum" sz="quarter" idx="5"/>
          </p:nvPr>
        </p:nvSpPr>
        <p:spPr>
          <a:noFill/>
        </p:spPr>
        <p:txBody>
          <a:bodyPr/>
          <a:lstStyle/>
          <a:p>
            <a:fld id="{4894E341-A9F0-4BE7-8721-7050202EB3F0}" type="slidenum">
              <a:rPr lang="en-US" smtClean="0"/>
              <a:pPr/>
              <a:t>21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endParaRPr lang="en-US" smtClean="0"/>
          </a:p>
        </p:txBody>
      </p:sp>
      <p:sp>
        <p:nvSpPr>
          <p:cNvPr id="56324" name="Slide Number Placeholder 3"/>
          <p:cNvSpPr>
            <a:spLocks noGrp="1"/>
          </p:cNvSpPr>
          <p:nvPr>
            <p:ph type="sldNum" sz="quarter" idx="5"/>
          </p:nvPr>
        </p:nvSpPr>
        <p:spPr>
          <a:noFill/>
        </p:spPr>
        <p:txBody>
          <a:bodyPr/>
          <a:lstStyle/>
          <a:p>
            <a:fld id="{612FB99C-F638-443F-A635-6DA97A7256E7}" type="slidenum">
              <a:rPr lang="en-US" smtClean="0"/>
              <a:pPr/>
              <a:t>3</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p:spPr>
        <p:txBody>
          <a:bodyPr/>
          <a:lstStyle/>
          <a:p>
            <a:endParaRPr lang="en-US" smtClean="0"/>
          </a:p>
        </p:txBody>
      </p:sp>
      <p:sp>
        <p:nvSpPr>
          <p:cNvPr id="74756" name="Slide Number Placeholder 3"/>
          <p:cNvSpPr>
            <a:spLocks noGrp="1"/>
          </p:cNvSpPr>
          <p:nvPr>
            <p:ph type="sldNum" sz="quarter" idx="5"/>
          </p:nvPr>
        </p:nvSpPr>
        <p:spPr>
          <a:noFill/>
        </p:spPr>
        <p:txBody>
          <a:bodyPr/>
          <a:lstStyle/>
          <a:p>
            <a:fld id="{A5FB6288-561D-46D9-9FC8-610D9BB85627}" type="slidenum">
              <a:rPr lang="en-US" smtClean="0"/>
              <a:pPr/>
              <a:t>22</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p:cNvSpPr>
          <p:nvPr>
            <p:ph type="body" idx="1"/>
          </p:nvPr>
        </p:nvSpPr>
        <p:spPr>
          <a:noFill/>
          <a:ln/>
        </p:spPr>
        <p:txBody>
          <a:bodyPr/>
          <a:lstStyle/>
          <a:p>
            <a:endParaRPr lang="en-US" smtClean="0"/>
          </a:p>
        </p:txBody>
      </p:sp>
      <p:sp>
        <p:nvSpPr>
          <p:cNvPr id="75780" name="Slide Number Placeholder 3"/>
          <p:cNvSpPr>
            <a:spLocks noGrp="1"/>
          </p:cNvSpPr>
          <p:nvPr>
            <p:ph type="sldNum" sz="quarter" idx="5"/>
          </p:nvPr>
        </p:nvSpPr>
        <p:spPr>
          <a:noFill/>
        </p:spPr>
        <p:txBody>
          <a:bodyPr/>
          <a:lstStyle/>
          <a:p>
            <a:fld id="{5B095BEB-A405-4CB6-8061-F011938B4AD2}" type="slidenum">
              <a:rPr lang="en-US" smtClean="0"/>
              <a:pPr/>
              <a:t>23</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p:spPr>
        <p:txBody>
          <a:bodyPr/>
          <a:lstStyle/>
          <a:p>
            <a:endParaRPr lang="en-US" smtClean="0"/>
          </a:p>
        </p:txBody>
      </p:sp>
      <p:sp>
        <p:nvSpPr>
          <p:cNvPr id="76804" name="Slide Number Placeholder 3"/>
          <p:cNvSpPr>
            <a:spLocks noGrp="1"/>
          </p:cNvSpPr>
          <p:nvPr>
            <p:ph type="sldNum" sz="quarter" idx="5"/>
          </p:nvPr>
        </p:nvSpPr>
        <p:spPr>
          <a:noFill/>
        </p:spPr>
        <p:txBody>
          <a:bodyPr/>
          <a:lstStyle/>
          <a:p>
            <a:fld id="{854E7F22-7A8D-4FCD-A638-D74373C6C105}" type="slidenum">
              <a:rPr lang="en-US" smtClean="0"/>
              <a:pPr/>
              <a:t>24</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p:spPr>
        <p:txBody>
          <a:bodyPr/>
          <a:lstStyle/>
          <a:p>
            <a:endParaRPr lang="en-US" smtClean="0"/>
          </a:p>
        </p:txBody>
      </p:sp>
      <p:sp>
        <p:nvSpPr>
          <p:cNvPr id="77828" name="Slide Number Placeholder 3"/>
          <p:cNvSpPr>
            <a:spLocks noGrp="1"/>
          </p:cNvSpPr>
          <p:nvPr>
            <p:ph type="sldNum" sz="quarter" idx="5"/>
          </p:nvPr>
        </p:nvSpPr>
        <p:spPr>
          <a:noFill/>
        </p:spPr>
        <p:txBody>
          <a:bodyPr/>
          <a:lstStyle/>
          <a:p>
            <a:fld id="{67D795D7-C33A-4062-BFF0-C67758B7FEC2}" type="slidenum">
              <a:rPr lang="en-US" smtClean="0"/>
              <a:pPr/>
              <a:t>25</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a:ln/>
        </p:spPr>
        <p:txBody>
          <a:bodyPr/>
          <a:lstStyle/>
          <a:p>
            <a:endParaRPr lang="en-US" smtClean="0"/>
          </a:p>
        </p:txBody>
      </p:sp>
      <p:sp>
        <p:nvSpPr>
          <p:cNvPr id="78852" name="Slide Number Placeholder 3"/>
          <p:cNvSpPr>
            <a:spLocks noGrp="1"/>
          </p:cNvSpPr>
          <p:nvPr>
            <p:ph type="sldNum" sz="quarter" idx="5"/>
          </p:nvPr>
        </p:nvSpPr>
        <p:spPr>
          <a:noFill/>
        </p:spPr>
        <p:txBody>
          <a:bodyPr/>
          <a:lstStyle/>
          <a:p>
            <a:fld id="{C72AD846-C5CF-44DE-A921-7CF1AC0A5267}" type="slidenum">
              <a:rPr lang="en-US" smtClean="0"/>
              <a:pPr/>
              <a:t>26</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smtClean="0"/>
          </a:p>
        </p:txBody>
      </p:sp>
      <p:sp>
        <p:nvSpPr>
          <p:cNvPr id="79876" name="Slide Number Placeholder 3"/>
          <p:cNvSpPr>
            <a:spLocks noGrp="1"/>
          </p:cNvSpPr>
          <p:nvPr>
            <p:ph type="sldNum" sz="quarter" idx="5"/>
          </p:nvPr>
        </p:nvSpPr>
        <p:spPr>
          <a:noFill/>
        </p:spPr>
        <p:txBody>
          <a:bodyPr/>
          <a:lstStyle/>
          <a:p>
            <a:fld id="{1E2C520D-DDCC-4969-A1D5-9F7D7C155C08}" type="slidenum">
              <a:rPr lang="en-US" smtClean="0"/>
              <a:pPr/>
              <a:t>27</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a:ln/>
        </p:spPr>
        <p:txBody>
          <a:bodyPr/>
          <a:lstStyle/>
          <a:p>
            <a:endParaRPr lang="en-US" smtClean="0"/>
          </a:p>
        </p:txBody>
      </p:sp>
      <p:sp>
        <p:nvSpPr>
          <p:cNvPr id="80900" name="Slide Number Placeholder 3"/>
          <p:cNvSpPr>
            <a:spLocks noGrp="1"/>
          </p:cNvSpPr>
          <p:nvPr>
            <p:ph type="sldNum" sz="quarter" idx="5"/>
          </p:nvPr>
        </p:nvSpPr>
        <p:spPr>
          <a:noFill/>
        </p:spPr>
        <p:txBody>
          <a:bodyPr/>
          <a:lstStyle/>
          <a:p>
            <a:fld id="{CE1A4F27-89B4-40E2-A8A1-256C50EB21D1}" type="slidenum">
              <a:rPr lang="en-US" smtClean="0"/>
              <a:pPr/>
              <a:t>28</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a:ln/>
        </p:spPr>
        <p:txBody>
          <a:bodyPr/>
          <a:lstStyle/>
          <a:p>
            <a:endParaRPr lang="en-US" smtClean="0"/>
          </a:p>
        </p:txBody>
      </p:sp>
      <p:sp>
        <p:nvSpPr>
          <p:cNvPr id="81924" name="Slide Number Placeholder 3"/>
          <p:cNvSpPr>
            <a:spLocks noGrp="1"/>
          </p:cNvSpPr>
          <p:nvPr>
            <p:ph type="sldNum" sz="quarter" idx="5"/>
          </p:nvPr>
        </p:nvSpPr>
        <p:spPr>
          <a:noFill/>
        </p:spPr>
        <p:txBody>
          <a:bodyPr/>
          <a:lstStyle/>
          <a:p>
            <a:fld id="{3F582650-0C7F-4E01-A510-F0374614823A}" type="slidenum">
              <a:rPr lang="en-US" smtClean="0"/>
              <a:pPr/>
              <a:t>29</a:t>
            </a:fld>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p:spPr>
        <p:txBody>
          <a:bodyPr/>
          <a:lstStyle/>
          <a:p>
            <a:endParaRPr lang="en-US" smtClean="0"/>
          </a:p>
        </p:txBody>
      </p:sp>
      <p:sp>
        <p:nvSpPr>
          <p:cNvPr id="82948" name="Slide Number Placeholder 3"/>
          <p:cNvSpPr>
            <a:spLocks noGrp="1"/>
          </p:cNvSpPr>
          <p:nvPr>
            <p:ph type="sldNum" sz="quarter" idx="5"/>
          </p:nvPr>
        </p:nvSpPr>
        <p:spPr>
          <a:noFill/>
        </p:spPr>
        <p:txBody>
          <a:bodyPr/>
          <a:lstStyle/>
          <a:p>
            <a:fld id="{D1E68E61-4586-4D56-9299-A3854F081829}" type="slidenum">
              <a:rPr lang="en-US" smtClean="0"/>
              <a:pPr/>
              <a:t>30</a:t>
            </a:fld>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smtClean="0"/>
          </a:p>
        </p:txBody>
      </p:sp>
      <p:sp>
        <p:nvSpPr>
          <p:cNvPr id="83972" name="Slide Number Placeholder 3"/>
          <p:cNvSpPr>
            <a:spLocks noGrp="1"/>
          </p:cNvSpPr>
          <p:nvPr>
            <p:ph type="sldNum" sz="quarter" idx="5"/>
          </p:nvPr>
        </p:nvSpPr>
        <p:spPr>
          <a:noFill/>
        </p:spPr>
        <p:txBody>
          <a:bodyPr/>
          <a:lstStyle/>
          <a:p>
            <a:fld id="{C1A6F607-7343-4EDF-B7A5-0C6E64E7190B}" type="slidenum">
              <a:rPr lang="en-US" smtClean="0"/>
              <a:pPr/>
              <a:t>31</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n-US" smtClean="0"/>
          </a:p>
        </p:txBody>
      </p:sp>
      <p:sp>
        <p:nvSpPr>
          <p:cNvPr id="57348" name="Slide Number Placeholder 3"/>
          <p:cNvSpPr>
            <a:spLocks noGrp="1"/>
          </p:cNvSpPr>
          <p:nvPr>
            <p:ph type="sldNum" sz="quarter" idx="5"/>
          </p:nvPr>
        </p:nvSpPr>
        <p:spPr>
          <a:noFill/>
        </p:spPr>
        <p:txBody>
          <a:bodyPr/>
          <a:lstStyle/>
          <a:p>
            <a:fld id="{CC107E38-2CF7-4A94-A5CF-0EC22D43B39E}" type="slidenum">
              <a:rPr lang="en-US" smtClean="0"/>
              <a:pPr/>
              <a:t>4</a:t>
            </a:fld>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p:spPr>
        <p:txBody>
          <a:bodyPr/>
          <a:lstStyle/>
          <a:p>
            <a:endParaRPr lang="en-US" smtClean="0"/>
          </a:p>
        </p:txBody>
      </p:sp>
      <p:sp>
        <p:nvSpPr>
          <p:cNvPr id="84996" name="Slide Number Placeholder 3"/>
          <p:cNvSpPr>
            <a:spLocks noGrp="1"/>
          </p:cNvSpPr>
          <p:nvPr>
            <p:ph type="sldNum" sz="quarter" idx="5"/>
          </p:nvPr>
        </p:nvSpPr>
        <p:spPr>
          <a:noFill/>
        </p:spPr>
        <p:txBody>
          <a:bodyPr/>
          <a:lstStyle/>
          <a:p>
            <a:fld id="{4E1E51BE-5213-4537-85AD-9AEE8EDAFA92}" type="slidenum">
              <a:rPr lang="en-US" smtClean="0"/>
              <a:pPr/>
              <a:t>32</a:t>
            </a:fld>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ln/>
        </p:spPr>
        <p:txBody>
          <a:bodyPr/>
          <a:lstStyle/>
          <a:p>
            <a:endParaRPr lang="en-US" smtClean="0"/>
          </a:p>
        </p:txBody>
      </p:sp>
      <p:sp>
        <p:nvSpPr>
          <p:cNvPr id="86020" name="Slide Number Placeholder 3"/>
          <p:cNvSpPr>
            <a:spLocks noGrp="1"/>
          </p:cNvSpPr>
          <p:nvPr>
            <p:ph type="sldNum" sz="quarter" idx="5"/>
          </p:nvPr>
        </p:nvSpPr>
        <p:spPr>
          <a:noFill/>
        </p:spPr>
        <p:txBody>
          <a:bodyPr/>
          <a:lstStyle/>
          <a:p>
            <a:fld id="{27E716F2-2730-423D-87BA-8C8E19FF1A47}" type="slidenum">
              <a:rPr lang="en-US" smtClean="0"/>
              <a:pPr/>
              <a:t>33</a:t>
            </a:fld>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p:spPr>
        <p:txBody>
          <a:bodyPr/>
          <a:lstStyle/>
          <a:p>
            <a:endParaRPr lang="en-US" smtClean="0"/>
          </a:p>
        </p:txBody>
      </p:sp>
      <p:sp>
        <p:nvSpPr>
          <p:cNvPr id="87044" name="Slide Number Placeholder 3"/>
          <p:cNvSpPr>
            <a:spLocks noGrp="1"/>
          </p:cNvSpPr>
          <p:nvPr>
            <p:ph type="sldNum" sz="quarter" idx="5"/>
          </p:nvPr>
        </p:nvSpPr>
        <p:spPr>
          <a:noFill/>
        </p:spPr>
        <p:txBody>
          <a:bodyPr/>
          <a:lstStyle/>
          <a:p>
            <a:fld id="{12F969DC-56BB-43BB-B20A-0B73DF3F535C}" type="slidenum">
              <a:rPr lang="en-US" smtClean="0"/>
              <a:pPr/>
              <a:t>34</a:t>
            </a:fld>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p:spPr>
        <p:txBody>
          <a:bodyPr/>
          <a:lstStyle/>
          <a:p>
            <a:endParaRPr lang="en-US" smtClean="0"/>
          </a:p>
        </p:txBody>
      </p:sp>
      <p:sp>
        <p:nvSpPr>
          <p:cNvPr id="88068" name="Slide Number Placeholder 3"/>
          <p:cNvSpPr>
            <a:spLocks noGrp="1"/>
          </p:cNvSpPr>
          <p:nvPr>
            <p:ph type="sldNum" sz="quarter" idx="5"/>
          </p:nvPr>
        </p:nvSpPr>
        <p:spPr>
          <a:noFill/>
        </p:spPr>
        <p:txBody>
          <a:bodyPr/>
          <a:lstStyle/>
          <a:p>
            <a:fld id="{A658B7A1-86EC-48E8-B172-ED9F5122156A}" type="slidenum">
              <a:rPr lang="en-US" smtClean="0"/>
              <a:pPr/>
              <a:t>35</a:t>
            </a:fld>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a:noFill/>
          <a:ln/>
        </p:spPr>
        <p:txBody>
          <a:bodyPr/>
          <a:lstStyle/>
          <a:p>
            <a:endParaRPr lang="en-US" smtClean="0"/>
          </a:p>
        </p:txBody>
      </p:sp>
      <p:sp>
        <p:nvSpPr>
          <p:cNvPr id="89092" name="Slide Number Placeholder 3"/>
          <p:cNvSpPr>
            <a:spLocks noGrp="1"/>
          </p:cNvSpPr>
          <p:nvPr>
            <p:ph type="sldNum" sz="quarter" idx="5"/>
          </p:nvPr>
        </p:nvSpPr>
        <p:spPr>
          <a:noFill/>
        </p:spPr>
        <p:txBody>
          <a:bodyPr/>
          <a:lstStyle/>
          <a:p>
            <a:fld id="{18B058E6-0B89-4628-AFFD-99B0BB0D493F}" type="slidenum">
              <a:rPr lang="en-US" smtClean="0"/>
              <a:pPr/>
              <a:t>36</a:t>
            </a:fld>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p:spPr>
        <p:txBody>
          <a:bodyPr/>
          <a:lstStyle/>
          <a:p>
            <a:endParaRPr lang="en-US" smtClean="0"/>
          </a:p>
        </p:txBody>
      </p:sp>
      <p:sp>
        <p:nvSpPr>
          <p:cNvPr id="90116" name="Slide Number Placeholder 3"/>
          <p:cNvSpPr>
            <a:spLocks noGrp="1"/>
          </p:cNvSpPr>
          <p:nvPr>
            <p:ph type="sldNum" sz="quarter" idx="5"/>
          </p:nvPr>
        </p:nvSpPr>
        <p:spPr>
          <a:noFill/>
        </p:spPr>
        <p:txBody>
          <a:bodyPr/>
          <a:lstStyle/>
          <a:p>
            <a:fld id="{3A33D193-99A9-42CE-9538-4DE462C94E27}" type="slidenum">
              <a:rPr lang="en-US" smtClean="0"/>
              <a:pPr/>
              <a:t>37</a:t>
            </a:fld>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solidFill>
                  <a:srgbClr val="000000"/>
                </a:solidFill>
              </a:rPr>
              <a:pPr>
                <a:defRPr/>
              </a:pPr>
              <a:t>38</a:t>
            </a:fld>
            <a:endParaRPr lang="en-US">
              <a:solidFill>
                <a:srgbClr val="000000"/>
              </a:solidFill>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a:ln/>
        </p:spPr>
        <p:txBody>
          <a:bodyPr/>
          <a:lstStyle/>
          <a:p>
            <a:endParaRPr lang="en-US" smtClean="0"/>
          </a:p>
        </p:txBody>
      </p:sp>
      <p:sp>
        <p:nvSpPr>
          <p:cNvPr id="91140" name="Slide Number Placeholder 3"/>
          <p:cNvSpPr>
            <a:spLocks noGrp="1"/>
          </p:cNvSpPr>
          <p:nvPr>
            <p:ph type="sldNum" sz="quarter" idx="5"/>
          </p:nvPr>
        </p:nvSpPr>
        <p:spPr>
          <a:noFill/>
        </p:spPr>
        <p:txBody>
          <a:bodyPr/>
          <a:lstStyle/>
          <a:p>
            <a:fld id="{B34892BB-9A1A-4F04-B66C-A4C35C99F77A}" type="slidenum">
              <a:rPr lang="en-US" smtClean="0"/>
              <a:pPr/>
              <a:t>39</a:t>
            </a:fld>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ln/>
        </p:spPr>
      </p:sp>
      <p:sp>
        <p:nvSpPr>
          <p:cNvPr id="92163" name="Notes Placeholder 2"/>
          <p:cNvSpPr>
            <a:spLocks noGrp="1"/>
          </p:cNvSpPr>
          <p:nvPr>
            <p:ph type="body" idx="1"/>
          </p:nvPr>
        </p:nvSpPr>
        <p:spPr>
          <a:noFill/>
          <a:ln/>
        </p:spPr>
        <p:txBody>
          <a:bodyPr/>
          <a:lstStyle/>
          <a:p>
            <a:endParaRPr lang="en-US" smtClean="0"/>
          </a:p>
        </p:txBody>
      </p:sp>
      <p:sp>
        <p:nvSpPr>
          <p:cNvPr id="92164" name="Slide Number Placeholder 3"/>
          <p:cNvSpPr>
            <a:spLocks noGrp="1"/>
          </p:cNvSpPr>
          <p:nvPr>
            <p:ph type="sldNum" sz="quarter" idx="5"/>
          </p:nvPr>
        </p:nvSpPr>
        <p:spPr>
          <a:noFill/>
        </p:spPr>
        <p:txBody>
          <a:bodyPr/>
          <a:lstStyle/>
          <a:p>
            <a:fld id="{077AA6A1-E319-412F-A9F2-8AA260277A1D}" type="slidenum">
              <a:rPr lang="en-US" smtClean="0"/>
              <a:pPr/>
              <a:t>40</a:t>
            </a:fld>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a:ln/>
        </p:spPr>
      </p:sp>
      <p:sp>
        <p:nvSpPr>
          <p:cNvPr id="93187" name="Notes Placeholder 2"/>
          <p:cNvSpPr>
            <a:spLocks noGrp="1"/>
          </p:cNvSpPr>
          <p:nvPr>
            <p:ph type="body" idx="1"/>
          </p:nvPr>
        </p:nvSpPr>
        <p:spPr>
          <a:noFill/>
          <a:ln/>
        </p:spPr>
        <p:txBody>
          <a:bodyPr/>
          <a:lstStyle/>
          <a:p>
            <a:endParaRPr lang="en-US" smtClean="0"/>
          </a:p>
        </p:txBody>
      </p:sp>
      <p:sp>
        <p:nvSpPr>
          <p:cNvPr id="93188" name="Slide Number Placeholder 3"/>
          <p:cNvSpPr>
            <a:spLocks noGrp="1"/>
          </p:cNvSpPr>
          <p:nvPr>
            <p:ph type="sldNum" sz="quarter" idx="5"/>
          </p:nvPr>
        </p:nvSpPr>
        <p:spPr>
          <a:noFill/>
        </p:spPr>
        <p:txBody>
          <a:bodyPr/>
          <a:lstStyle/>
          <a:p>
            <a:fld id="{75FFA922-D389-411C-BA7B-188B90746D95}" type="slidenum">
              <a:rPr lang="en-US" smtClean="0"/>
              <a:pPr/>
              <a:t>41</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endParaRPr lang="en-US" smtClean="0"/>
          </a:p>
        </p:txBody>
      </p:sp>
      <p:sp>
        <p:nvSpPr>
          <p:cNvPr id="58372" name="Slide Number Placeholder 3"/>
          <p:cNvSpPr>
            <a:spLocks noGrp="1"/>
          </p:cNvSpPr>
          <p:nvPr>
            <p:ph type="sldNum" sz="quarter" idx="5"/>
          </p:nvPr>
        </p:nvSpPr>
        <p:spPr>
          <a:noFill/>
        </p:spPr>
        <p:txBody>
          <a:bodyPr/>
          <a:lstStyle/>
          <a:p>
            <a:fld id="{5CB244CE-8F0D-4715-848D-72300D37DA15}" type="slidenum">
              <a:rPr lang="en-US" smtClean="0"/>
              <a:pPr/>
              <a:t>6</a:t>
            </a:fld>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ln/>
        </p:spPr>
      </p:sp>
      <p:sp>
        <p:nvSpPr>
          <p:cNvPr id="94211" name="Notes Placeholder 2"/>
          <p:cNvSpPr>
            <a:spLocks noGrp="1"/>
          </p:cNvSpPr>
          <p:nvPr>
            <p:ph type="body" idx="1"/>
          </p:nvPr>
        </p:nvSpPr>
        <p:spPr>
          <a:noFill/>
          <a:ln/>
        </p:spPr>
        <p:txBody>
          <a:bodyPr/>
          <a:lstStyle/>
          <a:p>
            <a:endParaRPr lang="en-US" smtClean="0"/>
          </a:p>
        </p:txBody>
      </p:sp>
      <p:sp>
        <p:nvSpPr>
          <p:cNvPr id="94212" name="Slide Number Placeholder 3"/>
          <p:cNvSpPr>
            <a:spLocks noGrp="1"/>
          </p:cNvSpPr>
          <p:nvPr>
            <p:ph type="sldNum" sz="quarter" idx="5"/>
          </p:nvPr>
        </p:nvSpPr>
        <p:spPr>
          <a:noFill/>
        </p:spPr>
        <p:txBody>
          <a:bodyPr/>
          <a:lstStyle/>
          <a:p>
            <a:fld id="{5F158B58-F3B5-4E76-84DB-D003C9E1AC29}" type="slidenum">
              <a:rPr lang="en-US" smtClean="0"/>
              <a:pPr/>
              <a:t>42</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smtClean="0"/>
          </a:p>
        </p:txBody>
      </p:sp>
      <p:sp>
        <p:nvSpPr>
          <p:cNvPr id="59396" name="Slide Number Placeholder 3"/>
          <p:cNvSpPr>
            <a:spLocks noGrp="1"/>
          </p:cNvSpPr>
          <p:nvPr>
            <p:ph type="sldNum" sz="quarter" idx="5"/>
          </p:nvPr>
        </p:nvSpPr>
        <p:spPr>
          <a:noFill/>
        </p:spPr>
        <p:txBody>
          <a:bodyPr/>
          <a:lstStyle/>
          <a:p>
            <a:fld id="{4B61A48A-3F71-4BCF-A16A-D6E63D9BBD81}" type="slidenum">
              <a:rPr lang="en-US" smtClean="0"/>
              <a:pPr/>
              <a:t>7</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smtClean="0"/>
          </a:p>
        </p:txBody>
      </p:sp>
      <p:sp>
        <p:nvSpPr>
          <p:cNvPr id="60420" name="Slide Number Placeholder 3"/>
          <p:cNvSpPr>
            <a:spLocks noGrp="1"/>
          </p:cNvSpPr>
          <p:nvPr>
            <p:ph type="sldNum" sz="quarter" idx="5"/>
          </p:nvPr>
        </p:nvSpPr>
        <p:spPr>
          <a:noFill/>
        </p:spPr>
        <p:txBody>
          <a:bodyPr/>
          <a:lstStyle/>
          <a:p>
            <a:fld id="{982AA6D0-6B4C-4A32-92C5-F2962674EDBC}" type="slidenum">
              <a:rPr lang="en-US" smtClean="0"/>
              <a:pPr/>
              <a:t>8</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smtClean="0"/>
          </a:p>
        </p:txBody>
      </p:sp>
      <p:sp>
        <p:nvSpPr>
          <p:cNvPr id="61444" name="Slide Number Placeholder 3"/>
          <p:cNvSpPr>
            <a:spLocks noGrp="1"/>
          </p:cNvSpPr>
          <p:nvPr>
            <p:ph type="sldNum" sz="quarter" idx="5"/>
          </p:nvPr>
        </p:nvSpPr>
        <p:spPr>
          <a:noFill/>
        </p:spPr>
        <p:txBody>
          <a:bodyPr/>
          <a:lstStyle/>
          <a:p>
            <a:fld id="{43030A29-2FF2-4849-BC08-464BB9184BA9}" type="slidenum">
              <a:rPr lang="en-US" smtClean="0"/>
              <a:pPr/>
              <a:t>9</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smtClean="0"/>
          </a:p>
        </p:txBody>
      </p:sp>
      <p:sp>
        <p:nvSpPr>
          <p:cNvPr id="62468" name="Slide Number Placeholder 3"/>
          <p:cNvSpPr>
            <a:spLocks noGrp="1"/>
          </p:cNvSpPr>
          <p:nvPr>
            <p:ph type="sldNum" sz="quarter" idx="5"/>
          </p:nvPr>
        </p:nvSpPr>
        <p:spPr>
          <a:noFill/>
        </p:spPr>
        <p:txBody>
          <a:bodyPr/>
          <a:lstStyle/>
          <a:p>
            <a:fld id="{09EE743B-BCBB-4D5A-9BE7-018FDD5951E3}" type="slidenum">
              <a:rPr lang="en-US" smtClean="0"/>
              <a:pPr/>
              <a:t>10</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smtClean="0"/>
          </a:p>
        </p:txBody>
      </p:sp>
      <p:sp>
        <p:nvSpPr>
          <p:cNvPr id="63492" name="Slide Number Placeholder 3"/>
          <p:cNvSpPr>
            <a:spLocks noGrp="1"/>
          </p:cNvSpPr>
          <p:nvPr>
            <p:ph type="sldNum" sz="quarter" idx="5"/>
          </p:nvPr>
        </p:nvSpPr>
        <p:spPr>
          <a:noFill/>
        </p:spPr>
        <p:txBody>
          <a:bodyPr/>
          <a:lstStyle/>
          <a:p>
            <a:fld id="{F974168B-209A-4CE7-99D1-F6F83119C102}" type="slidenum">
              <a:rPr lang="en-US" smtClean="0"/>
              <a:pPr/>
              <a:t>11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 xmlns:p14="http://schemas.microsoft.com/office/powerpoint/2010/main" val="5076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62F5838-2F4C-4F53-9AC5-1DB114010A12}" type="slidenum">
              <a:rPr lang="en-GB" altLang="en-US"/>
              <a:pPr>
                <a:defRPr/>
              </a:pPr>
              <a:t>‹#›</a:t>
            </a:fld>
            <a:endParaRPr lang="en-GB" altLang="en-US"/>
          </a:p>
        </p:txBody>
      </p:sp>
    </p:spTree>
    <p:extLst>
      <p:ext uri="{BB962C8B-B14F-4D97-AF65-F5344CB8AC3E}">
        <p14:creationId xmlns="" xmlns:p14="http://schemas.microsoft.com/office/powerpoint/2010/main" val="404626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28FD309-3BD7-4D23-A60B-2C459E6357CB}" type="slidenum">
              <a:rPr lang="en-GB" altLang="en-US"/>
              <a:pPr>
                <a:defRPr/>
              </a:pPr>
              <a:t>‹#›</a:t>
            </a:fld>
            <a:endParaRPr lang="en-GB" altLang="en-US"/>
          </a:p>
        </p:txBody>
      </p:sp>
    </p:spTree>
    <p:extLst>
      <p:ext uri="{BB962C8B-B14F-4D97-AF65-F5344CB8AC3E}">
        <p14:creationId xmlns="" xmlns:p14="http://schemas.microsoft.com/office/powerpoint/2010/main" val="2982338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pPr>
                <a:defRPr/>
              </a:pPr>
              <a:t>‹#›</a:t>
            </a:fld>
            <a:endParaRPr lang="en-GB" altLang="en-US"/>
          </a:p>
        </p:txBody>
      </p:sp>
    </p:spTree>
    <p:extLst>
      <p:ext uri="{BB962C8B-B14F-4D97-AF65-F5344CB8AC3E}">
        <p14:creationId xmlns="" xmlns:p14="http://schemas.microsoft.com/office/powerpoint/2010/main" val="32868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1DC425-BABC-46B4-ABDB-A868F2DE67CE}" type="slidenum">
              <a:rPr lang="en-GB" altLang="en-US"/>
              <a:pPr>
                <a:defRPr/>
              </a:pPr>
              <a:t>‹#›</a:t>
            </a:fld>
            <a:endParaRPr lang="en-GB" altLang="en-US"/>
          </a:p>
        </p:txBody>
      </p:sp>
    </p:spTree>
    <p:extLst>
      <p:ext uri="{BB962C8B-B14F-4D97-AF65-F5344CB8AC3E}">
        <p14:creationId xmlns="" xmlns:p14="http://schemas.microsoft.com/office/powerpoint/2010/main" val="208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42C5EC5-1CE7-4C79-87D3-CAA01996390B}" type="slidenum">
              <a:rPr lang="en-GB" altLang="en-US"/>
              <a:pPr>
                <a:defRPr/>
              </a:pPr>
              <a:t>‹#›</a:t>
            </a:fld>
            <a:endParaRPr lang="en-GB" altLang="en-US"/>
          </a:p>
        </p:txBody>
      </p:sp>
    </p:spTree>
    <p:extLst>
      <p:ext uri="{BB962C8B-B14F-4D97-AF65-F5344CB8AC3E}">
        <p14:creationId xmlns="" xmlns:p14="http://schemas.microsoft.com/office/powerpoint/2010/main" val="160819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D4A012A-5AEB-4916-8BF0-A7A8E3FC7BD9}" type="slidenum">
              <a:rPr lang="en-GB" altLang="en-US"/>
              <a:pPr>
                <a:defRPr/>
              </a:pPr>
              <a:t>‹#›</a:t>
            </a:fld>
            <a:endParaRPr lang="en-GB" altLang="en-US"/>
          </a:p>
        </p:txBody>
      </p:sp>
    </p:spTree>
    <p:extLst>
      <p:ext uri="{BB962C8B-B14F-4D97-AF65-F5344CB8AC3E}">
        <p14:creationId xmlns="" xmlns:p14="http://schemas.microsoft.com/office/powerpoint/2010/main" val="40504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 xmlns:p14="http://schemas.microsoft.com/office/powerpoint/2010/main" val="199590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 xmlns:p14="http://schemas.microsoft.com/office/powerpoint/2010/main" val="24911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32AF39-1E3E-4918-980B-B98B19FE4021}" type="slidenum">
              <a:rPr lang="en-GB" altLang="en-US"/>
              <a:pPr>
                <a:defRPr/>
              </a:pPr>
              <a:t>‹#›</a:t>
            </a:fld>
            <a:endParaRPr lang="en-GB" altLang="en-US"/>
          </a:p>
        </p:txBody>
      </p:sp>
    </p:spTree>
    <p:extLst>
      <p:ext uri="{BB962C8B-B14F-4D97-AF65-F5344CB8AC3E}">
        <p14:creationId xmlns="" xmlns:p14="http://schemas.microsoft.com/office/powerpoint/2010/main" val="392875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6D6DCDD-776C-426F-ABED-A456A9ABCD5B}" type="slidenum">
              <a:rPr lang="en-GB" altLang="en-US"/>
              <a:pPr>
                <a:defRPr/>
              </a:pPr>
              <a:t>‹#›</a:t>
            </a:fld>
            <a:endParaRPr lang="en-GB" altLang="en-US"/>
          </a:p>
        </p:txBody>
      </p:sp>
    </p:spTree>
    <p:extLst>
      <p:ext uri="{BB962C8B-B14F-4D97-AF65-F5344CB8AC3E}">
        <p14:creationId xmlns="" xmlns:p14="http://schemas.microsoft.com/office/powerpoint/2010/main" val="21391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684213" y="285729"/>
            <a:ext cx="6624637" cy="2428892"/>
          </a:xfrm>
        </p:spPr>
        <p:txBody>
          <a:bodyPr/>
          <a:lstStyle/>
          <a:p>
            <a:pPr algn="ctr" eaLnBrk="1" hangingPunct="1">
              <a:spcBef>
                <a:spcPts val="600"/>
              </a:spcBef>
            </a:pPr>
            <a:r>
              <a:rPr lang="en-GB" sz="3600" dirty="0" smtClean="0"/>
              <a:t>Streamlining assessment: giving feedback effectively and efficiently</a:t>
            </a:r>
            <a:br>
              <a:rPr lang="en-GB" sz="3600" dirty="0" smtClean="0"/>
            </a:br>
            <a:r>
              <a:rPr lang="en-GB" sz="3600" dirty="0" smtClean="0"/>
              <a:t>Regents University</a:t>
            </a:r>
            <a:br>
              <a:rPr lang="en-GB" sz="3600" dirty="0" smtClean="0"/>
            </a:br>
            <a:r>
              <a:rPr lang="en-GB" sz="1800" dirty="0" smtClean="0"/>
              <a:t>May 2013</a:t>
            </a:r>
          </a:p>
        </p:txBody>
      </p:sp>
      <p:sp>
        <p:nvSpPr>
          <p:cNvPr id="15362" name="Rectangle 3"/>
          <p:cNvSpPr>
            <a:spLocks noGrp="1" noChangeArrowheads="1"/>
          </p:cNvSpPr>
          <p:nvPr>
            <p:ph type="subTitle" idx="1"/>
          </p:nvPr>
        </p:nvSpPr>
        <p:spPr>
          <a:xfrm>
            <a:off x="539750" y="2786063"/>
            <a:ext cx="6696075" cy="2808287"/>
          </a:xfrm>
        </p:spPr>
        <p:txBody>
          <a:bodyPr/>
          <a:lstStyle/>
          <a:p>
            <a:pPr algn="ctr" eaLnBrk="1" hangingPunct="1"/>
            <a:r>
              <a:rPr lang="en-GB" sz="2400" dirty="0" smtClean="0"/>
              <a:t>Sally Brown</a:t>
            </a:r>
          </a:p>
          <a:p>
            <a:pPr algn="ctr" eaLnBrk="1" hangingPunct="1"/>
            <a:r>
              <a:rPr lang="en-GB" sz="2400" dirty="0" smtClean="0">
                <a:hlinkClick r:id="rId3"/>
              </a:rPr>
              <a:t>http://sally-</a:t>
            </a:r>
            <a:r>
              <a:rPr lang="en-GB" sz="2400" dirty="0" err="1" smtClean="0">
                <a:hlinkClick r:id="rId3"/>
              </a:rPr>
              <a:t>brown.net</a:t>
            </a:r>
            <a:endParaRPr lang="en-GB" sz="2400" dirty="0" smtClean="0"/>
          </a:p>
          <a:p>
            <a:pPr algn="ctr" eaLnBrk="1" hangingPunct="1"/>
            <a:r>
              <a:rPr lang="en-GB" sz="1800" dirty="0" smtClean="0"/>
              <a:t>Emerita Professor, Leeds Metropolitan University,</a:t>
            </a:r>
          </a:p>
          <a:p>
            <a:pPr algn="ctr" eaLnBrk="1" hangingPunct="1"/>
            <a:r>
              <a:rPr lang="en-GB" sz="1800" dirty="0" smtClean="0"/>
              <a:t>Adjunct Professor, University of the Sunshine Coast, Central Queensland and James Cook University Queensland</a:t>
            </a:r>
          </a:p>
          <a:p>
            <a:pPr algn="ctr" eaLnBrk="1" hangingPunct="1"/>
            <a:r>
              <a:rPr lang="en-GB" sz="1800" dirty="0" smtClean="0"/>
              <a:t>Visiting Professor, University of Plymouth and Liverpool John Moores University.</a:t>
            </a:r>
          </a:p>
          <a:p>
            <a:pPr algn="ctr" eaLnBrk="1" hangingPunct="1"/>
            <a:endParaRPr lang="en-GB" sz="2400" b="0" dirty="0" smtClean="0"/>
          </a:p>
          <a:p>
            <a:pPr algn="ctr" eaLnBrk="1" hangingPunct="1"/>
            <a:endParaRPr lang="en-GB" sz="800" b="0" dirty="0" smtClean="0"/>
          </a:p>
          <a:p>
            <a:pPr algn="ctr" eaLnBrk="1" hangingPunct="1"/>
            <a:r>
              <a:rPr lang="en-GB" sz="8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04800" y="609600"/>
            <a:ext cx="8458200" cy="1143000"/>
          </a:xfrm>
          <a:noFill/>
        </p:spPr>
        <p:txBody>
          <a:bodyPr/>
          <a:lstStyle/>
          <a:p>
            <a:pPr eaLnBrk="1" hangingPunct="1"/>
            <a:r>
              <a:rPr lang="en-GB" sz="3600" smtClean="0"/>
              <a:t>Assignment return sheets: why?</a:t>
            </a:r>
          </a:p>
        </p:txBody>
      </p:sp>
      <p:sp>
        <p:nvSpPr>
          <p:cNvPr id="21507" name="Rectangle 3"/>
          <p:cNvSpPr>
            <a:spLocks noGrp="1" noChangeArrowheads="1"/>
          </p:cNvSpPr>
          <p:nvPr>
            <p:ph type="body" idx="1"/>
          </p:nvPr>
        </p:nvSpPr>
        <p:spPr>
          <a:xfrm>
            <a:off x="250825" y="1844675"/>
            <a:ext cx="8713788" cy="4251325"/>
          </a:xfrm>
          <a:noFill/>
        </p:spPr>
        <p:txBody>
          <a:bodyPr/>
          <a:lstStyle/>
          <a:p>
            <a:pPr eaLnBrk="1" hangingPunct="1"/>
            <a:r>
              <a:rPr lang="en-GB" smtClean="0"/>
              <a:t>Proformas save assessors writing the same thing repeatedly;</a:t>
            </a:r>
          </a:p>
          <a:p>
            <a:pPr eaLnBrk="1" hangingPunct="1"/>
            <a:r>
              <a:rPr lang="en-GB" smtClean="0"/>
              <a:t>Helps to keep assessors’ comments on track;</a:t>
            </a:r>
          </a:p>
          <a:p>
            <a:pPr eaLnBrk="1" hangingPunct="1"/>
            <a:r>
              <a:rPr lang="en-GB" smtClean="0"/>
              <a:t>Shows how criteria match up to performance and how marks are derived;</a:t>
            </a:r>
          </a:p>
          <a:p>
            <a:pPr eaLnBrk="1" hangingPunct="1"/>
            <a:r>
              <a:rPr lang="en-GB" smtClean="0"/>
              <a:t>Helps students to see what is valued;</a:t>
            </a:r>
          </a:p>
          <a:p>
            <a:pPr eaLnBrk="1" hangingPunct="1"/>
            <a:r>
              <a:rPr lang="en-GB" smtClean="0"/>
              <a:t>Provides a useful written record.</a:t>
            </a:r>
          </a:p>
          <a:p>
            <a:pPr eaLnBrk="1" hangingPunct="1"/>
            <a:endParaRPr lang="en-GB"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noFill/>
        </p:spPr>
        <p:txBody>
          <a:bodyPr/>
          <a:lstStyle/>
          <a:p>
            <a:pPr eaLnBrk="1" hangingPunct="1"/>
            <a:r>
              <a:rPr lang="en-GB" sz="3600" smtClean="0"/>
              <a:t>Assignment return sheets: how?</a:t>
            </a:r>
          </a:p>
        </p:txBody>
      </p:sp>
      <p:sp>
        <p:nvSpPr>
          <p:cNvPr id="22531" name="Rectangle 3"/>
          <p:cNvSpPr>
            <a:spLocks noGrp="1" noChangeArrowheads="1"/>
          </p:cNvSpPr>
          <p:nvPr>
            <p:ph type="body" idx="1"/>
          </p:nvPr>
        </p:nvSpPr>
        <p:spPr>
          <a:noFill/>
        </p:spPr>
        <p:txBody>
          <a:bodyPr/>
          <a:lstStyle/>
          <a:p>
            <a:pPr eaLnBrk="1" hangingPunct="1"/>
            <a:r>
              <a:rPr lang="en-GB" smtClean="0"/>
              <a:t>Criteria presented in assignment brief can be utilised in a proforma;</a:t>
            </a:r>
          </a:p>
          <a:p>
            <a:pPr eaLnBrk="1" hangingPunct="1"/>
            <a:r>
              <a:rPr lang="en-GB" smtClean="0"/>
              <a:t>Variations in weighting can be clearly identified;</a:t>
            </a:r>
          </a:p>
          <a:p>
            <a:pPr eaLnBrk="1" hangingPunct="1"/>
            <a:r>
              <a:rPr lang="en-GB" smtClean="0"/>
              <a:t>A Likert scale or boxes can be used to speed tutor’s responses;</a:t>
            </a:r>
          </a:p>
          <a:p>
            <a:pPr eaLnBrk="1" hangingPunct="1"/>
            <a:r>
              <a:rPr lang="en-GB" smtClean="0"/>
              <a:t>Space can be provided for individual comments.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noFill/>
        </p:spPr>
        <p:txBody>
          <a:bodyPr/>
          <a:lstStyle/>
          <a:p>
            <a:pPr eaLnBrk="1" hangingPunct="1"/>
            <a:r>
              <a:rPr lang="en-GB" sz="3600" smtClean="0"/>
              <a:t>Written assignment reports: why?</a:t>
            </a:r>
          </a:p>
        </p:txBody>
      </p:sp>
      <p:sp>
        <p:nvSpPr>
          <p:cNvPr id="23555" name="Rectangle 3"/>
          <p:cNvSpPr>
            <a:spLocks noGrp="1" noChangeArrowheads="1"/>
          </p:cNvSpPr>
          <p:nvPr>
            <p:ph type="body" idx="1"/>
          </p:nvPr>
        </p:nvSpPr>
        <p:spPr>
          <a:xfrm>
            <a:off x="457200" y="1571625"/>
            <a:ext cx="8305800" cy="4524375"/>
          </a:xfrm>
          <a:noFill/>
        </p:spPr>
        <p:txBody>
          <a:bodyPr/>
          <a:lstStyle/>
          <a:p>
            <a:pPr eaLnBrk="1" hangingPunct="1"/>
            <a:r>
              <a:rPr lang="en-GB" smtClean="0"/>
              <a:t>Provides feedback to a group as a whole;</a:t>
            </a:r>
          </a:p>
          <a:p>
            <a:pPr eaLnBrk="1" hangingPunct="1"/>
            <a:r>
              <a:rPr lang="en-GB" smtClean="0"/>
              <a:t>Allows students to know how they are doing by comparison with the rest of the course;</a:t>
            </a:r>
          </a:p>
          <a:p>
            <a:pPr eaLnBrk="1" hangingPunct="1"/>
            <a:r>
              <a:rPr lang="en-GB" smtClean="0"/>
              <a:t>Offers a chance to illustrate good practice;</a:t>
            </a:r>
          </a:p>
          <a:p>
            <a:pPr eaLnBrk="1" hangingPunct="1"/>
            <a:r>
              <a:rPr lang="en-GB" smtClean="0"/>
              <a:t>Minimal comments can be put on scripts.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457200"/>
            <a:ext cx="7772400" cy="757238"/>
          </a:xfrm>
          <a:noFill/>
        </p:spPr>
        <p:txBody>
          <a:bodyPr/>
          <a:lstStyle/>
          <a:p>
            <a:pPr eaLnBrk="1" hangingPunct="1"/>
            <a:r>
              <a:rPr lang="en-GB" sz="3600" smtClean="0"/>
              <a:t>Assignment reports: how?</a:t>
            </a:r>
          </a:p>
        </p:txBody>
      </p:sp>
      <p:sp>
        <p:nvSpPr>
          <p:cNvPr id="24579" name="Rectangle 3"/>
          <p:cNvSpPr>
            <a:spLocks noGrp="1" noChangeArrowheads="1"/>
          </p:cNvSpPr>
          <p:nvPr>
            <p:ph type="body" idx="1"/>
          </p:nvPr>
        </p:nvSpPr>
        <p:spPr>
          <a:xfrm>
            <a:off x="609600" y="1285875"/>
            <a:ext cx="7848600" cy="4733925"/>
          </a:xfrm>
          <a:noFill/>
        </p:spPr>
        <p:txBody>
          <a:bodyPr/>
          <a:lstStyle/>
          <a:p>
            <a:pPr eaLnBrk="1" hangingPunct="1"/>
            <a:r>
              <a:rPr lang="en-GB" smtClean="0"/>
              <a:t>Staff mark assignments with minimal in-text comment and provide grades/marks as normal;</a:t>
            </a:r>
          </a:p>
          <a:p>
            <a:pPr eaLnBrk="1" hangingPunct="1"/>
            <a:r>
              <a:rPr lang="en-GB" smtClean="0"/>
              <a:t>Notes are made of similar points from several students’ work;</a:t>
            </a:r>
          </a:p>
          <a:p>
            <a:pPr eaLnBrk="1" hangingPunct="1"/>
            <a:r>
              <a:rPr lang="en-GB" smtClean="0"/>
              <a:t>A report is compiled which identifies examples of good practice, areas where a number of students made similar errors and additional reading suggestions.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p:spPr>
        <p:txBody>
          <a:bodyPr/>
          <a:lstStyle/>
          <a:p>
            <a:pPr eaLnBrk="1" hangingPunct="1"/>
            <a:r>
              <a:rPr lang="en-GB" sz="3600" smtClean="0"/>
              <a:t>Feeding back orally to groups of students: why?</a:t>
            </a:r>
          </a:p>
        </p:txBody>
      </p:sp>
      <p:sp>
        <p:nvSpPr>
          <p:cNvPr id="25603" name="Rectangle 3"/>
          <p:cNvSpPr>
            <a:spLocks noGrp="1" noChangeArrowheads="1"/>
          </p:cNvSpPr>
          <p:nvPr>
            <p:ph type="body" idx="1"/>
          </p:nvPr>
        </p:nvSpPr>
        <p:spPr>
          <a:noFill/>
        </p:spPr>
        <p:txBody>
          <a:bodyPr/>
          <a:lstStyle/>
          <a:p>
            <a:pPr eaLnBrk="1" hangingPunct="1"/>
            <a:r>
              <a:rPr lang="en-GB" smtClean="0"/>
              <a:t>Face-to-face feedback uses tone of voice, emphasis, body language;</a:t>
            </a:r>
          </a:p>
          <a:p>
            <a:pPr eaLnBrk="1" hangingPunct="1"/>
            <a:r>
              <a:rPr lang="en-GB" smtClean="0"/>
              <a:t>Students learn from feedback to each others’ work;</a:t>
            </a:r>
          </a:p>
          <a:p>
            <a:pPr eaLnBrk="1" hangingPunct="1"/>
            <a:r>
              <a:rPr lang="en-GB" smtClean="0"/>
              <a:t>Students can ask questions;</a:t>
            </a:r>
          </a:p>
          <a:p>
            <a:pPr eaLnBrk="1" hangingPunct="1"/>
            <a:r>
              <a:rPr lang="en-GB" smtClean="0"/>
              <a:t>Makes feedback a shared experience.</a:t>
            </a:r>
          </a:p>
          <a:p>
            <a:pPr eaLnBrk="1" hangingPunct="1"/>
            <a:endParaRPr lang="en-GB"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noFill/>
        </p:spPr>
        <p:txBody>
          <a:bodyPr/>
          <a:lstStyle/>
          <a:p>
            <a:pPr eaLnBrk="1" hangingPunct="1"/>
            <a:r>
              <a:rPr lang="en-GB" sz="3600" smtClean="0"/>
              <a:t>Feeding back orally to groups of students: how?</a:t>
            </a:r>
          </a:p>
        </p:txBody>
      </p:sp>
      <p:sp>
        <p:nvSpPr>
          <p:cNvPr id="26627" name="Rectangle 3"/>
          <p:cNvSpPr>
            <a:spLocks noGrp="1" noChangeArrowheads="1"/>
          </p:cNvSpPr>
          <p:nvPr>
            <p:ph type="body" idx="1"/>
          </p:nvPr>
        </p:nvSpPr>
        <p:spPr>
          <a:noFill/>
        </p:spPr>
        <p:txBody>
          <a:bodyPr/>
          <a:lstStyle/>
          <a:p>
            <a:pPr eaLnBrk="1" hangingPunct="1"/>
            <a:r>
              <a:rPr lang="en-GB" smtClean="0"/>
              <a:t>Staff mark assignments with minimal in-text comment and provide grades/marks as normal;</a:t>
            </a:r>
          </a:p>
          <a:p>
            <a:pPr eaLnBrk="1" hangingPunct="1"/>
            <a:r>
              <a:rPr lang="en-GB" smtClean="0"/>
              <a:t>At the start of a lecture or seminar, the tutor provides an overview of class performance and orally remediates errors ,clarifies misunderstandings, and praises good practice;</a:t>
            </a:r>
          </a:p>
          <a:p>
            <a:pPr eaLnBrk="1" hangingPunct="1"/>
            <a:r>
              <a:rPr lang="en-GB" smtClean="0"/>
              <a:t>Students have a chance to ask and answer questions.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noFill/>
        </p:spPr>
        <p:txBody>
          <a:bodyPr/>
          <a:lstStyle/>
          <a:p>
            <a:pPr eaLnBrk="1" hangingPunct="1"/>
            <a:r>
              <a:rPr lang="en-GB" sz="3600" smtClean="0"/>
              <a:t>Statement banks: why?</a:t>
            </a:r>
          </a:p>
        </p:txBody>
      </p:sp>
      <p:sp>
        <p:nvSpPr>
          <p:cNvPr id="27651" name="Rectangle 3"/>
          <p:cNvSpPr>
            <a:spLocks noGrp="1" noChangeArrowheads="1"/>
          </p:cNvSpPr>
          <p:nvPr>
            <p:ph type="body" idx="1"/>
          </p:nvPr>
        </p:nvSpPr>
        <p:spPr>
          <a:noFill/>
        </p:spPr>
        <p:txBody>
          <a:bodyPr/>
          <a:lstStyle/>
          <a:p>
            <a:pPr eaLnBrk="1" hangingPunct="1"/>
            <a:r>
              <a:rPr lang="en-GB" smtClean="0"/>
              <a:t>Harnesses a resource of comments you already use;</a:t>
            </a:r>
          </a:p>
          <a:p>
            <a:pPr eaLnBrk="1" hangingPunct="1"/>
            <a:r>
              <a:rPr lang="en-GB" smtClean="0"/>
              <a:t>Avoids writing same comments repeatedly;</a:t>
            </a:r>
          </a:p>
          <a:p>
            <a:pPr eaLnBrk="1" hangingPunct="1"/>
            <a:r>
              <a:rPr lang="en-GB" smtClean="0"/>
              <a:t>Allows you to give individual comments additionally to the students who really need them;</a:t>
            </a:r>
          </a:p>
          <a:p>
            <a:pPr eaLnBrk="1" hangingPunct="1"/>
            <a:r>
              <a:rPr lang="en-GB" smtClean="0"/>
              <a:t>Can be automated with use of technology.</a:t>
            </a:r>
          </a:p>
          <a:p>
            <a:pPr eaLnBrk="1" hangingPunct="1"/>
            <a:endParaRPr lang="en-GB"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noFill/>
        </p:spPr>
        <p:txBody>
          <a:bodyPr/>
          <a:lstStyle/>
          <a:p>
            <a:pPr eaLnBrk="1" hangingPunct="1"/>
            <a:r>
              <a:rPr lang="en-GB" sz="3600" smtClean="0"/>
              <a:t>Statement banks: how?</a:t>
            </a:r>
          </a:p>
        </p:txBody>
      </p:sp>
      <p:sp>
        <p:nvSpPr>
          <p:cNvPr id="28675" name="Rectangle 3"/>
          <p:cNvSpPr>
            <a:spLocks noGrp="1" noChangeArrowheads="1"/>
          </p:cNvSpPr>
          <p:nvPr>
            <p:ph type="body" idx="1"/>
          </p:nvPr>
        </p:nvSpPr>
        <p:spPr>
          <a:noFill/>
        </p:spPr>
        <p:txBody>
          <a:bodyPr/>
          <a:lstStyle/>
          <a:p>
            <a:pPr eaLnBrk="1" hangingPunct="1"/>
            <a:r>
              <a:rPr lang="en-GB" smtClean="0"/>
              <a:t>Tutor identifies a range of regularly used comments written on students’ work;</a:t>
            </a:r>
          </a:p>
          <a:p>
            <a:pPr eaLnBrk="1" hangingPunct="1"/>
            <a:r>
              <a:rPr lang="en-GB" smtClean="0"/>
              <a:t>These are collated and numbered;</a:t>
            </a:r>
          </a:p>
          <a:p>
            <a:pPr eaLnBrk="1" hangingPunct="1"/>
            <a:r>
              <a:rPr lang="en-GB" smtClean="0"/>
              <a:t>Tutor marks work and writes numbers on text of assignment where specific comments apply, or provides a written (or emailed) detailed commentary which pulls together the appropriate items into continuous prose.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81000" y="214313"/>
            <a:ext cx="8382000" cy="1071562"/>
          </a:xfrm>
          <a:noFill/>
        </p:spPr>
        <p:txBody>
          <a:bodyPr/>
          <a:lstStyle/>
          <a:p>
            <a:pPr eaLnBrk="1" hangingPunct="1"/>
            <a:r>
              <a:rPr lang="en-GB" sz="3600" smtClean="0"/>
              <a:t>Computer-assisted assessment: why?</a:t>
            </a:r>
          </a:p>
        </p:txBody>
      </p:sp>
      <p:sp>
        <p:nvSpPr>
          <p:cNvPr id="29699" name="Rectangle 3"/>
          <p:cNvSpPr>
            <a:spLocks noGrp="1" noChangeArrowheads="1"/>
          </p:cNvSpPr>
          <p:nvPr>
            <p:ph type="body" idx="1"/>
          </p:nvPr>
        </p:nvSpPr>
        <p:spPr>
          <a:noFill/>
        </p:spPr>
        <p:txBody>
          <a:bodyPr/>
          <a:lstStyle/>
          <a:p>
            <a:pPr eaLnBrk="1" hangingPunct="1"/>
            <a:r>
              <a:rPr lang="en-GB" smtClean="0"/>
              <a:t>Enables feedback to be given regularly and incrementally;</a:t>
            </a:r>
          </a:p>
          <a:p>
            <a:pPr eaLnBrk="1" hangingPunct="1"/>
            <a:r>
              <a:rPr lang="en-GB" smtClean="0"/>
              <a:t>Saves tutor time for large cohorts and repeated classes;</a:t>
            </a:r>
          </a:p>
          <a:p>
            <a:pPr eaLnBrk="1" hangingPunct="1"/>
            <a:r>
              <a:rPr lang="en-GB" smtClean="0"/>
              <a:t>Can allow instant (or rapid) on screen feedback to e.g. MCQ options;</a:t>
            </a:r>
          </a:p>
          <a:p>
            <a:pPr eaLnBrk="1" hangingPunct="1"/>
            <a:r>
              <a:rPr lang="en-GB" smtClean="0"/>
              <a:t>Saves drudgery, (but not a quick fix);</a:t>
            </a:r>
          </a:p>
          <a:p>
            <a:pPr eaLnBrk="1" hangingPunct="1"/>
            <a:r>
              <a:rPr lang="en-GB" smtClean="0"/>
              <a:t>Can track the performance of test items.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noFill/>
        </p:spPr>
        <p:txBody>
          <a:bodyPr/>
          <a:lstStyle/>
          <a:p>
            <a:pPr eaLnBrk="1" hangingPunct="1"/>
            <a:r>
              <a:rPr lang="en-GB" sz="3600" smtClean="0"/>
              <a:t>Computer-assisted assessment: how?</a:t>
            </a:r>
          </a:p>
        </p:txBody>
      </p:sp>
      <p:sp>
        <p:nvSpPr>
          <p:cNvPr id="30723" name="Rectangle 3"/>
          <p:cNvSpPr>
            <a:spLocks noGrp="1" noChangeArrowheads="1"/>
          </p:cNvSpPr>
          <p:nvPr>
            <p:ph type="body" idx="1"/>
          </p:nvPr>
        </p:nvSpPr>
        <p:spPr>
          <a:xfrm>
            <a:off x="179388" y="1412875"/>
            <a:ext cx="8785225" cy="4752975"/>
          </a:xfrm>
          <a:noFill/>
        </p:spPr>
        <p:txBody>
          <a:bodyPr/>
          <a:lstStyle/>
          <a:p>
            <a:pPr eaLnBrk="1" hangingPunct="1"/>
            <a:r>
              <a:rPr lang="en-GB" sz="2600" dirty="0" smtClean="0"/>
              <a:t>This should not be a cottage industry!</a:t>
            </a:r>
          </a:p>
          <a:p>
            <a:pPr eaLnBrk="1" hangingPunct="1"/>
            <a:r>
              <a:rPr lang="en-GB" sz="2600" dirty="0" smtClean="0"/>
              <a:t>Training and support both in designing questions and applying the relevant technology are essential;</a:t>
            </a:r>
          </a:p>
          <a:p>
            <a:pPr eaLnBrk="1" hangingPunct="1"/>
            <a:r>
              <a:rPr lang="en-GB" sz="2600" dirty="0" smtClean="0"/>
              <a:t>Testing and piloting of CAA items is also imperative;</a:t>
            </a:r>
          </a:p>
          <a:p>
            <a:pPr eaLnBrk="1" hangingPunct="1"/>
            <a:r>
              <a:rPr lang="en-GB" sz="2600" dirty="0" smtClean="0"/>
              <a:t>Make use of existing test packages (e.g. from publishers), colleagues with expertise and advice from software companies (e.g. </a:t>
            </a:r>
            <a:r>
              <a:rPr lang="en-GB" sz="2600" dirty="0" err="1" smtClean="0"/>
              <a:t>QuestionMark</a:t>
            </a:r>
            <a:r>
              <a:rPr lang="en-GB" sz="2600" dirty="0" smtClean="0"/>
              <a:t>). </a:t>
            </a:r>
          </a:p>
          <a:p>
            <a:pPr eaLnBrk="1" hangingPunct="1">
              <a:buFontTx/>
              <a:buNone/>
            </a:pPr>
            <a:r>
              <a:rPr lang="en-GB" sz="2600" dirty="0" smtClean="0">
                <a:cs typeface="Times New Roman" pitchFamily="18" charset="0"/>
              </a:rPr>
              <a:t>	</a:t>
            </a:r>
            <a:endParaRPr lang="en-GB" sz="2600" i="1" dirty="0" smtClean="0">
              <a:cs typeface="Times New Roman" pitchFamily="18" charset="0"/>
            </a:endParaRPr>
          </a:p>
          <a:p>
            <a:pPr eaLnBrk="1" hangingPunct="1"/>
            <a:endParaRPr lang="en-GB" sz="2600" i="1"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p:txBody>
          <a:bodyPr/>
          <a:lstStyle/>
          <a:p>
            <a:r>
              <a:rPr lang="en-GB" sz="3500" smtClean="0"/>
              <a:t>Why is assessment such a big issue?</a:t>
            </a:r>
          </a:p>
        </p:txBody>
      </p:sp>
      <p:sp>
        <p:nvSpPr>
          <p:cNvPr id="13315" name="Rectangle 3"/>
          <p:cNvSpPr>
            <a:spLocks noGrp="1" noChangeArrowheads="1"/>
          </p:cNvSpPr>
          <p:nvPr>
            <p:ph type="body" idx="4294967295"/>
          </p:nvPr>
        </p:nvSpPr>
        <p:spPr/>
        <p:txBody>
          <a:bodyPr/>
          <a:lstStyle/>
          <a:p>
            <a:r>
              <a:rPr lang="en-GB" smtClean="0"/>
              <a:t>Good feedback and assessment practices are essential to student learning;</a:t>
            </a:r>
          </a:p>
          <a:p>
            <a:r>
              <a:rPr lang="en-GB" smtClean="0"/>
              <a:t>Student satisfaction surveys frequently highlight significant dissatisfaction around these issues;</a:t>
            </a:r>
          </a:p>
          <a:p>
            <a:r>
              <a:rPr lang="en-GB" smtClean="0"/>
              <a:t>In tough times, staff often find the pressure of achieving fast and formative feedback a heavy chore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GB" sz="3600" smtClean="0"/>
              <a:t>Use CAA </a:t>
            </a:r>
            <a:r>
              <a:rPr lang="en-GB" sz="3600" i="1" smtClean="0"/>
              <a:t>for</a:t>
            </a:r>
            <a:r>
              <a:rPr lang="en-GB" sz="3600" smtClean="0"/>
              <a:t> rather than </a:t>
            </a:r>
            <a:r>
              <a:rPr lang="en-GB" sz="3600" i="1" smtClean="0"/>
              <a:t>of</a:t>
            </a:r>
            <a:r>
              <a:rPr lang="en-GB" sz="3600" smtClean="0"/>
              <a:t> learning</a:t>
            </a:r>
          </a:p>
        </p:txBody>
      </p:sp>
      <p:sp>
        <p:nvSpPr>
          <p:cNvPr id="31747"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bodyPr>
          <a:lstStyle/>
          <a:p>
            <a:pPr eaLnBrk="1" hangingPunct="1">
              <a:lnSpc>
                <a:spcPct val="80000"/>
              </a:lnSpc>
            </a:pPr>
            <a:r>
              <a:rPr lang="en-GB" sz="2600" smtClean="0"/>
              <a:t>We can explore employing computer-assisted formative assessment with responses to student work automatically generated by email; </a:t>
            </a:r>
          </a:p>
          <a:p>
            <a:pPr eaLnBrk="1" hangingPunct="1">
              <a:lnSpc>
                <a:spcPct val="80000"/>
              </a:lnSpc>
            </a:pPr>
            <a:r>
              <a:rPr lang="en-GB" sz="2600" smtClean="0"/>
              <a:t>Students seem to really like having the chance to find out how they are doing, and attempt tests several times in an environment where no one else is watching how they do; </a:t>
            </a:r>
          </a:p>
          <a:p>
            <a:pPr eaLnBrk="1" hangingPunct="1">
              <a:lnSpc>
                <a:spcPct val="80000"/>
              </a:lnSpc>
            </a:pPr>
            <a:r>
              <a:rPr lang="en-GB" sz="2600" smtClean="0"/>
              <a:t>We can monitor what is going on across a cohort, so we can concentrate our energies either on students who are repeatedly doing badly or those who are not engaging at all in the activity.</a:t>
            </a:r>
          </a:p>
          <a:p>
            <a:pPr eaLnBrk="1" hangingPunct="1">
              <a:lnSpc>
                <a:spcPct val="80000"/>
              </a:lnSpc>
            </a:pPr>
            <a:endParaRPr lang="en-GB" sz="260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noFill/>
        </p:spPr>
        <p:txBody>
          <a:bodyPr/>
          <a:lstStyle/>
          <a:p>
            <a:pPr eaLnBrk="1" hangingPunct="1"/>
            <a:r>
              <a:rPr lang="en-GB" sz="3600" smtClean="0"/>
              <a:t>Giving feedback electronically: you can use</a:t>
            </a:r>
          </a:p>
        </p:txBody>
      </p:sp>
      <p:sp>
        <p:nvSpPr>
          <p:cNvPr id="32771"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bodyPr>
          <a:lstStyle/>
          <a:p>
            <a:pPr eaLnBrk="1" hangingPunct="1"/>
            <a:r>
              <a:rPr lang="en-GB" sz="2600" smtClean="0"/>
              <a:t>Emailed comments from you to students on their individual work.</a:t>
            </a:r>
          </a:p>
          <a:p>
            <a:pPr eaLnBrk="1" hangingPunct="1"/>
            <a:r>
              <a:rPr lang="en-GB" sz="2600" smtClean="0"/>
              <a:t>Overall comments delivered by email to the whole cohort of students or through a computer conference.</a:t>
            </a:r>
          </a:p>
          <a:p>
            <a:pPr eaLnBrk="1" hangingPunct="1"/>
            <a:r>
              <a:rPr lang="en-GB" sz="2600" smtClean="0"/>
              <a:t>Computer-delivered feedback. (There is an interesting research project currently being undertaken to give formative feedback to students on electronically submitted work).</a:t>
            </a:r>
          </a:p>
          <a:p>
            <a:pPr eaLnBrk="1" hangingPunct="1"/>
            <a:endParaRPr lang="en-GB" sz="260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304800" y="609600"/>
            <a:ext cx="8458200" cy="1143000"/>
          </a:xfrm>
          <a:noFill/>
        </p:spPr>
        <p:txBody>
          <a:bodyPr/>
          <a:lstStyle/>
          <a:p>
            <a:pPr eaLnBrk="1" hangingPunct="1"/>
            <a:r>
              <a:rPr lang="en-GB" sz="3600" smtClean="0"/>
              <a:t>Involving students in their own assessment: why?</a:t>
            </a:r>
          </a:p>
        </p:txBody>
      </p:sp>
      <p:sp>
        <p:nvSpPr>
          <p:cNvPr id="33795" name="Rectangle 3"/>
          <p:cNvSpPr>
            <a:spLocks noGrp="1" noChangeArrowheads="1"/>
          </p:cNvSpPr>
          <p:nvPr>
            <p:ph type="body" idx="1"/>
          </p:nvPr>
        </p:nvSpPr>
        <p:spPr>
          <a:xfrm>
            <a:off x="304800" y="1916113"/>
            <a:ext cx="8534400" cy="4179887"/>
          </a:xfrm>
          <a:noFill/>
          <a:ln>
            <a:noFill/>
          </a:ln>
        </p:spPr>
        <p:txBody>
          <a:bodyPr vert="horz" wrap="square" lIns="91440" tIns="45720" rIns="91440" bIns="45720" numCol="1" anchor="t" anchorCtr="0" compatLnSpc="1">
            <a:prstTxWarp prst="textNoShape">
              <a:avLst/>
            </a:prstTxWarp>
          </a:bodyPr>
          <a:lstStyle/>
          <a:p>
            <a:pPr eaLnBrk="1" hangingPunct="1"/>
            <a:r>
              <a:rPr lang="en-GB" sz="2600" smtClean="0"/>
              <a:t>Available research indicates that involving students in their own assessment makes them better learners (deep not surface learning);</a:t>
            </a:r>
          </a:p>
          <a:p>
            <a:pPr eaLnBrk="1" hangingPunct="1"/>
            <a:r>
              <a:rPr lang="en-GB" sz="2600" smtClean="0"/>
              <a:t>S &amp;PA have the potential to save some time for staff (but effort is front loaded);</a:t>
            </a:r>
          </a:p>
          <a:p>
            <a:pPr eaLnBrk="1" hangingPunct="1"/>
            <a:r>
              <a:rPr lang="en-GB" sz="2600" smtClean="0"/>
              <a:t>With the growth of independent learning, an element of independent assessment makes sense.</a:t>
            </a:r>
          </a:p>
          <a:p>
            <a:pPr eaLnBrk="1" hangingPunct="1"/>
            <a:endParaRPr lang="en-GB" sz="260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noFill/>
        </p:spPr>
        <p:txBody>
          <a:bodyPr/>
          <a:lstStyle/>
          <a:p>
            <a:pPr eaLnBrk="1" hangingPunct="1"/>
            <a:r>
              <a:rPr lang="en-GB" sz="3600" smtClean="0"/>
              <a:t>More reasons</a:t>
            </a:r>
          </a:p>
        </p:txBody>
      </p:sp>
      <p:sp>
        <p:nvSpPr>
          <p:cNvPr id="34819" name="Rectangle 3"/>
          <p:cNvSpPr>
            <a:spLocks noGrp="1" noChangeArrowheads="1"/>
          </p:cNvSpPr>
          <p:nvPr>
            <p:ph type="body" idx="1"/>
          </p:nvPr>
        </p:nvSpPr>
        <p:spPr>
          <a:xfrm>
            <a:off x="381000" y="1981200"/>
            <a:ext cx="8382000" cy="4114800"/>
          </a:xfrm>
          <a:noFill/>
          <a:ln>
            <a:noFill/>
          </a:ln>
        </p:spPr>
        <p:txBody>
          <a:bodyPr vert="horz" wrap="square" lIns="91440" tIns="45720" rIns="91440" bIns="45720" numCol="1" anchor="t" anchorCtr="0" compatLnSpc="1">
            <a:prstTxWarp prst="textNoShape">
              <a:avLst/>
            </a:prstTxWarp>
          </a:bodyPr>
          <a:lstStyle/>
          <a:p>
            <a:pPr eaLnBrk="1" hangingPunct="1"/>
            <a:r>
              <a:rPr lang="en-GB" sz="2600" smtClean="0"/>
              <a:t>Students learning how to give feedback take the feedback they receive more seriously;</a:t>
            </a:r>
          </a:p>
          <a:p>
            <a:pPr eaLnBrk="1" hangingPunct="1"/>
            <a:r>
              <a:rPr lang="en-GB" sz="2600" smtClean="0"/>
              <a:t>Students can get inside the criteria and start to work out what they really mean;</a:t>
            </a:r>
          </a:p>
          <a:p>
            <a:pPr eaLnBrk="1" hangingPunct="1"/>
            <a:r>
              <a:rPr lang="en-GB" sz="2600" smtClean="0"/>
              <a:t>They are valuable for developing lifelong learning capabilities (“How do I know how I’m doing?”).</a:t>
            </a:r>
          </a:p>
          <a:p>
            <a:pPr eaLnBrk="1" hangingPunct="1"/>
            <a:endParaRPr lang="en-GB" sz="260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85800" y="381000"/>
            <a:ext cx="7772400" cy="1143000"/>
          </a:xfrm>
          <a:noFill/>
        </p:spPr>
        <p:txBody>
          <a:bodyPr/>
          <a:lstStyle/>
          <a:p>
            <a:pPr eaLnBrk="1" hangingPunct="1"/>
            <a:r>
              <a:rPr lang="en-GB" sz="3600" smtClean="0"/>
              <a:t>However:</a:t>
            </a:r>
          </a:p>
        </p:txBody>
      </p:sp>
      <p:sp>
        <p:nvSpPr>
          <p:cNvPr id="35843" name="Rectangle 3"/>
          <p:cNvSpPr>
            <a:spLocks noGrp="1" noChangeArrowheads="1"/>
          </p:cNvSpPr>
          <p:nvPr>
            <p:ph type="body" idx="1"/>
          </p:nvPr>
        </p:nvSpPr>
        <p:spPr>
          <a:xfrm>
            <a:off x="457200" y="1524000"/>
            <a:ext cx="8305800" cy="4267200"/>
          </a:xfrm>
          <a:noFill/>
          <a:ln>
            <a:noFill/>
          </a:ln>
        </p:spPr>
        <p:txBody>
          <a:bodyPr vert="horz" wrap="square" lIns="91440" tIns="45720" rIns="91440" bIns="45720" numCol="1" anchor="t" anchorCtr="0" compatLnSpc="1">
            <a:prstTxWarp prst="textNoShape">
              <a:avLst/>
            </a:prstTxWarp>
          </a:bodyPr>
          <a:lstStyle/>
          <a:p>
            <a:pPr eaLnBrk="1" hangingPunct="1"/>
            <a:r>
              <a:rPr lang="en-GB" sz="2600" smtClean="0"/>
              <a:t>Criteria need to be explicit and clear to all concerned from the outset;</a:t>
            </a:r>
          </a:p>
          <a:p>
            <a:pPr eaLnBrk="1" hangingPunct="1"/>
            <a:r>
              <a:rPr lang="en-GB" sz="2600" smtClean="0"/>
              <a:t>Assessment must use evidence matched against the criteria;</a:t>
            </a:r>
          </a:p>
          <a:p>
            <a:pPr eaLnBrk="1" hangingPunct="1"/>
            <a:r>
              <a:rPr lang="en-GB" sz="2600" smtClean="0"/>
              <a:t>Students and staff need training and rehearsal before it is implemented ‘for real’.</a:t>
            </a:r>
          </a:p>
          <a:p>
            <a:pPr eaLnBrk="1" hangingPunct="1">
              <a:buFontTx/>
              <a:buNone/>
            </a:pPr>
            <a:r>
              <a:rPr lang="en-GB" sz="2600" smtClean="0"/>
              <a:t>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noFill/>
        </p:spPr>
        <p:txBody>
          <a:bodyPr/>
          <a:lstStyle/>
          <a:p>
            <a:pPr eaLnBrk="1" hangingPunct="1"/>
            <a:r>
              <a:rPr lang="en-GB" sz="3600" smtClean="0"/>
              <a:t>Involving students in their own assessment</a:t>
            </a:r>
          </a:p>
        </p:txBody>
      </p:sp>
      <p:sp>
        <p:nvSpPr>
          <p:cNvPr id="36867" name="Rectangle 3"/>
          <p:cNvSpPr>
            <a:spLocks noGrp="1" noChangeArrowheads="1"/>
          </p:cNvSpPr>
          <p:nvPr>
            <p:ph type="body" idx="1"/>
          </p:nvPr>
        </p:nvSpPr>
        <p:spPr>
          <a:xfrm>
            <a:off x="381000" y="1500188"/>
            <a:ext cx="8382000" cy="4595812"/>
          </a:xfrm>
          <a:noFill/>
          <a:ln>
            <a:noFill/>
          </a:ln>
        </p:spPr>
        <p:txBody>
          <a:bodyPr vert="horz" wrap="square" lIns="91440" tIns="45720" rIns="91440" bIns="45720" numCol="1" anchor="t" anchorCtr="0" compatLnSpc="1">
            <a:prstTxWarp prst="textNoShape">
              <a:avLst/>
            </a:prstTxWarp>
          </a:bodyPr>
          <a:lstStyle/>
          <a:p>
            <a:pPr eaLnBrk="1" hangingPunct="1"/>
            <a:r>
              <a:rPr lang="en-GB" sz="2600" smtClean="0"/>
              <a:t>Get students to peer each other’s work in class (drafts, posters);</a:t>
            </a:r>
          </a:p>
          <a:p>
            <a:pPr eaLnBrk="1" hangingPunct="1"/>
            <a:r>
              <a:rPr lang="en-GB" sz="2600" smtClean="0"/>
              <a:t>Ask them to critique an assignment they hand in, using the same assignment return form as you;</a:t>
            </a:r>
          </a:p>
          <a:p>
            <a:pPr eaLnBrk="1" hangingPunct="1"/>
            <a:r>
              <a:rPr lang="en-GB" sz="2600" smtClean="0"/>
              <a:t>Get students to peer assess each other’s presentations</a:t>
            </a:r>
          </a:p>
          <a:p>
            <a:pPr eaLnBrk="1" hangingPunct="1"/>
            <a:r>
              <a:rPr lang="en-GB" sz="2600" smtClean="0"/>
              <a:t>Get students to rate their contributions to a group activity.</a:t>
            </a:r>
          </a:p>
          <a:p>
            <a:pPr eaLnBrk="1" hangingPunct="1"/>
            <a:endParaRPr lang="en-GB" sz="260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noFill/>
        </p:spPr>
        <p:txBody>
          <a:bodyPr/>
          <a:lstStyle/>
          <a:p>
            <a:pPr eaLnBrk="1" hangingPunct="1"/>
            <a:r>
              <a:rPr lang="en-GB" sz="3600" smtClean="0"/>
              <a:t>Implementing self and peer assessment</a:t>
            </a:r>
          </a:p>
        </p:txBody>
      </p:sp>
      <p:sp>
        <p:nvSpPr>
          <p:cNvPr id="37891"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bodyPr>
          <a:lstStyle/>
          <a:p>
            <a:pPr eaLnBrk="1" hangingPunct="1"/>
            <a:r>
              <a:rPr lang="en-GB" sz="2600" smtClean="0"/>
              <a:t>There are no quick fixes in assessment;</a:t>
            </a:r>
          </a:p>
          <a:p>
            <a:pPr eaLnBrk="1" hangingPunct="1"/>
            <a:r>
              <a:rPr lang="en-GB" sz="2600" smtClean="0"/>
              <a:t>Effective implementation needs careful briefing of all parties , rehearsal and unpacking;</a:t>
            </a:r>
          </a:p>
          <a:p>
            <a:pPr eaLnBrk="1" hangingPunct="1"/>
            <a:r>
              <a:rPr lang="en-GB" sz="2600" smtClean="0"/>
              <a:t>Self and peer assessment rely on the provision of appropriate evidence against clear explicit and readily-available criteria;</a:t>
            </a:r>
          </a:p>
          <a:p>
            <a:pPr eaLnBrk="1" hangingPunct="1"/>
            <a:r>
              <a:rPr lang="en-GB" sz="2600" smtClean="0"/>
              <a:t>You need to decide who (self, intra-peer, inter-peer) and how (formatively or summatively) you will implement it.</a:t>
            </a:r>
          </a:p>
          <a:p>
            <a:pPr eaLnBrk="1" hangingPunct="1"/>
            <a:endParaRPr lang="en-GB" sz="260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noFill/>
        </p:spPr>
        <p:txBody>
          <a:bodyPr/>
          <a:lstStyle/>
          <a:p>
            <a:pPr eaLnBrk="1" hangingPunct="1"/>
            <a:r>
              <a:rPr lang="en-GB" sz="3600" smtClean="0"/>
              <a:t>Students giving feedback to peers</a:t>
            </a:r>
          </a:p>
        </p:txBody>
      </p:sp>
      <p:sp>
        <p:nvSpPr>
          <p:cNvPr id="38915"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bodyPr>
          <a:lstStyle/>
          <a:p>
            <a:pPr eaLnBrk="1" hangingPunct="1"/>
            <a:r>
              <a:rPr lang="en-GB" sz="2600" smtClean="0"/>
              <a:t>Can be hugely beneficial if managed effectively (but there are no quick fixes!);</a:t>
            </a:r>
          </a:p>
          <a:p>
            <a:pPr eaLnBrk="1" hangingPunct="1"/>
            <a:r>
              <a:rPr lang="en-GB" sz="2600" smtClean="0"/>
              <a:t>Students will need training or refreshing in purposes and practices of peer feedback;</a:t>
            </a:r>
          </a:p>
          <a:p>
            <a:pPr eaLnBrk="1" hangingPunct="1"/>
            <a:r>
              <a:rPr lang="en-GB" sz="2600" smtClean="0"/>
              <a:t>Work on language use is crucial;</a:t>
            </a:r>
          </a:p>
          <a:p>
            <a:pPr eaLnBrk="1" hangingPunct="1"/>
            <a:r>
              <a:rPr lang="en-GB" sz="2600" smtClean="0"/>
              <a:t>Building students’ expertise in giving peer feedback helps them get more from the feedback they receive.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GB" sz="3200" smtClean="0"/>
              <a:t>Strategies for ensuring assessment </a:t>
            </a:r>
            <a:r>
              <a:rPr lang="en-GB" sz="3200" i="1" smtClean="0"/>
              <a:t>is </a:t>
            </a:r>
            <a:r>
              <a:rPr lang="en-GB" sz="3200" smtClean="0"/>
              <a:t>for rather than </a:t>
            </a:r>
            <a:r>
              <a:rPr lang="en-GB" sz="3200" i="1" smtClean="0"/>
              <a:t>of</a:t>
            </a:r>
            <a:r>
              <a:rPr lang="en-GB" sz="3200" smtClean="0"/>
              <a:t> learning</a:t>
            </a:r>
          </a:p>
        </p:txBody>
      </p:sp>
      <p:sp>
        <p:nvSpPr>
          <p:cNvPr id="39939" name="Rectangle 3"/>
          <p:cNvSpPr>
            <a:spLocks noGrp="1" noChangeArrowheads="1"/>
          </p:cNvSpPr>
          <p:nvPr>
            <p:ph type="body" idx="1"/>
          </p:nvPr>
        </p:nvSpPr>
        <p:spPr>
          <a:xfrm>
            <a:off x="457200" y="1371600"/>
            <a:ext cx="8229600" cy="4754563"/>
          </a:xfrm>
        </p:spPr>
        <p:txBody>
          <a:bodyPr/>
          <a:lstStyle/>
          <a:p>
            <a:pPr eaLnBrk="1" hangingPunct="1"/>
            <a:r>
              <a:rPr lang="en-GB" smtClean="0"/>
              <a:t>It needs to be built-in rather than bolt-on;</a:t>
            </a:r>
          </a:p>
          <a:p>
            <a:pPr eaLnBrk="1" hangingPunct="1"/>
            <a:r>
              <a:rPr lang="en-GB" smtClean="0"/>
              <a:t>Assignments need to be authentic, that is, assessing learning that is identified in the learning outcomes;</a:t>
            </a:r>
          </a:p>
          <a:p>
            <a:pPr eaLnBrk="1" hangingPunct="1"/>
            <a:r>
              <a:rPr lang="en-GB" smtClean="0"/>
              <a:t>Learning outcomes need to be designed to be specific, measurable, achievable, realistic and time-constrained (SMART);</a:t>
            </a:r>
          </a:p>
          <a:p>
            <a:pPr eaLnBrk="1" hangingPunct="1"/>
            <a:r>
              <a:rPr lang="en-GB" smtClean="0"/>
              <a:t>The assessment strategy should make sure that assignments are fit-for-purpose.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GB" sz="3200" smtClean="0"/>
              <a:t>To integrate assessment we need to realign it with the curriculum by:</a:t>
            </a:r>
          </a:p>
        </p:txBody>
      </p:sp>
      <p:sp>
        <p:nvSpPr>
          <p:cNvPr id="40963" name="Rectangle 3"/>
          <p:cNvSpPr>
            <a:spLocks noGrp="1" noChangeArrowheads="1"/>
          </p:cNvSpPr>
          <p:nvPr>
            <p:ph type="body" idx="1"/>
          </p:nvPr>
        </p:nvSpPr>
        <p:spPr/>
        <p:txBody>
          <a:bodyPr/>
          <a:lstStyle/>
          <a:p>
            <a:pPr eaLnBrk="1" hangingPunct="1"/>
            <a:r>
              <a:rPr lang="en-GB" smtClean="0"/>
              <a:t>Exploring ways in which assessment can be made integral to learning. </a:t>
            </a:r>
          </a:p>
          <a:p>
            <a:pPr eaLnBrk="1" hangingPunct="1"/>
            <a:r>
              <a:rPr lang="en-GB" smtClean="0"/>
              <a:t>Constructively aligning (Biggs 2003) assignments with planned learning outcomes and the curriculum taught;</a:t>
            </a:r>
          </a:p>
          <a:p>
            <a:pPr eaLnBrk="1" hangingPunct="1"/>
            <a:r>
              <a:rPr lang="en-GB" smtClean="0"/>
              <a:t>Providing realistic tasks: students are likely to put more energy into and play fairer with assignments they see as authentic and worth bothering with.</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noFill/>
        </p:spPr>
        <p:txBody>
          <a:bodyPr/>
          <a:lstStyle/>
          <a:p>
            <a:pPr eaLnBrk="1" hangingPunct="1"/>
            <a:r>
              <a:rPr lang="en-GB" sz="3600" smtClean="0"/>
              <a:t>Why would we wish to streamline assessment?</a:t>
            </a:r>
          </a:p>
        </p:txBody>
      </p:sp>
      <p:sp>
        <p:nvSpPr>
          <p:cNvPr id="14339" name="Rectangle 3"/>
          <p:cNvSpPr>
            <a:spLocks noGrp="1" noChangeArrowheads="1"/>
          </p:cNvSpPr>
          <p:nvPr>
            <p:ph type="body" idx="1"/>
          </p:nvPr>
        </p:nvSpPr>
        <p:spPr>
          <a:noFill/>
        </p:spPr>
        <p:txBody>
          <a:bodyPr/>
          <a:lstStyle/>
          <a:p>
            <a:pPr eaLnBrk="1" hangingPunct="1"/>
            <a:r>
              <a:rPr lang="en-GB" smtClean="0"/>
              <a:t>Huge pressure on resources in higher education;</a:t>
            </a:r>
          </a:p>
          <a:p>
            <a:pPr eaLnBrk="1" hangingPunct="1"/>
            <a:r>
              <a:rPr lang="en-GB" smtClean="0"/>
              <a:t>Larger numbers of students in cohorts;</a:t>
            </a:r>
          </a:p>
          <a:p>
            <a:pPr eaLnBrk="1" hangingPunct="1"/>
            <a:r>
              <a:rPr lang="en-GB" smtClean="0"/>
              <a:t>Ever-increasing demands on staff time;</a:t>
            </a:r>
          </a:p>
          <a:p>
            <a:pPr eaLnBrk="1" hangingPunct="1"/>
            <a:r>
              <a:rPr lang="en-GB" smtClean="0"/>
              <a:t>Staff indicate they spend a disproportionate time on assessment drudgery;</a:t>
            </a:r>
          </a:p>
          <a:p>
            <a:pPr eaLnBrk="1" hangingPunct="1"/>
            <a:r>
              <a:rPr lang="en-GB" smtClean="0"/>
              <a:t>The means exist nowadays to undertake some aspects of assessment more effectively and efficiently.</a:t>
            </a:r>
          </a:p>
          <a:p>
            <a:pPr eaLnBrk="1" hangingPunct="1"/>
            <a:endParaRPr lang="en-GB"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228600" y="274638"/>
            <a:ext cx="8610600" cy="1143000"/>
          </a:xfrm>
        </p:spPr>
        <p:txBody>
          <a:bodyPr/>
          <a:lstStyle/>
          <a:p>
            <a:pPr eaLnBrk="1" hangingPunct="1"/>
            <a:r>
              <a:rPr lang="en-GB" smtClean="0"/>
              <a:t>Encouraging students to take assessment more seriously</a:t>
            </a:r>
          </a:p>
        </p:txBody>
      </p:sp>
      <p:sp>
        <p:nvSpPr>
          <p:cNvPr id="41987"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bodyPr>
          <a:lstStyle/>
          <a:p>
            <a:pPr eaLnBrk="1" hangingPunct="1">
              <a:lnSpc>
                <a:spcPct val="80000"/>
              </a:lnSpc>
            </a:pPr>
            <a:r>
              <a:rPr lang="en-GB" sz="2600" smtClean="0"/>
              <a:t>All assessment needs to be seen to be fair, consistent, reliable, valid and manageable;</a:t>
            </a:r>
          </a:p>
          <a:p>
            <a:pPr eaLnBrk="1" hangingPunct="1">
              <a:lnSpc>
                <a:spcPct val="80000"/>
              </a:lnSpc>
            </a:pPr>
            <a:r>
              <a:rPr lang="en-GB" sz="2600" smtClean="0"/>
              <a:t>Many assessment systems fail to clarify for students the purposes of different kinds of assessment activity;</a:t>
            </a:r>
          </a:p>
          <a:p>
            <a:pPr eaLnBrk="1" hangingPunct="1">
              <a:lnSpc>
                <a:spcPct val="80000"/>
              </a:lnSpc>
            </a:pPr>
            <a:r>
              <a:rPr lang="en-GB" sz="2600" smtClean="0"/>
              <a:t>Low-stakes early formative assessment helps students, especially those from disadvantaged backgrounds, understand the rules of the game.</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735012"/>
          </a:xfrm>
        </p:spPr>
        <p:txBody>
          <a:bodyPr/>
          <a:lstStyle/>
          <a:p>
            <a:pPr eaLnBrk="1" hangingPunct="1"/>
            <a:r>
              <a:rPr lang="en-GB" smtClean="0"/>
              <a:t>Making assessment work well</a:t>
            </a:r>
          </a:p>
        </p:txBody>
      </p:sp>
      <p:sp>
        <p:nvSpPr>
          <p:cNvPr id="43011" name="Rectangle 3"/>
          <p:cNvSpPr>
            <a:spLocks noGrp="1" noChangeArrowheads="1"/>
          </p:cNvSpPr>
          <p:nvPr>
            <p:ph type="body" idx="1"/>
          </p:nvPr>
        </p:nvSpPr>
        <p:spPr>
          <a:xfrm>
            <a:off x="228600" y="928688"/>
            <a:ext cx="8686800" cy="5197475"/>
          </a:xfrm>
          <a:noFill/>
          <a:ln>
            <a:noFill/>
          </a:ln>
        </p:spPr>
        <p:txBody>
          <a:bodyPr vert="horz" wrap="square" lIns="91440" tIns="45720" rIns="91440" bIns="45720" numCol="1" anchor="t" anchorCtr="0" compatLnSpc="1">
            <a:prstTxWarp prst="textNoShape">
              <a:avLst/>
            </a:prstTxWarp>
          </a:bodyPr>
          <a:lstStyle/>
          <a:p>
            <a:pPr eaLnBrk="1" hangingPunct="1"/>
            <a:r>
              <a:rPr lang="en-GB" sz="2600" smtClean="0"/>
              <a:t>Intra-tutor and Inter-tutor reliability need to be assured;</a:t>
            </a:r>
          </a:p>
          <a:p>
            <a:pPr eaLnBrk="1" hangingPunct="1"/>
            <a:r>
              <a:rPr lang="en-GB" sz="2600" smtClean="0"/>
              <a:t>Practices and processes need to be transparently fair to all students;</a:t>
            </a:r>
          </a:p>
          <a:p>
            <a:pPr eaLnBrk="1" hangingPunct="1"/>
            <a:r>
              <a:rPr lang="en-GB" sz="2600" smtClean="0"/>
              <a:t>Cheat and plagiarisers need to be deterred/punished;</a:t>
            </a:r>
          </a:p>
          <a:p>
            <a:pPr eaLnBrk="1" hangingPunct="1"/>
            <a:r>
              <a:rPr lang="en-GB" sz="2600" smtClean="0"/>
              <a:t>Assessment needs to be manageable for both staff and students;</a:t>
            </a:r>
          </a:p>
          <a:p>
            <a:pPr eaLnBrk="1" hangingPunct="1"/>
            <a:r>
              <a:rPr lang="en-GB" sz="2600" smtClean="0"/>
              <a:t>Assignments should assess what has been taught/learned not what it is easy to assess.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GB" smtClean="0"/>
              <a:t>Students benefit if we can make feedback timely</a:t>
            </a:r>
          </a:p>
        </p:txBody>
      </p:sp>
      <p:sp>
        <p:nvSpPr>
          <p:cNvPr id="44035"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bodyPr>
          <a:lstStyle/>
          <a:p>
            <a:pPr eaLnBrk="1" hangingPunct="1">
              <a:lnSpc>
                <a:spcPct val="80000"/>
              </a:lnSpc>
            </a:pPr>
            <a:r>
              <a:rPr lang="en-GB" sz="2600" smtClean="0"/>
              <a:t>Aim to get feedback on work back to students very quickly, while they still care and while there is till time for them to do something with it. </a:t>
            </a:r>
          </a:p>
          <a:p>
            <a:pPr eaLnBrk="1" hangingPunct="1">
              <a:lnSpc>
                <a:spcPct val="80000"/>
              </a:lnSpc>
            </a:pPr>
            <a:r>
              <a:rPr lang="en-GB" sz="2600" smtClean="0"/>
              <a:t>The longer students have to wait to get work back, especially if they have moved into another semester by the time they receive their returned scripts, the less likely it is that they will do something constructive with lecturer’s hard-written comments.</a:t>
            </a:r>
          </a:p>
          <a:p>
            <a:pPr eaLnBrk="1" hangingPunct="1"/>
            <a:endParaRPr lang="en-GB" sz="260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274638"/>
            <a:ext cx="8507413" cy="1143000"/>
          </a:xfrm>
        </p:spPr>
        <p:txBody>
          <a:bodyPr/>
          <a:lstStyle/>
          <a:p>
            <a:pPr eaLnBrk="1" hangingPunct="1"/>
            <a:r>
              <a:rPr lang="en-GB" smtClean="0"/>
              <a:t>Can we provide opportunities for multiple assessment?</a:t>
            </a:r>
          </a:p>
        </p:txBody>
      </p:sp>
      <p:sp>
        <p:nvSpPr>
          <p:cNvPr id="45059" name="Rectangle 3"/>
          <p:cNvSpPr>
            <a:spLocks noGrp="1" noChangeArrowheads="1"/>
          </p:cNvSpPr>
          <p:nvPr>
            <p:ph type="body" idx="1"/>
          </p:nvPr>
        </p:nvSpPr>
        <p:spPr>
          <a:xfrm>
            <a:off x="457200" y="1357313"/>
            <a:ext cx="8229600" cy="4951412"/>
          </a:xfrm>
          <a:noFill/>
          <a:ln>
            <a:noFill/>
          </a:ln>
        </p:spPr>
        <p:txBody>
          <a:bodyPr vert="horz" wrap="square" lIns="91440" tIns="45720" rIns="91440" bIns="45720" numCol="1" anchor="t" anchorCtr="0" compatLnSpc="1">
            <a:prstTxWarp prst="textNoShape">
              <a:avLst/>
            </a:prstTxWarp>
          </a:bodyPr>
          <a:lstStyle/>
          <a:p>
            <a:pPr eaLnBrk="1" hangingPunct="1"/>
            <a:r>
              <a:rPr lang="en-GB" sz="2600" smtClean="0"/>
              <a:t>Consider allowing resubmissions of work as part of a planned programme;</a:t>
            </a:r>
          </a:p>
          <a:p>
            <a:pPr eaLnBrk="1" hangingPunct="1"/>
            <a:r>
              <a:rPr lang="en-GB" sz="2600" smtClean="0"/>
              <a:t>Students often feel they could do better once they have seen the formative feedback and would like the chance to have another go; </a:t>
            </a:r>
          </a:p>
          <a:p>
            <a:pPr eaLnBrk="1" hangingPunct="1"/>
            <a:r>
              <a:rPr lang="en-GB" sz="2600" smtClean="0"/>
              <a:t>Particularly at the early stages of a programme, we can consider offering them the chance to use formative feedback productively; </a:t>
            </a:r>
          </a:p>
          <a:p>
            <a:pPr eaLnBrk="1" hangingPunct="1"/>
            <a:r>
              <a:rPr lang="en-GB" sz="2600" smtClean="0"/>
              <a:t>Feedback often involves a change of orientation, not just the remediation of errors.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GB" sz="3200" smtClean="0"/>
              <a:t>Using formative assessment to promote independence and learning</a:t>
            </a:r>
          </a:p>
        </p:txBody>
      </p:sp>
      <p:sp>
        <p:nvSpPr>
          <p:cNvPr id="46083" name="Rectangle 3"/>
          <p:cNvSpPr>
            <a:spLocks noGrp="1" noChangeArrowheads="1"/>
          </p:cNvSpPr>
          <p:nvPr>
            <p:ph type="body" idx="1"/>
          </p:nvPr>
        </p:nvSpPr>
        <p:spPr>
          <a:xfrm>
            <a:off x="457200" y="1357313"/>
            <a:ext cx="8229600" cy="5024437"/>
          </a:xfrm>
          <a:noFill/>
          <a:ln>
            <a:noFill/>
          </a:ln>
        </p:spPr>
        <p:txBody>
          <a:bodyPr vert="horz" wrap="square" lIns="91440" tIns="45720" rIns="91440" bIns="45720" numCol="1" anchor="t" anchorCtr="0" compatLnSpc="1">
            <a:prstTxWarp prst="textNoShape">
              <a:avLst/>
            </a:prstTxWarp>
          </a:bodyPr>
          <a:lstStyle/>
          <a:p>
            <a:pPr eaLnBrk="1" hangingPunct="1"/>
            <a:r>
              <a:rPr lang="en-GB" sz="2600" smtClean="0"/>
              <a:t>Investigate how learning can be advanced in small steps using a ‘scaffolding’ approach;</a:t>
            </a:r>
          </a:p>
          <a:p>
            <a:pPr eaLnBrk="1" hangingPunct="1"/>
            <a:r>
              <a:rPr lang="en-GB" sz="2600" smtClean="0"/>
              <a:t>Provide lots of support in the early stages when students don’t understand the ‘rules of the game’ and may lack confidence;</a:t>
            </a:r>
          </a:p>
          <a:p>
            <a:pPr eaLnBrk="1" hangingPunct="1"/>
            <a:r>
              <a:rPr lang="en-GB" sz="2600" smtClean="0"/>
              <a:t>This can then be progressively removed as students become more confident in their own abilities.</a:t>
            </a:r>
          </a:p>
          <a:p>
            <a:pPr eaLnBrk="1" hangingPunct="1"/>
            <a:endParaRPr lang="en-GB" sz="260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GB" sz="3200" smtClean="0"/>
              <a:t>Play fair with students by avoiding using ‘final language’ (Boud)</a:t>
            </a:r>
          </a:p>
        </p:txBody>
      </p:sp>
      <p:sp>
        <p:nvSpPr>
          <p:cNvPr id="47107"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bodyPr>
          <a:lstStyle/>
          <a:p>
            <a:pPr eaLnBrk="1" hangingPunct="1"/>
            <a:r>
              <a:rPr lang="en-GB" sz="2600" smtClean="0"/>
              <a:t>Avoid destructive criticism of the person rather than the work being assessed.</a:t>
            </a:r>
          </a:p>
          <a:p>
            <a:pPr eaLnBrk="1" hangingPunct="1"/>
            <a:r>
              <a:rPr lang="en-GB" sz="2600" smtClean="0"/>
              <a:t>Try not to use language that is judgmental to the point of leaving students nowhere to go.</a:t>
            </a:r>
          </a:p>
          <a:p>
            <a:pPr eaLnBrk="1" hangingPunct="1"/>
            <a:r>
              <a:rPr lang="en-GB" sz="2600" smtClean="0"/>
              <a:t>Words like “appalling”, “disastrous” and “incompetent” give students no room to manoeuvre.</a:t>
            </a:r>
          </a:p>
          <a:p>
            <a:pPr eaLnBrk="1" hangingPunct="1"/>
            <a:r>
              <a:rPr lang="en-GB" sz="2600" smtClean="0"/>
              <a:t>However, words like ”incomparable” and “unimprovable” don’t help outstanding students to develop ipsatively either.</a:t>
            </a:r>
          </a:p>
          <a:p>
            <a:pPr eaLnBrk="1" hangingPunct="1"/>
            <a:endParaRPr lang="en-GB" sz="260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noFill/>
        </p:spPr>
        <p:txBody>
          <a:bodyPr/>
          <a:lstStyle/>
          <a:p>
            <a:pPr eaLnBrk="1" hangingPunct="1"/>
            <a:r>
              <a:rPr lang="en-GB" sz="3600" smtClean="0"/>
              <a:t>Play fair by giving feedback to students with diverse abilities</a:t>
            </a:r>
          </a:p>
        </p:txBody>
      </p:sp>
      <p:sp>
        <p:nvSpPr>
          <p:cNvPr id="48131" name="Rectangle 3"/>
          <p:cNvSpPr>
            <a:spLocks noGrp="1" noChangeArrowheads="1"/>
          </p:cNvSpPr>
          <p:nvPr>
            <p:ph type="body" idx="1"/>
          </p:nvPr>
        </p:nvSpPr>
        <p:spPr>
          <a:xfrm>
            <a:off x="179388" y="1484313"/>
            <a:ext cx="8785225" cy="4897437"/>
          </a:xfrm>
          <a:noFill/>
          <a:ln>
            <a:noFill/>
          </a:ln>
        </p:spPr>
        <p:txBody>
          <a:bodyPr vert="horz" wrap="square" lIns="91440" tIns="45720" rIns="91440" bIns="45720" numCol="1" anchor="t" anchorCtr="0" compatLnSpc="1">
            <a:prstTxWarp prst="textNoShape">
              <a:avLst/>
            </a:prstTxWarp>
          </a:bodyPr>
          <a:lstStyle/>
          <a:p>
            <a:pPr eaLnBrk="1" hangingPunct="1">
              <a:lnSpc>
                <a:spcPct val="80000"/>
              </a:lnSpc>
            </a:pPr>
            <a:r>
              <a:rPr lang="en-GB" sz="2600" smtClean="0"/>
              <a:t>Students at the top end of the ability range sometimes feel short changed by minimal feedback;</a:t>
            </a:r>
          </a:p>
          <a:p>
            <a:pPr eaLnBrk="1" hangingPunct="1">
              <a:lnSpc>
                <a:spcPct val="80000"/>
              </a:lnSpc>
            </a:pPr>
            <a:r>
              <a:rPr lang="en-GB" sz="2600" smtClean="0"/>
              <a:t>Students with many weaknesses easily become dispirited if there is too much negative feedback;</a:t>
            </a:r>
          </a:p>
          <a:p>
            <a:pPr eaLnBrk="1" hangingPunct="1">
              <a:lnSpc>
                <a:spcPct val="80000"/>
              </a:lnSpc>
            </a:pPr>
            <a:r>
              <a:rPr lang="en-GB" sz="2600" smtClean="0"/>
              <a:t>Consider giving an assessment sandwich. Start with something positive, go into the detailed critique and find something nice to say at the end (to motivate them to keep reading!);</a:t>
            </a:r>
          </a:p>
          <a:p>
            <a:pPr eaLnBrk="1" hangingPunct="1">
              <a:lnSpc>
                <a:spcPct val="80000"/>
              </a:lnSpc>
            </a:pPr>
            <a:r>
              <a:rPr lang="en-GB" sz="2600" smtClean="0"/>
              <a:t>Explore ways to incentivise reading of feedback;</a:t>
            </a:r>
          </a:p>
          <a:p>
            <a:pPr eaLnBrk="1" hangingPunct="1">
              <a:lnSpc>
                <a:spcPct val="80000"/>
              </a:lnSpc>
            </a:pPr>
            <a:r>
              <a:rPr lang="en-GB" sz="2600" smtClean="0"/>
              <a:t>Consider which medium to use for students with disabilities (e.g. don’t use bad handwriting for those with visual impairments or dyslexia!).</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pPr eaLnBrk="1" hangingPunct="1"/>
            <a:r>
              <a:rPr lang="en-GB" smtClean="0"/>
              <a:t>Conclusions</a:t>
            </a:r>
            <a:endParaRPr lang="en-US" smtClean="0"/>
          </a:p>
        </p:txBody>
      </p:sp>
      <p:sp>
        <p:nvSpPr>
          <p:cNvPr id="49155"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pPr eaLnBrk="1" hangingPunct="1"/>
            <a:r>
              <a:rPr lang="en-GB" sz="2600" smtClean="0"/>
              <a:t>Assessment impacts highly on student learning so we need to rethink how we can best do this, taking account of new contexts, new technologies and new opportunities;</a:t>
            </a:r>
          </a:p>
          <a:p>
            <a:pPr eaLnBrk="1" hangingPunct="1"/>
            <a:r>
              <a:rPr lang="en-GB" sz="2600" smtClean="0"/>
              <a:t>Efficient and effective feedback is just about the most important thing we do to enhance student learning, progression and success.</a:t>
            </a:r>
            <a:endParaRPr lang="en-US" sz="2600"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www.sally-brown.net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457200" y="122238"/>
            <a:ext cx="7543800" cy="800100"/>
          </a:xfrm>
          <a:noFill/>
        </p:spPr>
        <p:txBody>
          <a:bodyPr anchor="ctr"/>
          <a:lstStyle/>
          <a:p>
            <a:pPr eaLnBrk="1" hangingPunct="1"/>
            <a:r>
              <a:rPr lang="en-GB" sz="3500" smtClean="0"/>
              <a:t>Useful references: 1</a:t>
            </a:r>
          </a:p>
        </p:txBody>
      </p:sp>
      <p:sp>
        <p:nvSpPr>
          <p:cNvPr id="50179" name="Rectangle 3"/>
          <p:cNvSpPr>
            <a:spLocks noGrp="1" noChangeArrowheads="1"/>
          </p:cNvSpPr>
          <p:nvPr>
            <p:ph type="body" idx="1"/>
          </p:nvPr>
        </p:nvSpPr>
        <p:spPr>
          <a:xfrm>
            <a:off x="250825" y="1285875"/>
            <a:ext cx="8713788" cy="5238750"/>
          </a:xfrm>
        </p:spPr>
        <p:txBody>
          <a:bodyPr/>
          <a:lstStyle/>
          <a:p>
            <a:pPr eaLnBrk="1" hangingPunct="1">
              <a:lnSpc>
                <a:spcPct val="90000"/>
              </a:lnSpc>
              <a:buNone/>
            </a:pPr>
            <a:r>
              <a:rPr lang="en-GB" sz="2000" dirty="0" smtClean="0"/>
              <a:t>Biggs J (2003) Teaching for Quality Learning at University (Maidenhead: SRHE &amp; Open University Press)</a:t>
            </a:r>
          </a:p>
          <a:p>
            <a:pPr eaLnBrk="1" hangingPunct="1">
              <a:lnSpc>
                <a:spcPct val="90000"/>
              </a:lnSpc>
              <a:buNone/>
            </a:pPr>
            <a:r>
              <a:rPr lang="en-GB" sz="2000" dirty="0" smtClean="0"/>
              <a:t>Bowl, M (2003) </a:t>
            </a:r>
            <a:r>
              <a:rPr lang="en-GB" sz="2000" i="1" dirty="0" smtClean="0"/>
              <a:t>Non-traditional entrants to higher education ‘they talk about people like me’</a:t>
            </a:r>
            <a:r>
              <a:rPr lang="en-GB" sz="2000" dirty="0" smtClean="0"/>
              <a:t> Stoke on Trent, UK, </a:t>
            </a:r>
            <a:r>
              <a:rPr lang="en-GB" sz="2000" dirty="0" err="1" smtClean="0"/>
              <a:t>Trentham</a:t>
            </a:r>
            <a:r>
              <a:rPr lang="en-GB" sz="2000" dirty="0" smtClean="0"/>
              <a:t> Books</a:t>
            </a:r>
          </a:p>
          <a:p>
            <a:pPr eaLnBrk="1" hangingPunct="1">
              <a:lnSpc>
                <a:spcPct val="90000"/>
              </a:lnSpc>
              <a:buNone/>
            </a:pPr>
            <a:r>
              <a:rPr lang="en-GB" sz="2000" dirty="0" smtClean="0">
                <a:cs typeface="Times New Roman" pitchFamily="18" charset="0"/>
              </a:rPr>
              <a:t>Brown, S. Rust, C &amp; Gibbs, G (1994) </a:t>
            </a:r>
            <a:r>
              <a:rPr lang="en-GB" sz="2000" i="1" dirty="0" smtClean="0">
                <a:cs typeface="Times New Roman" pitchFamily="18" charset="0"/>
              </a:rPr>
              <a:t>Strategies for Diversifying Assessment</a:t>
            </a:r>
            <a:r>
              <a:rPr lang="en-GB" sz="2000" dirty="0" smtClean="0">
                <a:cs typeface="Times New Roman" pitchFamily="18" charset="0"/>
              </a:rPr>
              <a:t> Oxford Centre for Staff Development. </a:t>
            </a:r>
          </a:p>
          <a:p>
            <a:pPr eaLnBrk="1" hangingPunct="1">
              <a:lnSpc>
                <a:spcPct val="90000"/>
              </a:lnSpc>
              <a:buNone/>
            </a:pPr>
            <a:r>
              <a:rPr lang="en-GB" sz="2000" dirty="0" err="1" smtClean="0"/>
              <a:t>Boud</a:t>
            </a:r>
            <a:r>
              <a:rPr lang="en-GB" sz="2000" dirty="0" smtClean="0"/>
              <a:t>, D. (1995) </a:t>
            </a:r>
            <a:r>
              <a:rPr lang="en-GB" sz="2000" i="1" dirty="0" smtClean="0"/>
              <a:t>Enhancing learning through self-assessment</a:t>
            </a:r>
            <a:r>
              <a:rPr lang="en-GB" sz="2000" dirty="0" smtClean="0"/>
              <a:t> London: Routledge.</a:t>
            </a:r>
          </a:p>
          <a:p>
            <a:pPr eaLnBrk="1" hangingPunct="1">
              <a:lnSpc>
                <a:spcPct val="90000"/>
              </a:lnSpc>
              <a:buNone/>
            </a:pPr>
            <a:r>
              <a:rPr lang="en-GB" sz="2000" dirty="0" smtClean="0"/>
              <a:t>Brown, G. with Bull, J. and </a:t>
            </a:r>
            <a:r>
              <a:rPr lang="en-GB" sz="2000" dirty="0" err="1" smtClean="0"/>
              <a:t>Pendlebury</a:t>
            </a:r>
            <a:r>
              <a:rPr lang="en-GB" sz="2000" dirty="0" smtClean="0"/>
              <a:t>, M. (1997) </a:t>
            </a:r>
            <a:r>
              <a:rPr lang="en-GB" sz="2000" i="1" dirty="0" smtClean="0"/>
              <a:t>Assessing Student Learning in Higher Education</a:t>
            </a:r>
            <a:r>
              <a:rPr lang="en-GB" sz="2000" dirty="0" smtClean="0"/>
              <a:t> London: Routledge.</a:t>
            </a:r>
          </a:p>
          <a:p>
            <a:pPr eaLnBrk="1" hangingPunct="1">
              <a:lnSpc>
                <a:spcPct val="90000"/>
              </a:lnSpc>
              <a:buNone/>
            </a:pPr>
            <a:r>
              <a:rPr lang="en-GB" sz="2000" dirty="0" smtClean="0"/>
              <a:t>Brown, S. and </a:t>
            </a:r>
            <a:r>
              <a:rPr lang="en-GB" sz="2000" dirty="0" err="1" smtClean="0"/>
              <a:t>Glasner</a:t>
            </a:r>
            <a:r>
              <a:rPr lang="en-GB" sz="2000" dirty="0" smtClean="0"/>
              <a:t>, A. (ed.) (1999) </a:t>
            </a:r>
            <a:r>
              <a:rPr lang="en-GB" sz="2000" i="1" dirty="0" smtClean="0"/>
              <a:t>Assessment Matters in Higher Education, Choosing and Using Diverse Approaches,</a:t>
            </a:r>
            <a:r>
              <a:rPr lang="en-GB" sz="2000" dirty="0" smtClean="0"/>
              <a:t> Maidenhead: Open University Press.</a:t>
            </a:r>
          </a:p>
          <a:p>
            <a:pPr eaLnBrk="1" hangingPunct="1">
              <a:lnSpc>
                <a:spcPct val="90000"/>
              </a:lnSpc>
              <a:buNone/>
            </a:pPr>
            <a:r>
              <a:rPr lang="en-GB" sz="2000" dirty="0" smtClean="0"/>
              <a:t>Brown, S. and Knight, P. (1994) </a:t>
            </a:r>
            <a:r>
              <a:rPr lang="en-GB" sz="2000" i="1" dirty="0" smtClean="0"/>
              <a:t>Assessing Learners in Higher Education,</a:t>
            </a:r>
            <a:r>
              <a:rPr lang="en-GB" sz="2000" dirty="0" smtClean="0"/>
              <a:t> London: Kogan Page.</a:t>
            </a:r>
            <a:endParaRPr lang="en-US" sz="20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pPr eaLnBrk="1" hangingPunct="1"/>
            <a:r>
              <a:rPr lang="en-GB" sz="3600" smtClean="0"/>
              <a:t>Implications of wider participation: </a:t>
            </a:r>
          </a:p>
        </p:txBody>
      </p:sp>
      <p:sp>
        <p:nvSpPr>
          <p:cNvPr id="15363" name="Rectangle 3"/>
          <p:cNvSpPr>
            <a:spLocks noGrp="1" noChangeArrowheads="1"/>
          </p:cNvSpPr>
          <p:nvPr>
            <p:ph type="body" idx="1"/>
          </p:nvPr>
        </p:nvSpPr>
        <p:spPr>
          <a:noFill/>
        </p:spPr>
        <p:txBody>
          <a:bodyPr/>
          <a:lstStyle/>
          <a:p>
            <a:pPr eaLnBrk="1" hangingPunct="1"/>
            <a:r>
              <a:rPr lang="en-GB" smtClean="0"/>
              <a:t>Ever more diverse student population;</a:t>
            </a:r>
          </a:p>
          <a:p>
            <a:pPr eaLnBrk="1" hangingPunct="1"/>
            <a:r>
              <a:rPr lang="en-GB" smtClean="0"/>
              <a:t>Retention of diverse students is paramount;</a:t>
            </a:r>
          </a:p>
          <a:p>
            <a:pPr eaLnBrk="1" hangingPunct="1"/>
            <a:r>
              <a:rPr lang="en-GB" smtClean="0"/>
              <a:t>Research tells us assessment is central to retention;</a:t>
            </a:r>
          </a:p>
          <a:p>
            <a:pPr eaLnBrk="1" hangingPunct="1"/>
            <a:r>
              <a:rPr lang="en-GB" smtClean="0"/>
              <a:t>Feedback is at the heart of retention;</a:t>
            </a:r>
          </a:p>
          <a:p>
            <a:pPr eaLnBrk="1" hangingPunct="1"/>
            <a:r>
              <a:rPr lang="en-GB" smtClean="0"/>
              <a:t>Detailed and timely feedback is hugely demanding of staff.</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57200" y="404813"/>
            <a:ext cx="7543800" cy="576262"/>
          </a:xfrm>
        </p:spPr>
        <p:txBody>
          <a:bodyPr/>
          <a:lstStyle/>
          <a:p>
            <a:pPr eaLnBrk="1" hangingPunct="1"/>
            <a:r>
              <a:rPr lang="en-GB" sz="3500" smtClean="0"/>
              <a:t>Useful references 2</a:t>
            </a:r>
          </a:p>
        </p:txBody>
      </p:sp>
      <p:sp>
        <p:nvSpPr>
          <p:cNvPr id="51203" name="Rectangle 3"/>
          <p:cNvSpPr>
            <a:spLocks noGrp="1" noChangeArrowheads="1"/>
          </p:cNvSpPr>
          <p:nvPr>
            <p:ph type="body" idx="1"/>
          </p:nvPr>
        </p:nvSpPr>
        <p:spPr>
          <a:xfrm>
            <a:off x="468313" y="1268413"/>
            <a:ext cx="8229600" cy="4933950"/>
          </a:xfrm>
        </p:spPr>
        <p:txBody>
          <a:bodyPr/>
          <a:lstStyle/>
          <a:p>
            <a:pPr eaLnBrk="1" hangingPunct="1">
              <a:lnSpc>
                <a:spcPct val="90000"/>
              </a:lnSpc>
            </a:pPr>
            <a:r>
              <a:rPr lang="en-US" sz="2000" smtClean="0"/>
              <a:t>Brown, S., Race, P. and Bull, J. (eds.) (1999) </a:t>
            </a:r>
            <a:r>
              <a:rPr lang="en-US" sz="2000" i="1" smtClean="0"/>
              <a:t>Computer </a:t>
            </a:r>
            <a:r>
              <a:rPr lang="en-GB" sz="2000" i="1" smtClean="0"/>
              <a:t>Assisted Assessment in Higher Education</a:t>
            </a:r>
            <a:r>
              <a:rPr lang="en-US" sz="2000" smtClean="0"/>
              <a:t> London: Routledge.</a:t>
            </a:r>
          </a:p>
          <a:p>
            <a:pPr eaLnBrk="1" hangingPunct="1">
              <a:lnSpc>
                <a:spcPct val="90000"/>
              </a:lnSpc>
            </a:pPr>
            <a:r>
              <a:rPr lang="en-GB" sz="2000" smtClean="0"/>
              <a:t>Carroll J and Ryan J (2005) </a:t>
            </a:r>
            <a:r>
              <a:rPr lang="en-GB" sz="2000" i="1" smtClean="0"/>
              <a:t>Teaching International students: improving learning for all</a:t>
            </a:r>
            <a:r>
              <a:rPr lang="en-GB" sz="2000" smtClean="0"/>
              <a:t> Routledge SEDA series</a:t>
            </a:r>
          </a:p>
          <a:p>
            <a:pPr eaLnBrk="1" hangingPunct="1">
              <a:lnSpc>
                <a:spcPct val="90000"/>
              </a:lnSpc>
            </a:pPr>
            <a:r>
              <a:rPr lang="en-GB" sz="2000" smtClean="0"/>
              <a:t>Falchikov, N (2004) </a:t>
            </a:r>
            <a:r>
              <a:rPr lang="en-GB" sz="2000" i="1" smtClean="0"/>
              <a:t>Improving Assessment through Student Involvement: Practical Solutions for Aiding Learning in Higher and Further Education,</a:t>
            </a:r>
            <a:r>
              <a:rPr lang="en-GB" sz="2000" smtClean="0"/>
              <a:t> London: Routledge.</a:t>
            </a:r>
          </a:p>
          <a:p>
            <a:pPr eaLnBrk="1" hangingPunct="1">
              <a:lnSpc>
                <a:spcPct val="90000"/>
              </a:lnSpc>
            </a:pPr>
            <a:r>
              <a:rPr lang="en-GB" sz="2000" smtClean="0"/>
              <a:t>Gibbs, G (1999) </a:t>
            </a:r>
            <a:r>
              <a:rPr lang="en-GB" sz="2000" i="1" smtClean="0"/>
              <a:t>Using assessment strategically to change the way students learn</a:t>
            </a:r>
            <a:r>
              <a:rPr lang="en-GB" sz="2000" smtClean="0"/>
              <a:t>, In Brown S. &amp; Glasner, A. (eds.), </a:t>
            </a:r>
            <a:r>
              <a:rPr lang="en-GB" sz="2000" i="1" smtClean="0"/>
              <a:t>Assessment Matters in Higher Education: Choosing and Using Diverse Approaches</a:t>
            </a:r>
            <a:r>
              <a:rPr lang="en-GB" sz="2000" smtClean="0"/>
              <a:t> Maidenhead: SRHE/Open University Press.</a:t>
            </a:r>
          </a:p>
          <a:p>
            <a:pPr eaLnBrk="1" hangingPunct="1">
              <a:lnSpc>
                <a:spcPct val="90000"/>
              </a:lnSpc>
            </a:pPr>
            <a:r>
              <a:rPr lang="en-GB" sz="2000" smtClean="0"/>
              <a:t>Kneale, P. E. (1997) </a:t>
            </a:r>
            <a:r>
              <a:rPr lang="en-GB" sz="2000" i="1" smtClean="0"/>
              <a:t>The rise of the "strategic student": how can we adapt to cope?</a:t>
            </a:r>
            <a:r>
              <a:rPr lang="en-GB" sz="2000" smtClean="0"/>
              <a:t> in Armstrong, S., Thompson, G. and Brown, S. (eds) </a:t>
            </a:r>
            <a:r>
              <a:rPr lang="en-GB" sz="2000" i="1" smtClean="0"/>
              <a:t>Facing up to Radical Changes in Universities and Colleges,</a:t>
            </a:r>
            <a:r>
              <a:rPr lang="en-GB" sz="2000" smtClean="0"/>
              <a:t> 119-139 London: Kogan Page.</a:t>
            </a:r>
          </a:p>
          <a:p>
            <a:pPr eaLnBrk="1" hangingPunct="1">
              <a:lnSpc>
                <a:spcPct val="90000"/>
              </a:lnSpc>
            </a:pPr>
            <a:endParaRPr lang="en-GB" sz="2000" smtClean="0"/>
          </a:p>
          <a:p>
            <a:pPr eaLnBrk="1" hangingPunct="1">
              <a:lnSpc>
                <a:spcPct val="90000"/>
              </a:lnSpc>
            </a:pPr>
            <a:endParaRPr lang="en-GB" sz="2000"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457200" y="260350"/>
            <a:ext cx="7543800" cy="720725"/>
          </a:xfrm>
        </p:spPr>
        <p:txBody>
          <a:bodyPr/>
          <a:lstStyle/>
          <a:p>
            <a:pPr eaLnBrk="1" hangingPunct="1"/>
            <a:r>
              <a:rPr lang="en-GB" smtClean="0"/>
              <a:t>Useful references 3</a:t>
            </a:r>
          </a:p>
        </p:txBody>
      </p:sp>
      <p:sp>
        <p:nvSpPr>
          <p:cNvPr id="52227" name="Rectangle 3"/>
          <p:cNvSpPr>
            <a:spLocks noGrp="1" noChangeArrowheads="1"/>
          </p:cNvSpPr>
          <p:nvPr>
            <p:ph type="body" idx="1"/>
          </p:nvPr>
        </p:nvSpPr>
        <p:spPr>
          <a:xfrm>
            <a:off x="323850" y="1196975"/>
            <a:ext cx="8569325" cy="5184775"/>
          </a:xfrm>
        </p:spPr>
        <p:txBody>
          <a:bodyPr/>
          <a:lstStyle/>
          <a:p>
            <a:pPr eaLnBrk="1" hangingPunct="1">
              <a:lnSpc>
                <a:spcPct val="80000"/>
              </a:lnSpc>
              <a:buNone/>
            </a:pPr>
            <a:r>
              <a:rPr lang="en-GB" sz="1800" dirty="0" smtClean="0"/>
              <a:t>Knight, P. and Yorke, M. (2003) </a:t>
            </a:r>
            <a:r>
              <a:rPr lang="en-GB" sz="1800" i="1" dirty="0" smtClean="0"/>
              <a:t>Assessment, learning and employability</a:t>
            </a:r>
            <a:r>
              <a:rPr lang="en-GB" sz="1800" dirty="0" smtClean="0"/>
              <a:t> Maidenhead, UK: SRHE/Open University Press.</a:t>
            </a:r>
          </a:p>
          <a:p>
            <a:pPr eaLnBrk="1" hangingPunct="1">
              <a:lnSpc>
                <a:spcPct val="80000"/>
              </a:lnSpc>
              <a:buNone/>
            </a:pPr>
            <a:r>
              <a:rPr lang="en-GB" sz="1800" dirty="0" smtClean="0"/>
              <a:t>McDowell E &amp; Brown S 1998 Assessing students: cheating and plagiarism, Red Guide 10/11 University of Northumbria, Newcastle</a:t>
            </a:r>
            <a:endParaRPr lang="en-US" sz="1800" dirty="0" smtClean="0"/>
          </a:p>
          <a:p>
            <a:pPr eaLnBrk="1" hangingPunct="1">
              <a:lnSpc>
                <a:spcPct val="80000"/>
              </a:lnSpc>
              <a:buNone/>
            </a:pPr>
            <a:r>
              <a:rPr lang="en-GB" sz="1800" dirty="0" smtClean="0"/>
              <a:t>Mentkowski, M. and associates (2000) p.82 </a:t>
            </a:r>
            <a:r>
              <a:rPr lang="en-GB" sz="1800" i="1" dirty="0" smtClean="0"/>
              <a:t>Learning that lasts: integrating learning development and performance in college and beyond</a:t>
            </a:r>
            <a:r>
              <a:rPr lang="en-GB" sz="1800" dirty="0" smtClean="0"/>
              <a:t> San Francisco: Jossey-Bass.</a:t>
            </a:r>
          </a:p>
          <a:p>
            <a:pPr>
              <a:lnSpc>
                <a:spcPct val="80000"/>
              </a:lnSpc>
              <a:buNone/>
            </a:pPr>
            <a:r>
              <a:rPr lang="en-GB" sz="1800" dirty="0" err="1" smtClean="0">
                <a:solidFill>
                  <a:srgbClr val="000000"/>
                </a:solidFill>
              </a:rPr>
              <a:t>Nicol</a:t>
            </a:r>
            <a:r>
              <a:rPr lang="en-GB" sz="1800" dirty="0" smtClean="0">
                <a:solidFill>
                  <a:srgbClr val="000000"/>
                </a:solidFill>
              </a:rPr>
              <a:t>, D J and Macfarlane-Dick:  Formative assessment and self-regulated learning: A model</a:t>
            </a:r>
            <a:r>
              <a:rPr lang="en-GB" sz="1800" b="1" dirty="0" smtClean="0">
                <a:solidFill>
                  <a:srgbClr val="000000"/>
                </a:solidFill>
              </a:rPr>
              <a:t> </a:t>
            </a:r>
            <a:r>
              <a:rPr lang="en-GB" sz="1800" dirty="0" smtClean="0">
                <a:solidFill>
                  <a:srgbClr val="000000"/>
                </a:solidFill>
              </a:rPr>
              <a:t>and seven principles of good feedback practice.</a:t>
            </a:r>
            <a:r>
              <a:rPr lang="en-GB" sz="1800" b="1" dirty="0" smtClean="0">
                <a:solidFill>
                  <a:srgbClr val="000000"/>
                </a:solidFill>
              </a:rPr>
              <a:t>  </a:t>
            </a:r>
            <a:r>
              <a:rPr lang="en-GB" sz="1800" dirty="0" smtClean="0">
                <a:solidFill>
                  <a:srgbClr val="000000"/>
                </a:solidFill>
              </a:rPr>
              <a:t>Studies in Higher Education (2006), </a:t>
            </a:r>
            <a:r>
              <a:rPr lang="en-GB" sz="1800" dirty="0" err="1" smtClean="0">
                <a:solidFill>
                  <a:srgbClr val="000000"/>
                </a:solidFill>
              </a:rPr>
              <a:t>Vol</a:t>
            </a:r>
            <a:r>
              <a:rPr lang="en-GB" sz="1800" dirty="0" smtClean="0">
                <a:solidFill>
                  <a:srgbClr val="000000"/>
                </a:solidFill>
              </a:rPr>
              <a:t> 31(2), 199-218</a:t>
            </a:r>
            <a:endParaRPr lang="en-GB" sz="1800" dirty="0" smtClean="0"/>
          </a:p>
          <a:p>
            <a:pPr eaLnBrk="1" hangingPunct="1">
              <a:lnSpc>
                <a:spcPct val="80000"/>
              </a:lnSpc>
              <a:buNone/>
            </a:pPr>
            <a:r>
              <a:rPr lang="en-GB" sz="1800" dirty="0" smtClean="0"/>
              <a:t>Peelo, M and Wareham, T (</a:t>
            </a:r>
            <a:r>
              <a:rPr lang="en-GB" sz="1800" dirty="0" err="1" smtClean="0"/>
              <a:t>eds</a:t>
            </a:r>
            <a:r>
              <a:rPr lang="en-GB" sz="1800" dirty="0" smtClean="0"/>
              <a:t>) (2002) </a:t>
            </a:r>
            <a:r>
              <a:rPr lang="en-GB" sz="1800" i="1" dirty="0" smtClean="0"/>
              <a:t>Failing Students in higher education</a:t>
            </a:r>
            <a:r>
              <a:rPr lang="en-GB" sz="1800" dirty="0" smtClean="0"/>
              <a:t> Buckingham, UK, SRHE/Open University Press.</a:t>
            </a:r>
          </a:p>
          <a:p>
            <a:pPr eaLnBrk="1" hangingPunct="1">
              <a:lnSpc>
                <a:spcPct val="80000"/>
              </a:lnSpc>
              <a:buNone/>
            </a:pPr>
            <a:r>
              <a:rPr lang="en-GB" sz="1800" dirty="0" smtClean="0"/>
              <a:t>Sadler, D R (1989) Formative assessment and the design of instructional systems </a:t>
            </a:r>
            <a:r>
              <a:rPr lang="en-GB" sz="1800" i="1" dirty="0" smtClean="0"/>
              <a:t>Instructional Science </a:t>
            </a:r>
            <a:r>
              <a:rPr lang="en-GB" sz="1800" dirty="0" smtClean="0"/>
              <a:t>18, 119-144.</a:t>
            </a:r>
          </a:p>
          <a:p>
            <a:pPr eaLnBrk="1" hangingPunct="1">
              <a:lnSpc>
                <a:spcPct val="80000"/>
              </a:lnSpc>
              <a:buNone/>
            </a:pPr>
            <a:r>
              <a:rPr lang="en-GB" sz="1800" dirty="0" smtClean="0"/>
              <a:t>Sadler, D R (1998) Formative assessment: revisiting the territory </a:t>
            </a:r>
            <a:r>
              <a:rPr lang="en-GB" sz="1800" i="1" dirty="0" smtClean="0"/>
              <a:t>Assessment in Education: Principles, Policy and Practice </a:t>
            </a:r>
            <a:r>
              <a:rPr lang="en-GB" sz="1800" dirty="0" smtClean="0"/>
              <a:t>5, 77-84</a:t>
            </a:r>
          </a:p>
          <a:p>
            <a:pPr eaLnBrk="1" hangingPunct="1">
              <a:lnSpc>
                <a:spcPct val="80000"/>
              </a:lnSpc>
              <a:buNone/>
            </a:pPr>
            <a:r>
              <a:rPr lang="en-GB" sz="1800" dirty="0" smtClean="0"/>
              <a:t>Pickford, R. and Brown, S. (2006) </a:t>
            </a:r>
            <a:r>
              <a:rPr lang="en-GB" sz="1800" i="1" dirty="0" smtClean="0"/>
              <a:t>Assessing skills and practice</a:t>
            </a:r>
            <a:r>
              <a:rPr lang="en-GB" sz="1800" dirty="0" smtClean="0"/>
              <a:t> London: Routledge.</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57200" y="333375"/>
            <a:ext cx="7543800" cy="574675"/>
          </a:xfrm>
        </p:spPr>
        <p:txBody>
          <a:bodyPr/>
          <a:lstStyle/>
          <a:p>
            <a:pPr eaLnBrk="1" hangingPunct="1"/>
            <a:r>
              <a:rPr lang="en-GB" sz="3500" smtClean="0"/>
              <a:t>Useful references 4</a:t>
            </a:r>
          </a:p>
        </p:txBody>
      </p:sp>
      <p:sp>
        <p:nvSpPr>
          <p:cNvPr id="53251" name="Rectangle 3"/>
          <p:cNvSpPr>
            <a:spLocks noGrp="1" noChangeArrowheads="1"/>
          </p:cNvSpPr>
          <p:nvPr>
            <p:ph type="body" idx="1"/>
          </p:nvPr>
        </p:nvSpPr>
        <p:spPr>
          <a:xfrm>
            <a:off x="468313" y="1285875"/>
            <a:ext cx="8229600" cy="5095875"/>
          </a:xfrm>
        </p:spPr>
        <p:txBody>
          <a:bodyPr/>
          <a:lstStyle/>
          <a:p>
            <a:pPr eaLnBrk="1" hangingPunct="1">
              <a:lnSpc>
                <a:spcPct val="90000"/>
              </a:lnSpc>
              <a:buNone/>
            </a:pPr>
            <a:r>
              <a:rPr lang="en-GB" sz="2000" dirty="0" smtClean="0">
                <a:cs typeface="Times New Roman" pitchFamily="18" charset="0"/>
              </a:rPr>
              <a:t>Race, P. (2001) </a:t>
            </a:r>
            <a:r>
              <a:rPr lang="en-GB" sz="2000" i="1" dirty="0" smtClean="0">
                <a:cs typeface="Times New Roman" pitchFamily="18" charset="0"/>
              </a:rPr>
              <a:t>A Briefing on Self, Peer &amp; Group Assessment</a:t>
            </a:r>
            <a:r>
              <a:rPr lang="en-GB" sz="2000" dirty="0" smtClean="0">
                <a:cs typeface="Times New Roman" pitchFamily="18" charset="0"/>
              </a:rPr>
              <a:t> in LTSN Generic Centre Assessment Series No 9 LTSN York.</a:t>
            </a:r>
            <a:r>
              <a:rPr lang="en-GB" sz="2000" dirty="0" smtClean="0"/>
              <a:t> Race P. (2006) </a:t>
            </a:r>
            <a:r>
              <a:rPr lang="en-GB" sz="2000" i="1" dirty="0" smtClean="0"/>
              <a:t>The lecturer’s toolkit (3rd edition)</a:t>
            </a:r>
            <a:r>
              <a:rPr lang="en-GB" sz="2000" dirty="0" smtClean="0"/>
              <a:t> London: Routledge.</a:t>
            </a:r>
          </a:p>
          <a:p>
            <a:pPr eaLnBrk="1" hangingPunct="1">
              <a:lnSpc>
                <a:spcPct val="90000"/>
              </a:lnSpc>
              <a:buNone/>
            </a:pPr>
            <a:r>
              <a:rPr lang="en-GB" sz="2000" dirty="0" smtClean="0"/>
              <a:t>Race P (2006) </a:t>
            </a:r>
            <a:r>
              <a:rPr lang="en-GB" sz="2000" i="1" dirty="0" smtClean="0"/>
              <a:t>The Lecturers toolkit</a:t>
            </a:r>
            <a:r>
              <a:rPr lang="en-GB" sz="2000" dirty="0" smtClean="0"/>
              <a:t> 3</a:t>
            </a:r>
            <a:r>
              <a:rPr lang="en-GB" sz="2000" baseline="30000" dirty="0" smtClean="0"/>
              <a:t>rd</a:t>
            </a:r>
            <a:r>
              <a:rPr lang="en-GB" sz="2000" dirty="0" smtClean="0"/>
              <a:t> edition London Routledge</a:t>
            </a:r>
          </a:p>
          <a:p>
            <a:pPr eaLnBrk="1" hangingPunct="1">
              <a:lnSpc>
                <a:spcPct val="90000"/>
              </a:lnSpc>
              <a:buNone/>
            </a:pPr>
            <a:r>
              <a:rPr lang="en-GB" sz="2000" dirty="0" smtClean="0"/>
              <a:t>Race P and Pickford r (2007) </a:t>
            </a:r>
            <a:r>
              <a:rPr lang="en-GB" sz="2000" i="1" dirty="0" smtClean="0"/>
              <a:t>Making Teaching work: Teaching smarter in post-compulsory education</a:t>
            </a:r>
            <a:r>
              <a:rPr lang="en-GB" sz="2000" dirty="0" smtClean="0"/>
              <a:t>, London, Sage</a:t>
            </a:r>
          </a:p>
          <a:p>
            <a:pPr eaLnBrk="1" hangingPunct="1">
              <a:lnSpc>
                <a:spcPct val="90000"/>
              </a:lnSpc>
              <a:buNone/>
            </a:pPr>
            <a:r>
              <a:rPr lang="en-GB" sz="2000" dirty="0" smtClean="0"/>
              <a:t>Rust, C., Price, M. and O’Donovan, B. (2003). Improving students’ learning by developing their understanding of assessment criteria and processes. </a:t>
            </a:r>
            <a:r>
              <a:rPr lang="en-GB" sz="2000" i="1" dirty="0" smtClean="0"/>
              <a:t>Assessment and Evaluation in Higher Education. 28 (2), 147-164.</a:t>
            </a:r>
          </a:p>
          <a:p>
            <a:pPr eaLnBrk="1" hangingPunct="1">
              <a:lnSpc>
                <a:spcPct val="90000"/>
              </a:lnSpc>
              <a:buNone/>
            </a:pPr>
            <a:r>
              <a:rPr lang="en-GB" sz="2000" dirty="0" smtClean="0"/>
              <a:t>Ryan J (2000)</a:t>
            </a:r>
            <a:r>
              <a:rPr lang="en-GB" sz="2000" i="1" dirty="0" smtClean="0"/>
              <a:t>A Guide to Teaching International Students</a:t>
            </a:r>
            <a:r>
              <a:rPr lang="en-GB" sz="2000" dirty="0" smtClean="0"/>
              <a:t> Oxford Centre for Staff and Learning Development</a:t>
            </a:r>
          </a:p>
          <a:p>
            <a:pPr eaLnBrk="1" hangingPunct="1">
              <a:lnSpc>
                <a:spcPct val="90000"/>
              </a:lnSpc>
              <a:buNone/>
            </a:pPr>
            <a:r>
              <a:rPr lang="en-GB" sz="2000" dirty="0" err="1" smtClean="0"/>
              <a:t>Stefani</a:t>
            </a:r>
            <a:r>
              <a:rPr lang="en-GB" sz="2000" dirty="0" smtClean="0"/>
              <a:t> L and Carroll J (2001)</a:t>
            </a:r>
            <a:r>
              <a:rPr lang="en-GB" sz="2000" dirty="0" smtClean="0">
                <a:solidFill>
                  <a:srgbClr val="313063"/>
                </a:solidFill>
              </a:rPr>
              <a:t>A Briefing on Plagiarism</a:t>
            </a:r>
            <a:r>
              <a:rPr lang="en-GB" sz="2000" dirty="0" smtClean="0"/>
              <a:t> http://www.ltsn.ac.uk/application.asp?app=resources.asp&amp;process=full_record&amp;section=generic&amp;id=10</a:t>
            </a:r>
          </a:p>
          <a:p>
            <a:pPr eaLnBrk="1" hangingPunct="1">
              <a:lnSpc>
                <a:spcPct val="90000"/>
              </a:lnSpc>
              <a:buNone/>
            </a:pPr>
            <a:r>
              <a:rPr lang="en-GB" sz="2000" dirty="0" smtClean="0"/>
              <a:t>Yorke, M. (1999) </a:t>
            </a:r>
            <a:r>
              <a:rPr lang="en-GB" sz="2000" i="1" dirty="0" smtClean="0"/>
              <a:t>Leaving Early: Undergraduate Non-completion in Higher Education</a:t>
            </a:r>
            <a:r>
              <a:rPr lang="en-GB" sz="2000" dirty="0" smtClean="0"/>
              <a:t>, London: Routledge.</a:t>
            </a:r>
          </a:p>
          <a:p>
            <a:pPr eaLnBrk="1" hangingPunct="1">
              <a:lnSpc>
                <a:spcPct val="90000"/>
              </a:lnSpc>
            </a:pPr>
            <a:endParaRPr lang="en-GB" sz="20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p:txBody>
          <a:bodyPr/>
          <a:lstStyle/>
          <a:p>
            <a:r>
              <a:rPr lang="en-GB" sz="3100" smtClean="0"/>
              <a:t>Good feedback practice</a:t>
            </a:r>
            <a:r>
              <a:rPr lang="en-GB" sz="3500" smtClean="0"/>
              <a:t>:</a:t>
            </a:r>
            <a:br>
              <a:rPr lang="en-GB" sz="3500" smtClean="0"/>
            </a:br>
            <a:endParaRPr lang="en-US" sz="3500" smtClean="0"/>
          </a:p>
        </p:txBody>
      </p:sp>
      <p:sp>
        <p:nvSpPr>
          <p:cNvPr id="16387" name="Rectangle 3"/>
          <p:cNvSpPr>
            <a:spLocks noGrp="1" noChangeArrowheads="1"/>
          </p:cNvSpPr>
          <p:nvPr>
            <p:ph type="body" idx="4294967295"/>
          </p:nvPr>
        </p:nvSpPr>
        <p:spPr>
          <a:xfrm>
            <a:off x="468313" y="1412875"/>
            <a:ext cx="8229600" cy="5111750"/>
          </a:xfrm>
        </p:spPr>
        <p:txBody>
          <a:bodyPr/>
          <a:lstStyle/>
          <a:p>
            <a:pPr marL="361950" indent="-361950">
              <a:lnSpc>
                <a:spcPct val="80000"/>
              </a:lnSpc>
              <a:buFont typeface="Wingdings" pitchFamily="2" charset="2"/>
              <a:buNone/>
            </a:pPr>
            <a:r>
              <a:rPr lang="en-US" sz="2400" smtClean="0"/>
              <a:t>1. Helps clarify what good performance is (goals, criteria, expected standards);</a:t>
            </a:r>
          </a:p>
          <a:p>
            <a:pPr marL="361950" indent="-361950">
              <a:spcBef>
                <a:spcPct val="0"/>
              </a:spcBef>
              <a:buFont typeface="Wingdings" pitchFamily="2" charset="2"/>
              <a:buNone/>
            </a:pPr>
            <a:r>
              <a:rPr lang="en-US" sz="2400" smtClean="0"/>
              <a:t>2. Facilitates the development of self-assessment (reflection) in learning;</a:t>
            </a:r>
          </a:p>
          <a:p>
            <a:pPr marL="361950" indent="-361950">
              <a:spcBef>
                <a:spcPct val="0"/>
              </a:spcBef>
              <a:buFont typeface="Wingdings" pitchFamily="2" charset="2"/>
              <a:buNone/>
            </a:pPr>
            <a:r>
              <a:rPr lang="en-US" sz="2400" smtClean="0"/>
              <a:t>3. Delivers high quality information to students about their learning;</a:t>
            </a:r>
          </a:p>
          <a:p>
            <a:pPr marL="361950" indent="-361950">
              <a:spcBef>
                <a:spcPct val="0"/>
              </a:spcBef>
              <a:buFont typeface="Wingdings" pitchFamily="2" charset="2"/>
              <a:buNone/>
            </a:pPr>
            <a:r>
              <a:rPr lang="en-US" sz="2400" smtClean="0"/>
              <a:t>4. Encourages teacher and peer dialogue around learning;</a:t>
            </a:r>
          </a:p>
          <a:p>
            <a:pPr marL="361950" indent="-361950">
              <a:spcBef>
                <a:spcPct val="0"/>
              </a:spcBef>
              <a:buFont typeface="Wingdings" pitchFamily="2" charset="2"/>
              <a:buNone/>
            </a:pPr>
            <a:r>
              <a:rPr lang="en-US" sz="2400" smtClean="0"/>
              <a:t>5. Encourages positive motivational beliefs and self-esteem;</a:t>
            </a:r>
          </a:p>
          <a:p>
            <a:pPr marL="361950" indent="-361950">
              <a:spcBef>
                <a:spcPct val="0"/>
              </a:spcBef>
              <a:buFont typeface="Wingdings" pitchFamily="2" charset="2"/>
              <a:buNone/>
            </a:pPr>
            <a:r>
              <a:rPr lang="en-US" sz="2400" smtClean="0"/>
              <a:t>6. Provides opportunities to close the gap between current and desired performance;</a:t>
            </a:r>
          </a:p>
          <a:p>
            <a:pPr marL="361950" indent="-361950">
              <a:spcBef>
                <a:spcPct val="0"/>
              </a:spcBef>
              <a:buFont typeface="Wingdings" pitchFamily="2" charset="2"/>
              <a:buNone/>
            </a:pPr>
            <a:r>
              <a:rPr lang="en-US" sz="2400" smtClean="0"/>
              <a:t>7. Provides information to teachers that can be used to help shape the teaching.</a:t>
            </a:r>
            <a:endParaRPr lang="en-GB" sz="2400" smtClean="0"/>
          </a:p>
          <a:p>
            <a:pPr marL="361950" indent="-361950">
              <a:lnSpc>
                <a:spcPct val="80000"/>
              </a:lnSpc>
            </a:pPr>
            <a:endParaRPr lang="en-US" sz="190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noFill/>
        </p:spPr>
        <p:txBody>
          <a:bodyPr/>
          <a:lstStyle/>
          <a:p>
            <a:pPr eaLnBrk="1" hangingPunct="1"/>
            <a:r>
              <a:rPr lang="en-GB" sz="3600" smtClean="0"/>
              <a:t>Looking at the alternatives</a:t>
            </a:r>
          </a:p>
        </p:txBody>
      </p:sp>
      <p:sp>
        <p:nvSpPr>
          <p:cNvPr id="17411" name="Rectangle 3"/>
          <p:cNvSpPr>
            <a:spLocks noGrp="1" noChangeArrowheads="1"/>
          </p:cNvSpPr>
          <p:nvPr>
            <p:ph type="body" idx="1"/>
          </p:nvPr>
        </p:nvSpPr>
        <p:spPr>
          <a:noFill/>
        </p:spPr>
        <p:txBody>
          <a:bodyPr/>
          <a:lstStyle/>
          <a:p>
            <a:pPr eaLnBrk="1" hangingPunct="1"/>
            <a:r>
              <a:rPr lang="en-GB" smtClean="0"/>
              <a:t>Each of the following methods aims to make giving feedback to students more effective and efficient.</a:t>
            </a:r>
          </a:p>
          <a:p>
            <a:pPr eaLnBrk="1" hangingPunct="1"/>
            <a:r>
              <a:rPr lang="en-GB" smtClean="0"/>
              <a:t>Any single method used exclusively is unlikely to be acceptable to students;</a:t>
            </a:r>
          </a:p>
          <a:p>
            <a:pPr eaLnBrk="1" hangingPunct="1"/>
            <a:r>
              <a:rPr lang="en-GB" smtClean="0"/>
              <a:t>Ring the changes so that your means of assessment provides a variety of different kinds of feedback.</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04800" y="609600"/>
            <a:ext cx="8534400" cy="1143000"/>
          </a:xfrm>
          <a:noFill/>
        </p:spPr>
        <p:txBody>
          <a:bodyPr/>
          <a:lstStyle/>
          <a:p>
            <a:pPr eaLnBrk="1" hangingPunct="1"/>
            <a:r>
              <a:rPr lang="en-GB" sz="3600" smtClean="0"/>
              <a:t>To give feedback more effectively </a:t>
            </a:r>
            <a:br>
              <a:rPr lang="en-GB" sz="3600" smtClean="0"/>
            </a:br>
            <a:r>
              <a:rPr lang="en-GB" sz="3600" smtClean="0"/>
              <a:t>&amp; efficiently, we can:</a:t>
            </a:r>
          </a:p>
        </p:txBody>
      </p:sp>
      <p:sp>
        <p:nvSpPr>
          <p:cNvPr id="18435" name="Rectangle 3"/>
          <p:cNvSpPr>
            <a:spLocks noGrp="1" noChangeArrowheads="1"/>
          </p:cNvSpPr>
          <p:nvPr>
            <p:ph type="body" idx="1"/>
          </p:nvPr>
        </p:nvSpPr>
        <p:spPr>
          <a:xfrm>
            <a:off x="381000" y="1981200"/>
            <a:ext cx="8382000" cy="4114800"/>
          </a:xfrm>
        </p:spPr>
        <p:txBody>
          <a:bodyPr/>
          <a:lstStyle/>
          <a:p>
            <a:pPr eaLnBrk="1" hangingPunct="1"/>
            <a:r>
              <a:rPr lang="en-GB" smtClean="0"/>
              <a:t>Use model answers;</a:t>
            </a:r>
          </a:p>
          <a:p>
            <a:pPr eaLnBrk="1" hangingPunct="1"/>
            <a:r>
              <a:rPr lang="en-GB" smtClean="0"/>
              <a:t>Use assignment return sheets;</a:t>
            </a:r>
          </a:p>
          <a:p>
            <a:pPr eaLnBrk="1" hangingPunct="1"/>
            <a:r>
              <a:rPr lang="en-GB" smtClean="0"/>
              <a:t>Write an assignment report;</a:t>
            </a:r>
          </a:p>
          <a:p>
            <a:pPr eaLnBrk="1" hangingPunct="1"/>
            <a:r>
              <a:rPr lang="en-GB" smtClean="0"/>
              <a:t>Feedback to groups of students;</a:t>
            </a:r>
          </a:p>
          <a:p>
            <a:pPr eaLnBrk="1" hangingPunct="1"/>
            <a:r>
              <a:rPr lang="en-GB" smtClean="0"/>
              <a:t>Use statement banks;</a:t>
            </a:r>
          </a:p>
          <a:p>
            <a:pPr eaLnBrk="1" hangingPunct="1"/>
            <a:r>
              <a:rPr lang="en-GB" smtClean="0"/>
              <a:t>Use computer-assisted assessment;</a:t>
            </a:r>
          </a:p>
          <a:p>
            <a:pPr eaLnBrk="1" hangingPunct="1"/>
            <a:r>
              <a:rPr lang="en-GB" smtClean="0"/>
              <a:t>Involve students in their own assessment.</a:t>
            </a:r>
          </a:p>
          <a:p>
            <a:pPr eaLnBrk="1" hangingPunct="1"/>
            <a:endParaRPr lang="en-GB"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142875"/>
            <a:ext cx="7772400" cy="785813"/>
          </a:xfrm>
          <a:noFill/>
        </p:spPr>
        <p:txBody>
          <a:bodyPr/>
          <a:lstStyle/>
          <a:p>
            <a:pPr eaLnBrk="1" hangingPunct="1"/>
            <a:r>
              <a:rPr lang="en-GB" sz="3600" smtClean="0"/>
              <a:t>Using model answers: why?</a:t>
            </a:r>
          </a:p>
        </p:txBody>
      </p:sp>
      <p:sp>
        <p:nvSpPr>
          <p:cNvPr id="19459" name="Rectangle 3"/>
          <p:cNvSpPr>
            <a:spLocks noGrp="1" noChangeArrowheads="1"/>
          </p:cNvSpPr>
          <p:nvPr>
            <p:ph type="body" idx="1"/>
          </p:nvPr>
        </p:nvSpPr>
        <p:spPr>
          <a:xfrm>
            <a:off x="685800" y="1000125"/>
            <a:ext cx="7772400" cy="5095875"/>
          </a:xfrm>
          <a:noFill/>
        </p:spPr>
        <p:txBody>
          <a:bodyPr/>
          <a:lstStyle/>
          <a:p>
            <a:pPr eaLnBrk="1" hangingPunct="1"/>
            <a:r>
              <a:rPr lang="en-GB" smtClean="0"/>
              <a:t>They give students a good idea of what can be expected of them;</a:t>
            </a:r>
          </a:p>
          <a:p>
            <a:pPr eaLnBrk="1" hangingPunct="1"/>
            <a:r>
              <a:rPr lang="en-GB" smtClean="0"/>
              <a:t>It is sometimes easier to show students than tell them what we are after;</a:t>
            </a:r>
          </a:p>
          <a:p>
            <a:pPr eaLnBrk="1" hangingPunct="1"/>
            <a:r>
              <a:rPr lang="en-GB" smtClean="0"/>
              <a:t>They can be time efficient; </a:t>
            </a:r>
          </a:p>
          <a:p>
            <a:pPr eaLnBrk="1" hangingPunct="1"/>
            <a:r>
              <a:rPr lang="en-GB" smtClean="0"/>
              <a:t>They show how solutions have been reached;</a:t>
            </a:r>
          </a:p>
          <a:p>
            <a:pPr eaLnBrk="1" hangingPunct="1"/>
            <a:r>
              <a:rPr lang="en-GB" smtClean="0"/>
              <a:t>They demonstrate good practice;</a:t>
            </a:r>
          </a:p>
          <a:p>
            <a:pPr eaLnBrk="1" hangingPunct="1"/>
            <a:r>
              <a:rPr lang="en-GB" smtClean="0"/>
              <a:t>The commentary can indicate why an answer is good.</a:t>
            </a:r>
          </a:p>
          <a:p>
            <a:pPr eaLnBrk="1" hangingPunct="1"/>
            <a:endParaRPr lang="en-GB" smtClean="0"/>
          </a:p>
          <a:p>
            <a:pPr eaLnBrk="1" hangingPunct="1"/>
            <a:endParaRPr lang="en-GB"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p:spPr>
        <p:txBody>
          <a:bodyPr/>
          <a:lstStyle/>
          <a:p>
            <a:pPr eaLnBrk="1" hangingPunct="1"/>
            <a:r>
              <a:rPr lang="en-GB" sz="3600" smtClean="0"/>
              <a:t>Using model answers: how?</a:t>
            </a:r>
          </a:p>
        </p:txBody>
      </p:sp>
      <p:sp>
        <p:nvSpPr>
          <p:cNvPr id="20483" name="Rectangle 3"/>
          <p:cNvSpPr>
            <a:spLocks noGrp="1" noChangeArrowheads="1"/>
          </p:cNvSpPr>
          <p:nvPr>
            <p:ph type="body" idx="1"/>
          </p:nvPr>
        </p:nvSpPr>
        <p:spPr>
          <a:xfrm>
            <a:off x="468313" y="1196975"/>
            <a:ext cx="8280400" cy="4899025"/>
          </a:xfrm>
          <a:noFill/>
        </p:spPr>
        <p:txBody>
          <a:bodyPr/>
          <a:lstStyle/>
          <a:p>
            <a:pPr eaLnBrk="1" hangingPunct="1"/>
            <a:r>
              <a:rPr lang="en-GB" dirty="0" smtClean="0"/>
              <a:t>Staff preparing an assignment can draft a model answer;</a:t>
            </a:r>
          </a:p>
          <a:p>
            <a:pPr eaLnBrk="1" hangingPunct="1"/>
            <a:r>
              <a:rPr lang="en-GB" dirty="0" smtClean="0"/>
              <a:t>Student work (or extracts from several </a:t>
            </a:r>
            <a:r>
              <a:rPr lang="en-GB" dirty="0" smtClean="0"/>
              <a:t>students’ </a:t>
            </a:r>
            <a:r>
              <a:rPr lang="en-GB" dirty="0" smtClean="0"/>
              <a:t>answers) can be </a:t>
            </a:r>
            <a:r>
              <a:rPr lang="en-GB" dirty="0" err="1" smtClean="0"/>
              <a:t>anonymised</a:t>
            </a:r>
            <a:r>
              <a:rPr lang="en-GB" dirty="0" smtClean="0"/>
              <a:t> and (with permission) used as a model;</a:t>
            </a:r>
          </a:p>
          <a:p>
            <a:pPr eaLnBrk="1" hangingPunct="1"/>
            <a:r>
              <a:rPr lang="en-GB" dirty="0" smtClean="0"/>
              <a:t>Text can be placed on page with explanatory comments appended (‘exploded text’);</a:t>
            </a:r>
          </a:p>
          <a:p>
            <a:pPr eaLnBrk="1" hangingPunct="1"/>
            <a:r>
              <a:rPr lang="en-GB" dirty="0" smtClean="0"/>
              <a:t>However, caution should be exercised in order to lead students to think only one approach is acceptable.</a:t>
            </a:r>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3050</Words>
  <Application>Microsoft Office PowerPoint</Application>
  <PresentationFormat>On-screen Show (4:3)</PresentationFormat>
  <Paragraphs>260</Paragraphs>
  <Slides>42</Slides>
  <Notes>40</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LeedsMet template</vt:lpstr>
      <vt:lpstr>Streamlining assessment: giving feedback effectively and efficiently Regents University May 2013</vt:lpstr>
      <vt:lpstr>Why is assessment such a big issue?</vt:lpstr>
      <vt:lpstr>Why would we wish to streamline assessment?</vt:lpstr>
      <vt:lpstr>Implications of wider participation: </vt:lpstr>
      <vt:lpstr>Good feedback practice: </vt:lpstr>
      <vt:lpstr>Looking at the alternatives</vt:lpstr>
      <vt:lpstr>To give feedback more effectively  &amp; efficiently, we can:</vt:lpstr>
      <vt:lpstr>Using model answers: why?</vt:lpstr>
      <vt:lpstr>Using model answers: how?</vt:lpstr>
      <vt:lpstr>Assignment return sheets: why?</vt:lpstr>
      <vt:lpstr>Assignment return sheets: how?</vt:lpstr>
      <vt:lpstr>Written assignment reports: why?</vt:lpstr>
      <vt:lpstr>Assignment reports: how?</vt:lpstr>
      <vt:lpstr>Feeding back orally to groups of students: why?</vt:lpstr>
      <vt:lpstr>Feeding back orally to groups of students: how?</vt:lpstr>
      <vt:lpstr>Statement banks: why?</vt:lpstr>
      <vt:lpstr>Statement banks: how?</vt:lpstr>
      <vt:lpstr>Computer-assisted assessment: why?</vt:lpstr>
      <vt:lpstr>Computer-assisted assessment: how?</vt:lpstr>
      <vt:lpstr>Use CAA for rather than of learning</vt:lpstr>
      <vt:lpstr>Giving feedback electronically: you can use</vt:lpstr>
      <vt:lpstr>Involving students in their own assessment: why?</vt:lpstr>
      <vt:lpstr>More reasons</vt:lpstr>
      <vt:lpstr>However:</vt:lpstr>
      <vt:lpstr>Involving students in their own assessment</vt:lpstr>
      <vt:lpstr>Implementing self and peer assessment</vt:lpstr>
      <vt:lpstr>Students giving feedback to peers</vt:lpstr>
      <vt:lpstr>Strategies for ensuring assessment is for rather than of learning</vt:lpstr>
      <vt:lpstr>To integrate assessment we need to realign it with the curriculum by:</vt:lpstr>
      <vt:lpstr>Encouraging students to take assessment more seriously</vt:lpstr>
      <vt:lpstr>Making assessment work well</vt:lpstr>
      <vt:lpstr>Students benefit if we can make feedback timely</vt:lpstr>
      <vt:lpstr>Can we provide opportunities for multiple assessment?</vt:lpstr>
      <vt:lpstr>Using formative assessment to promote independence and learning</vt:lpstr>
      <vt:lpstr>Play fair with students by avoiding using ‘final language’ (Boud)</vt:lpstr>
      <vt:lpstr>Play fair by giving feedback to students with diverse abilities</vt:lpstr>
      <vt:lpstr>Conclusions</vt:lpstr>
      <vt:lpstr>These and other slides will be available on my website at www.sally-brown.net</vt:lpstr>
      <vt:lpstr>Useful references: 1</vt:lpstr>
      <vt:lpstr>Useful references 2</vt:lpstr>
      <vt:lpstr>Useful references 3</vt:lpstr>
      <vt:lpstr>Useful references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2013-05-29T13:17:27Z</dcterms:modified>
</cp:coreProperties>
</file>