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419" r:id="rId15"/>
    <p:sldId id="395" r:id="rId16"/>
    <p:sldId id="359" r:id="rId17"/>
    <p:sldId id="416" r:id="rId18"/>
    <p:sldId id="417" r:id="rId19"/>
    <p:sldId id="382" r:id="rId20"/>
    <p:sldId id="406" r:id="rId21"/>
    <p:sldId id="410" r:id="rId22"/>
    <p:sldId id="409" r:id="rId23"/>
    <p:sldId id="414" r:id="rId24"/>
    <p:sldId id="407" r:id="rId25"/>
    <p:sldId id="418" r:id="rId26"/>
    <p:sldId id="415" r:id="rId27"/>
    <p:sldId id="363" r:id="rId28"/>
    <p:sldId id="385" r:id="rId29"/>
    <p:sldId id="362" r:id="rId30"/>
    <p:sldId id="389" r:id="rId31"/>
    <p:sldId id="373" r:id="rId32"/>
    <p:sldId id="367" r:id="rId33"/>
    <p:sldId id="393" r:id="rId34"/>
    <p:sldId id="391" r:id="rId35"/>
    <p:sldId id="370" r:id="rId36"/>
    <p:sldId id="374" r:id="rId37"/>
    <p:sldId id="380" r:id="rId38"/>
    <p:sldId id="402" r:id="rId39"/>
    <p:sldId id="403" r:id="rId40"/>
    <p:sldId id="405"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126" y="83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41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dirty="0"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10</a:t>
            </a:fld>
            <a:endParaRPr lang="en-US" dirty="0"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12</a:t>
            </a:fld>
            <a:endParaRPr lang="en-US" smtClean="0">
              <a:solidFill>
                <a:srgbClr val="000000"/>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13</a:t>
            </a:fld>
            <a:endParaRPr lang="en-US" smtClean="0">
              <a:solidFill>
                <a:srgbClr val="000000"/>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14</a:t>
            </a:fld>
            <a:endParaRPr lang="en-US" smtClean="0">
              <a:solidFill>
                <a:srgbClr val="000000"/>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15</a:t>
            </a:fld>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5513" y="750888"/>
            <a:ext cx="4946650" cy="3709987"/>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8E28087-6036-4B78-B40F-C22A9E1F2CB1}"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20</a:t>
            </a:fld>
            <a:endParaRPr 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25</a:t>
            </a:fld>
            <a:endParaRPr 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27</a:t>
            </a:fld>
            <a:endParaRPr lang="en-US" smtClean="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28</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dirty="0"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4</a:t>
            </a:fld>
            <a:endParaRPr lang="en-US" sz="1200"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dirty="0"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5</a:t>
            </a:fld>
            <a:endParaRPr lang="en-US" dirty="0"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dirty="0"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6</a:t>
            </a:fld>
            <a:endParaRPr lang="en-US" dirty="0"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dirty="0"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8</a:t>
            </a:fld>
            <a:endParaRPr lang="en-US" dirty="0"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dirty="0"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9</a:t>
            </a:fld>
            <a:endParaRPr lang="en-US" dirty="0"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8.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2000" dirty="0" smtClean="0"/>
              <a:t>A series of regional workshop to extend the outreach of the NTFS project. May - July2013</a:t>
            </a:r>
            <a:r>
              <a:rPr lang="en-GB" sz="2800" dirty="0" smtClean="0"/>
              <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(And others…..)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a14="http://schemas.microsoft.com/office/drawing/2010/main" xmlns=""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152400" y="349250"/>
            <a:ext cx="8991600" cy="1092200"/>
          </a:xfrm>
          <a:prstGeom prst="rect">
            <a:avLst/>
          </a:prstGeom>
          <a:noFill/>
          <a:ln w="12700">
            <a:noFill/>
            <a:miter lim="800000"/>
            <a:headEnd/>
            <a:tailEnd/>
          </a:ln>
          <a:effectLst/>
        </p:spPr>
        <p:txBody>
          <a:bodyPr lIns="92075" tIns="46038" rIns="92075" bIns="46038" anchor="ctr"/>
          <a:lstStyle/>
          <a:p>
            <a:pPr>
              <a:lnSpc>
                <a:spcPct val="75000"/>
              </a:lnSpc>
            </a:pPr>
            <a:r>
              <a:rPr lang="en-GB" sz="4400" dirty="0" smtClean="0">
                <a:effectLst>
                  <a:outerShdw blurRad="38100" dist="38100" dir="2700000" algn="tl">
                    <a:srgbClr val="FFFFFF"/>
                  </a:outerShdw>
                </a:effectLst>
                <a:latin typeface="Arial" pitchFamily="34" charset="0"/>
                <a:cs typeface="Arial" pitchFamily="34" charset="0"/>
              </a:rPr>
              <a:t>Characteristics of excellent teachers: diamond-9</a:t>
            </a:r>
            <a:endParaRPr lang="en-GB" sz="4400" dirty="0">
              <a:effectLst>
                <a:outerShdw blurRad="38100" dist="38100" dir="2700000" algn="tl">
                  <a:srgbClr val="FFFFFF"/>
                </a:outerShdw>
              </a:effectLst>
              <a:latin typeface="Arial" pitchFamily="34" charset="0"/>
              <a:cs typeface="Arial" pitchFamily="34" charset="0"/>
            </a:endParaRPr>
          </a:p>
        </p:txBody>
      </p:sp>
      <p:sp>
        <p:nvSpPr>
          <p:cNvPr id="63491"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1</a:t>
            </a:r>
          </a:p>
        </p:txBody>
      </p:sp>
      <p:sp>
        <p:nvSpPr>
          <p:cNvPr id="63492"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2</a:t>
            </a:r>
          </a:p>
        </p:txBody>
      </p:sp>
      <p:sp>
        <p:nvSpPr>
          <p:cNvPr id="63493"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2</a:t>
            </a:r>
            <a:endParaRPr lang="en-GB" b="1" dirty="0">
              <a:latin typeface="Comic Sans MS" pitchFamily="66" charset="0"/>
            </a:endParaRPr>
          </a:p>
        </p:txBody>
      </p:sp>
      <p:sp>
        <p:nvSpPr>
          <p:cNvPr id="63494"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3</a:t>
            </a:r>
            <a:endParaRPr lang="en-GB" b="1" dirty="0">
              <a:latin typeface="Comic Sans MS" pitchFamily="66" charset="0"/>
            </a:endParaRPr>
          </a:p>
        </p:txBody>
      </p:sp>
      <p:sp>
        <p:nvSpPr>
          <p:cNvPr id="63495"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3</a:t>
            </a:r>
            <a:endParaRPr lang="en-GB" b="1" dirty="0">
              <a:latin typeface="Comic Sans MS" pitchFamily="66" charset="0"/>
            </a:endParaRPr>
          </a:p>
        </p:txBody>
      </p:sp>
      <p:sp>
        <p:nvSpPr>
          <p:cNvPr id="63496"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3</a:t>
            </a:r>
            <a:endParaRPr lang="en-GB" b="1" dirty="0">
              <a:latin typeface="Comic Sans MS" pitchFamily="66" charset="0"/>
            </a:endParaRPr>
          </a:p>
        </p:txBody>
      </p:sp>
      <p:sp>
        <p:nvSpPr>
          <p:cNvPr id="63497"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4</a:t>
            </a:r>
            <a:endParaRPr lang="en-GB" b="1" dirty="0">
              <a:latin typeface="Comic Sans MS" pitchFamily="66" charset="0"/>
            </a:endParaRPr>
          </a:p>
        </p:txBody>
      </p:sp>
      <p:sp>
        <p:nvSpPr>
          <p:cNvPr id="63498"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4</a:t>
            </a:r>
            <a:endParaRPr lang="en-GB" b="1" dirty="0">
              <a:latin typeface="Comic Sans MS" pitchFamily="66" charset="0"/>
            </a:endParaRPr>
          </a:p>
        </p:txBody>
      </p:sp>
      <p:sp>
        <p:nvSpPr>
          <p:cNvPr id="63499"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r>
              <a:rPr lang="en-GB" b="1" dirty="0">
                <a:latin typeface="Comic Sans MS" pitchFamily="66" charset="0"/>
              </a:rPr>
              <a:t>5</a:t>
            </a:r>
            <a:endParaRPr lang="en-GB" b="1" dirty="0">
              <a:latin typeface="Comic Sans M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dirty="0"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smtClean="0"/>
              <a:t>It </a:t>
            </a:r>
            <a:r>
              <a:rPr lang="en-GB" dirty="0" smtClean="0"/>
              <a:t>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a:t>
            </a:r>
            <a:r>
              <a:rPr lang="en-GB" sz="1800" smtClean="0"/>
              <a:t>(2012) Assimilate compendium, Leeds, Leeds Met Press</a:t>
            </a:r>
            <a:endParaRPr lang="en-GB" sz="1800" dirty="0" smtClean="0"/>
          </a:p>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dirty="0"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requiring peer engagement / peer assessment.</a:t>
            </a:r>
            <a:endParaRPr lang="en-GB" dirty="0" smtClean="0"/>
          </a:p>
          <a:p>
            <a:endParaRPr lang="en-GB"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2303</Words>
  <Application>Microsoft Office PowerPoint</Application>
  <PresentationFormat>On-screen Show (4:3)</PresentationFormat>
  <Paragraphs>225</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A series of regional workshop to extend the outreach of the NTFS project. May - July2013 </vt:lpstr>
      <vt:lpstr>Slide 2</vt:lpstr>
      <vt:lpstr>Today's workshop will enable you to:</vt:lpstr>
      <vt:lpstr>Assimilate has been a 3-year NTFS funded project</vt:lpstr>
      <vt:lpstr>The context for reviewing M-level assessment</vt:lpstr>
      <vt:lpstr>At Masters level, assessment really matters!</vt:lpstr>
      <vt:lpstr>Good practice M-level Assessment examples include:</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Emergent outcomes</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2013-05-31T15:28:53Z</dcterms:modified>
</cp:coreProperties>
</file>