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  <p:sldMasterId id="2147483664" r:id="rId2"/>
    <p:sldMasterId id="2147483666" r:id="rId3"/>
    <p:sldMasterId id="2147483670" r:id="rId4"/>
    <p:sldMasterId id="2147483674" r:id="rId5"/>
    <p:sldMasterId id="2147483688" r:id="rId6"/>
    <p:sldMasterId id="2147483690" r:id="rId7"/>
    <p:sldMasterId id="2147483692" r:id="rId8"/>
  </p:sldMasterIdLst>
  <p:notesMasterIdLst>
    <p:notesMasterId r:id="rId22"/>
  </p:notesMasterIdLst>
  <p:handoutMasterIdLst>
    <p:handoutMasterId r:id="rId23"/>
  </p:handoutMasterIdLst>
  <p:sldIdLst>
    <p:sldId id="261" r:id="rId9"/>
    <p:sldId id="419" r:id="rId10"/>
    <p:sldId id="416" r:id="rId11"/>
    <p:sldId id="414" r:id="rId12"/>
    <p:sldId id="407" r:id="rId13"/>
    <p:sldId id="422" r:id="rId14"/>
    <p:sldId id="415" r:id="rId15"/>
    <p:sldId id="359" r:id="rId16"/>
    <p:sldId id="382" r:id="rId17"/>
    <p:sldId id="420" r:id="rId18"/>
    <p:sldId id="402" r:id="rId19"/>
    <p:sldId id="403" r:id="rId20"/>
    <p:sldId id="405" r:id="rId21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5" autoAdjust="0"/>
    <p:restoredTop sz="95663" autoAdjust="0"/>
  </p:normalViewPr>
  <p:slideViewPr>
    <p:cSldViewPr showGuides="1">
      <p:cViewPr>
        <p:scale>
          <a:sx n="80" d="100"/>
          <a:sy n="80" d="100"/>
        </p:scale>
        <p:origin x="-7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1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43DEFE-0A81-41FE-A828-1CFAC6AF7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67711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C68459F-6D29-4B7B-B710-913C31443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70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7FB8884-55C8-4972-991E-4C9221E03DE4}" type="slidenum">
              <a:rPr lang="en-US" sz="1200" smtClean="0"/>
              <a:pPr/>
              <a:t>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68459F-6D29-4B7B-B710-913C31443AA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436CDE-04A5-462E-9C69-A74658598A8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E1C47-CF6E-4BB5-81F5-6D7484812878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436CDE-04A5-462E-9C69-A74658598A8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68459F-6D29-4B7B-B710-913C31443AA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ADCB8-16BB-4638-8903-33EF27277087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83B1FD-17C0-40CA-A68F-B37C2475712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14313A-8C5B-4FB2-A194-45C657AC7276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68459F-6D29-4B7B-B710-913C31443AA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B8A57F-9FBD-4C2A-87A0-1708C64EF946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2806D6B-B3C3-4BDB-9C11-A990A1413036}" type="slidenum">
              <a:rPr lang="en-US" sz="1200" smtClean="0"/>
              <a:pPr/>
              <a:t>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68459F-6D29-4B7B-B710-913C31443AA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5483225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0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23850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fld id="{45611A4E-CCCF-4BB1-A32D-25BDF97420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50764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F5838-2F4C-4F53-9AC5-1DB114010A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046262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49238"/>
            <a:ext cx="2058988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38"/>
            <a:ext cx="6029325" cy="6080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FD309-3BD7-4D23-A60B-2C459E6357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982338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3DC3-ED8E-49F0-B356-D61136D84C1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3DC3-ED8E-49F0-B356-D61136D84C1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3DC3-ED8E-49F0-B356-D61136D84C1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3DC3-ED8E-49F0-B356-D61136D84C1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3DC3-ED8E-49F0-B356-D61136D84C1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3DC3-ED8E-49F0-B356-D61136D84C1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3DC3-ED8E-49F0-B356-D61136D84C1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88DB3-363E-493C-949C-95FCEFC8E7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2868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DC425-BABC-46B4-ABDB-A868F2DE67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0878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39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39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C5EC5-1CE7-4C79-87D3-CAA0199639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60819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A012A-5AEB-4916-8BF0-A7A8E3FC7B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405049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B8D82-99B1-45FA-9E37-8782F8704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199590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3270-9E8A-464A-987B-5F1EF8101F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49117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2AF39-1E3E-4918-980B-B98B19FE40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392875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6DCDD-776C-426F-ABED-A456A9ABCD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1391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 userDrawn="1"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EB2D0517-265F-4B51-B4B8-DDA1E36431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2" name="Group 9"/>
          <p:cNvGrpSpPr>
            <a:grpSpLocks/>
          </p:cNvGrpSpPr>
          <p:nvPr userDrawn="1"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1033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 userDrawn="1"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25917F63-52E3-408B-A368-7EF78F84EE5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 userDrawn="1"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25917F63-52E3-408B-A368-7EF78F84EE5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 userDrawn="1"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25917F63-52E3-408B-A368-7EF78F84EE5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 userDrawn="1"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25917F63-52E3-408B-A368-7EF78F84EE5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 userDrawn="1"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25917F63-52E3-408B-A368-7EF78F84EE5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 userDrawn="1"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25917F63-52E3-408B-A368-7EF78F84EE5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 userDrawn="1"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25917F63-52E3-408B-A368-7EF78F84EE5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ally-brown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graphy.org.uk/gtip/thinkpieces/writingatmasterslevel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eprints.hud.ac.uk/10892/" TargetMode="External"/><Relationship Id="rId4" Type="http://schemas.openxmlformats.org/officeDocument/2006/relationships/hyperlink" Target="http://www.geography.org.uk/download/GA_PRGTIPBrooksMLevelCriteria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zqa.govt.nz/assets/Studying-in-NZ/New-Zealand-Qualification-Framework/theregister-booklet.pdf%20%20(accessed%20March%20201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qaa.ac.uk/academicinfrastructure/benchmark/masters/MastersDegreeCharacteristics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357166"/>
            <a:ext cx="7286675" cy="2784497"/>
          </a:xfrm>
        </p:spPr>
        <p:txBody>
          <a:bodyPr/>
          <a:lstStyle/>
          <a:p>
            <a:pPr algn="ctr" eaLnBrk="1" hangingPunct="1">
              <a:spcBef>
                <a:spcPts val="600"/>
              </a:spcBef>
            </a:pPr>
            <a:r>
              <a:rPr lang="en-GB" sz="3600" dirty="0" smtClean="0"/>
              <a:t>Enhancing the learning experience of Postgraduate students</a:t>
            </a:r>
            <a:br>
              <a:rPr lang="en-GB" sz="3600" dirty="0" smtClean="0"/>
            </a:br>
            <a:r>
              <a:rPr lang="en-GB" sz="2400" dirty="0" smtClean="0"/>
              <a:t>Kingston University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May 2013</a:t>
            </a:r>
            <a:br>
              <a:rPr lang="en-GB" sz="2400" dirty="0" smtClean="0"/>
            </a:br>
            <a:endParaRPr lang="en-GB" sz="2400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786063"/>
            <a:ext cx="6696075" cy="2808287"/>
          </a:xfrm>
        </p:spPr>
        <p:txBody>
          <a:bodyPr/>
          <a:lstStyle/>
          <a:p>
            <a:pPr algn="ctr" eaLnBrk="1" hangingPunct="1"/>
            <a:r>
              <a:rPr lang="en-GB" sz="2400" dirty="0" smtClean="0"/>
              <a:t>Sally Brown</a:t>
            </a:r>
          </a:p>
          <a:p>
            <a:pPr algn="ctr" eaLnBrk="1" hangingPunct="1"/>
            <a:r>
              <a:rPr lang="en-GB" sz="2400" dirty="0" smtClean="0">
                <a:hlinkClick r:id="rId3"/>
              </a:rPr>
              <a:t>http://sally-</a:t>
            </a:r>
            <a:r>
              <a:rPr lang="en-GB" sz="2400" dirty="0" err="1" smtClean="0">
                <a:hlinkClick r:id="rId3"/>
              </a:rPr>
              <a:t>brown.net</a:t>
            </a:r>
            <a:endParaRPr lang="en-GB" sz="2400" dirty="0" smtClean="0"/>
          </a:p>
          <a:p>
            <a:pPr algn="ctr" eaLnBrk="1" hangingPunct="1"/>
            <a:r>
              <a:rPr lang="en-GB" sz="1800" dirty="0" smtClean="0"/>
              <a:t>Emerita Professor, Leeds Metropolitan University,</a:t>
            </a:r>
          </a:p>
          <a:p>
            <a:pPr algn="ctr" eaLnBrk="1" hangingPunct="1"/>
            <a:r>
              <a:rPr lang="en-GB" sz="1800" dirty="0" smtClean="0"/>
              <a:t>Visiting Fellow, University of Northumbria</a:t>
            </a:r>
          </a:p>
          <a:p>
            <a:pPr algn="ctr" eaLnBrk="1" hangingPunct="1"/>
            <a:r>
              <a:rPr lang="en-GB" sz="1800" dirty="0" smtClean="0"/>
              <a:t>Adjunct Professor, University of the Sunshine Coast, Central Queensland and James Cook University Queensland</a:t>
            </a:r>
          </a:p>
          <a:p>
            <a:pPr algn="ctr" eaLnBrk="1" hangingPunct="1"/>
            <a:r>
              <a:rPr lang="en-GB" sz="1800" dirty="0" smtClean="0"/>
              <a:t>Visiting Professor, University of Plymouth and Liverpool John Moores University.</a:t>
            </a:r>
          </a:p>
          <a:p>
            <a:pPr algn="ctr" eaLnBrk="1" hangingPunct="1"/>
            <a:endParaRPr lang="en-GB" sz="2400" b="0" dirty="0" smtClean="0"/>
          </a:p>
          <a:p>
            <a:pPr algn="ctr" eaLnBrk="1" hangingPunct="1"/>
            <a:endParaRPr lang="en-GB" sz="800" b="0" dirty="0" smtClean="0"/>
          </a:p>
          <a:p>
            <a:pPr algn="ctr" eaLnBrk="1" hangingPunct="1"/>
            <a:r>
              <a:rPr lang="en-GB" sz="800" dirty="0" smtClean="0"/>
              <a:t> </a:t>
            </a:r>
          </a:p>
        </p:txBody>
      </p:sp>
    </p:spTree>
  </p:cSld>
  <p:clrMapOvr>
    <a:masterClrMapping/>
  </p:clrMapOvr>
  <p:transition advTm="520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543800" cy="1000132"/>
          </a:xfrm>
        </p:spPr>
        <p:txBody>
          <a:bodyPr/>
          <a:lstStyle/>
          <a:p>
            <a:r>
              <a:rPr lang="en-GB" sz="2800" dirty="0" smtClean="0"/>
              <a:t>What kinds of things make PG courses fulfilling, productive &amp;transformative?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Effective programme leadership with clear oversight of what the student experience comprises;</a:t>
            </a:r>
          </a:p>
          <a:p>
            <a:r>
              <a:rPr lang="en-GB" dirty="0" smtClean="0"/>
              <a:t>Systematic curriculum design to ensure that students learn productively in a supportive learning environment;</a:t>
            </a:r>
          </a:p>
          <a:p>
            <a:r>
              <a:rPr lang="en-GB" dirty="0" smtClean="0"/>
              <a:t>Well designed assessment </a:t>
            </a:r>
            <a:r>
              <a:rPr lang="en-GB" dirty="0" smtClean="0"/>
              <a:t>that ensures </a:t>
            </a:r>
            <a:r>
              <a:rPr lang="en-GB" dirty="0" smtClean="0"/>
              <a:t>it is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</a:t>
            </a:r>
            <a:r>
              <a:rPr lang="en-GB" dirty="0" smtClean="0"/>
              <a:t> not just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of </a:t>
            </a:r>
            <a:r>
              <a:rPr lang="en-GB" dirty="0" smtClean="0"/>
              <a:t>learning;</a:t>
            </a:r>
          </a:p>
          <a:p>
            <a:r>
              <a:rPr lang="en-GB" dirty="0" smtClean="0"/>
              <a:t>Effective feedback enabling them to remediate problems early;</a:t>
            </a:r>
          </a:p>
          <a:p>
            <a:r>
              <a:rPr lang="en-GB" dirty="0" smtClean="0"/>
              <a:t>Sufficient opportunities for students to receive guidance and support.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2800" dirty="0" smtClean="0"/>
              <a:t>Selected references and further reading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142875" y="1428750"/>
            <a:ext cx="8786813" cy="4900613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Brown, S. (2012) Assimilate compendium, Leeds, Leeds Met Press</a:t>
            </a:r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Brown, S. (</a:t>
            </a:r>
            <a:r>
              <a:rPr lang="en-GB" sz="1800" dirty="0" smtClean="0"/>
              <a:t>2013) What </a:t>
            </a:r>
            <a:r>
              <a:rPr lang="en-GB" sz="1800" dirty="0" smtClean="0"/>
              <a:t>are the perceived differences between assessing at Masters level and undergraduate level assessment? Some findings from an NTFS–funded </a:t>
            </a:r>
            <a:r>
              <a:rPr lang="en-GB" sz="1800" dirty="0" smtClean="0"/>
              <a:t>project, </a:t>
            </a:r>
            <a:r>
              <a:rPr lang="en-GB" sz="1800" i="1" dirty="0" smtClean="0"/>
              <a:t>Innovations </a:t>
            </a:r>
            <a:r>
              <a:rPr lang="en-GB" sz="1800" i="1" dirty="0" smtClean="0"/>
              <a:t>in Education and Teaching International, </a:t>
            </a:r>
            <a:r>
              <a:rPr lang="en-GB" sz="1800" i="1" dirty="0" smtClean="0"/>
              <a:t>forthcoming.</a:t>
            </a:r>
            <a:endParaRPr lang="en-GB" sz="1800" i="1" dirty="0" smtClean="0"/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Brown, S., Deignan, T. Race, P. and Priestley, J. (2012) </a:t>
            </a:r>
            <a:r>
              <a:rPr lang="en-GB" sz="1800" dirty="0" smtClean="0"/>
              <a:t>Assessing </a:t>
            </a:r>
            <a:r>
              <a:rPr lang="en-GB" sz="1800" dirty="0" smtClean="0"/>
              <a:t>students at Masters Level: learning points for Educational </a:t>
            </a:r>
            <a:r>
              <a:rPr lang="en-GB" sz="1800" i="1" dirty="0" err="1" smtClean="0"/>
              <a:t>Developers,Educational</a:t>
            </a:r>
            <a:r>
              <a:rPr lang="en-GB" sz="1800" i="1" dirty="0" smtClean="0"/>
              <a:t> </a:t>
            </a:r>
            <a:r>
              <a:rPr lang="en-GB" sz="1800" i="1" dirty="0" smtClean="0"/>
              <a:t>Developments, SEDA, Birmingham.</a:t>
            </a:r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Brown, S (2012) </a:t>
            </a:r>
            <a:r>
              <a:rPr lang="en-GB" sz="1800" dirty="0" smtClean="0"/>
              <a:t>Diverse </a:t>
            </a:r>
            <a:r>
              <a:rPr lang="en-GB" sz="1800" dirty="0" smtClean="0"/>
              <a:t>and innovative assessment at Masters Level: alternatives to conventional written </a:t>
            </a:r>
            <a:r>
              <a:rPr lang="en-GB" sz="1800" dirty="0" smtClean="0"/>
              <a:t>assignments, </a:t>
            </a:r>
            <a:r>
              <a:rPr lang="en-GB" sz="1800" i="1" dirty="0" smtClean="0"/>
              <a:t>in AISHE-J: The All Ireland Journal of Teaching and Learning in Higher Education </a:t>
            </a:r>
            <a:r>
              <a:rPr lang="en-GB" sz="1800" i="1" dirty="0" err="1" smtClean="0"/>
              <a:t>Vol</a:t>
            </a:r>
            <a:r>
              <a:rPr lang="en-GB" sz="1800" i="1" dirty="0" smtClean="0"/>
              <a:t> 4, No 2.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GB" sz="1800" dirty="0" smtClean="0"/>
              <a:t>Casey, J. (2002) </a:t>
            </a:r>
            <a:r>
              <a:rPr lang="en-GB" sz="1800" i="1" dirty="0" smtClean="0"/>
              <a:t>On-line assessment in a masters-level policy subject: participation in an on-line forum as part of assessment</a:t>
            </a:r>
            <a:r>
              <a:rPr lang="en-GB" sz="1800" dirty="0" smtClean="0"/>
              <a:t>, Centre for the study of higher education, Charles </a:t>
            </a:r>
            <a:r>
              <a:rPr lang="en-GB" sz="1800" dirty="0" err="1" smtClean="0"/>
              <a:t>Sturt</a:t>
            </a:r>
            <a:r>
              <a:rPr lang="en-GB" sz="1800" dirty="0" smtClean="0"/>
              <a:t> University, Australia.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GB" sz="1800" dirty="0" smtClean="0"/>
              <a:t>Dunn, S. and Singh, K. A. (2009) </a:t>
            </a:r>
            <a:r>
              <a:rPr lang="en-GB" sz="1800" i="1" dirty="0" smtClean="0"/>
              <a:t>Analysis of M-level modules in interdisciplinary</a:t>
            </a:r>
            <a:r>
              <a:rPr lang="en-GB" sz="1800" dirty="0" smtClean="0"/>
              <a:t> </a:t>
            </a:r>
            <a:r>
              <a:rPr lang="en-GB" sz="1800" i="1" dirty="0" smtClean="0"/>
              <a:t>nanotechnology education</a:t>
            </a:r>
            <a:r>
              <a:rPr lang="en-GB" sz="1800" dirty="0" smtClean="0"/>
              <a:t>, Nanotechnology Centre, Department of Materials, School of Applied Sciences, </a:t>
            </a:r>
            <a:r>
              <a:rPr lang="en-GB" sz="1800" dirty="0" err="1" smtClean="0"/>
              <a:t>Cranfield</a:t>
            </a:r>
            <a:r>
              <a:rPr lang="en-GB" sz="1800" dirty="0" smtClean="0"/>
              <a:t> University.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en-GB" sz="1800" dirty="0" smtClean="0"/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en-GB" sz="1800" dirty="0" smtClean="0"/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en-GB" sz="1800" dirty="0" smtClean="0"/>
          </a:p>
          <a:p>
            <a:pPr>
              <a:lnSpc>
                <a:spcPct val="10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8"/>
            <a:ext cx="7543800" cy="6635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200" dirty="0" smtClean="0"/>
              <a:t>References (contd.)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142984"/>
            <a:ext cx="8229600" cy="5400675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Fry, H., Pearce, R. and Bright, H. (2007) Re-working resource-based learning - a case study from a masters programme. </a:t>
            </a:r>
            <a:r>
              <a:rPr lang="en-GB" sz="1800" i="1" dirty="0" smtClean="0"/>
              <a:t>Innovations in Education and Teaching International</a:t>
            </a:r>
            <a:r>
              <a:rPr lang="en-GB" sz="1800" dirty="0" smtClean="0"/>
              <a:t>, 44(1), pp.79-91.</a:t>
            </a:r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Geographical Association. (no date) </a:t>
            </a:r>
            <a:r>
              <a:rPr lang="en-GB" sz="1800" i="1" dirty="0" smtClean="0"/>
              <a:t>GTIP Think Piece - Writing at Masters Level</a:t>
            </a:r>
            <a:r>
              <a:rPr lang="en-GB" sz="1800" dirty="0" smtClean="0"/>
              <a:t>. Available online: </a:t>
            </a:r>
            <a:r>
              <a:rPr lang="en-GB" sz="1800" u="sng" dirty="0" smtClean="0">
                <a:hlinkClick r:id="rId3"/>
              </a:rPr>
              <a:t>http://www.geography.org.uk/gtip/thinkpieces/writingatmasterslevel/</a:t>
            </a:r>
            <a:endParaRPr lang="en-GB" sz="1800" dirty="0" smtClean="0"/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Haworth, A., Perks, P. and </a:t>
            </a:r>
            <a:r>
              <a:rPr lang="en-GB" sz="1800" dirty="0" err="1" smtClean="0"/>
              <a:t>Tikly</a:t>
            </a:r>
            <a:r>
              <a:rPr lang="en-GB" sz="1800" dirty="0" smtClean="0"/>
              <a:t>, C. (no date) </a:t>
            </a:r>
            <a:r>
              <a:rPr lang="en-GB" sz="1800" i="1" dirty="0" smtClean="0"/>
              <a:t>Developments with Mathematics M-Level PGCE Provision and Assessment</a:t>
            </a:r>
            <a:r>
              <a:rPr lang="en-GB" sz="1800" i="1" u="sng" dirty="0" smtClean="0"/>
              <a:t>,</a:t>
            </a:r>
            <a:r>
              <a:rPr lang="en-GB" sz="1800" dirty="0" smtClean="0"/>
              <a:t> University of Manchester, University of Birmingham, University of Sussex.</a:t>
            </a:r>
          </a:p>
          <a:p>
            <a:pPr>
              <a:buFont typeface="Wingdings" pitchFamily="2" charset="2"/>
              <a:buNone/>
            </a:pPr>
            <a:r>
              <a:rPr lang="en-GB" sz="1800" dirty="0" smtClean="0"/>
              <a:t>Institute of Education (2006) Masters level criteria for Geography PGCE </a:t>
            </a:r>
            <a:r>
              <a:rPr lang="en-GB" sz="1800" u="sng" dirty="0" smtClean="0">
                <a:hlinkClick r:id="rId4"/>
              </a:rPr>
              <a:t>http://www.geography.org.uk/download/GA_PRGTIPBrooksMLevelCriteria.pdf</a:t>
            </a:r>
            <a:r>
              <a:rPr lang="en-GB" sz="1800" dirty="0" smtClean="0"/>
              <a:t> Accessed March 2012</a:t>
            </a:r>
          </a:p>
          <a:p>
            <a:pPr>
              <a:buNone/>
            </a:pPr>
            <a:r>
              <a:rPr lang="en-GB" sz="1800" dirty="0" smtClean="0"/>
              <a:t>Lord, D. (2008) Learning to Teach a Specialist Subject: Using New Technologies and Achieving Masters Level Criteria. In: </a:t>
            </a:r>
            <a:r>
              <a:rPr lang="en-GB" sz="1800" i="1" dirty="0" smtClean="0"/>
              <a:t>MOTIVATE conference 2008, 11 - 12th November 2008, </a:t>
            </a:r>
            <a:r>
              <a:rPr lang="en-GB" sz="1800" i="1" dirty="0" err="1" smtClean="0"/>
              <a:t>Dunaujvaros</a:t>
            </a:r>
            <a:r>
              <a:rPr lang="en-GB" sz="1800" i="1" dirty="0" smtClean="0"/>
              <a:t>, Budapest.</a:t>
            </a:r>
            <a:r>
              <a:rPr lang="en-GB" sz="1800" dirty="0" smtClean="0"/>
              <a:t> (Unpublished) This version is available at </a:t>
            </a:r>
            <a:r>
              <a:rPr lang="en-GB" sz="1800" u="sng" dirty="0" smtClean="0">
                <a:hlinkClick r:id="rId5"/>
              </a:rPr>
              <a:t>http://eprints.hud.ac.uk/10892/</a:t>
            </a:r>
            <a:r>
              <a:rPr lang="en-GB" sz="1800" dirty="0" smtClean="0"/>
              <a:t> Accessed March 2012</a:t>
            </a:r>
          </a:p>
          <a:p>
            <a:pPr>
              <a:buFont typeface="Wingdings" pitchFamily="2" charset="2"/>
              <a:buNone/>
            </a:pPr>
            <a:endParaRPr lang="en-GB" sz="1800" dirty="0" smtClean="0"/>
          </a:p>
          <a:p>
            <a:pPr>
              <a:buFont typeface="Wingdings" pitchFamily="2" charset="2"/>
              <a:buNone/>
            </a:pPr>
            <a:endParaRPr lang="en-GB" sz="1800" dirty="0" smtClean="0"/>
          </a:p>
          <a:p>
            <a:pPr>
              <a:buFont typeface="Wingdings" pitchFamily="2" charset="2"/>
              <a:buNone/>
            </a:pPr>
            <a:endParaRPr lang="en-GB" sz="1800" dirty="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GB" sz="1800" dirty="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543800" cy="1074738"/>
          </a:xfrm>
        </p:spPr>
        <p:txBody>
          <a:bodyPr/>
          <a:lstStyle/>
          <a:p>
            <a:r>
              <a:rPr lang="en-GB" sz="3200" dirty="0" smtClean="0"/>
              <a:t>References (contd.)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89488"/>
          </a:xfrm>
        </p:spPr>
        <p:txBody>
          <a:bodyPr/>
          <a:lstStyle/>
          <a:p>
            <a:pPr>
              <a:buNone/>
            </a:pPr>
            <a:r>
              <a:rPr lang="en-GB" sz="1800" dirty="0" smtClean="0"/>
              <a:t>NZQA (2007) </a:t>
            </a:r>
            <a:r>
              <a:rPr lang="en-GB" sz="1800" u="sng" dirty="0" smtClean="0">
                <a:hlinkClick r:id="rId3"/>
              </a:rPr>
              <a:t>http://www.nzqa.govt.nz/assets/Studying-in-NZ/New-Zealand-Qualification-Framework/theregister-booklet.pdf (accessed March 2012</a:t>
            </a:r>
            <a:endParaRPr lang="en-GB" sz="1800" u="sng" dirty="0" smtClean="0"/>
          </a:p>
          <a:p>
            <a:pPr>
              <a:buNone/>
            </a:pPr>
            <a:r>
              <a:rPr lang="en-GB" sz="1800" dirty="0" smtClean="0"/>
              <a:t>M level </a:t>
            </a:r>
            <a:r>
              <a:rPr lang="en-GB" sz="1800" dirty="0" smtClean="0"/>
              <a:t>PGCE </a:t>
            </a:r>
            <a:r>
              <a:rPr lang="en-GB" sz="1800" dirty="0" smtClean="0"/>
              <a:t>(2007) </a:t>
            </a:r>
            <a:r>
              <a:rPr lang="en-GB" sz="1800" dirty="0" err="1" smtClean="0"/>
              <a:t>ESCalate</a:t>
            </a:r>
            <a:r>
              <a:rPr lang="en-GB" sz="1800" dirty="0" smtClean="0"/>
              <a:t> ITEM level PGCE seminar at the University of Gloucestershire on January 9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2007.</a:t>
            </a:r>
          </a:p>
          <a:p>
            <a:pPr eaLnBrk="1" hangingPunct="1">
              <a:lnSpc>
                <a:spcPct val="70000"/>
              </a:lnSpc>
              <a:buNone/>
            </a:pPr>
            <a:r>
              <a:rPr lang="en-GB" sz="1800" dirty="0" smtClean="0"/>
              <a:t>QAA (2010) Masters Degree Characteristics</a:t>
            </a:r>
          </a:p>
          <a:p>
            <a:pPr eaLnBrk="1" hangingPunct="1">
              <a:lnSpc>
                <a:spcPct val="70000"/>
              </a:lnSpc>
              <a:buNone/>
            </a:pPr>
            <a:r>
              <a:rPr lang="en-GB" sz="1800" dirty="0" smtClean="0">
                <a:cs typeface="Times New Roman" pitchFamily="18" charset="0"/>
                <a:hlinkClick r:id="rId4"/>
              </a:rPr>
              <a:t>http://www.qaa.ac.uk/academicinfrastructure/benchmark/masters/MastersDegreeCharacteristics.pdf</a:t>
            </a:r>
            <a:endParaRPr lang="en-GB" sz="1800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GB" sz="1800" dirty="0" smtClean="0"/>
              <a:t>Seymour, D. (2005) Learning Outcomes and Assessment: developing assessment criteria for Masters-level dissertations. </a:t>
            </a:r>
            <a:r>
              <a:rPr lang="en-GB" sz="1800" i="1" dirty="0" smtClean="0"/>
              <a:t>Brookes </a:t>
            </a:r>
            <a:r>
              <a:rPr lang="en-GB" sz="1800" i="1" dirty="0" err="1" smtClean="0"/>
              <a:t>eJournal</a:t>
            </a:r>
            <a:r>
              <a:rPr lang="en-GB" sz="1800" i="1" dirty="0" smtClean="0"/>
              <a:t> of Learning and Teaching</a:t>
            </a:r>
            <a:r>
              <a:rPr lang="en-GB" sz="1800" dirty="0" smtClean="0"/>
              <a:t> 1(2).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GB" sz="1800" dirty="0" smtClean="0"/>
              <a:t>Wharton, S. (2003) Defining appropriate criteria for the assessment of master's level </a:t>
            </a:r>
            <a:r>
              <a:rPr lang="en-GB" sz="1800" dirty="0" smtClean="0"/>
              <a:t>TESOL Assignments</a:t>
            </a:r>
            <a:r>
              <a:rPr lang="en-GB" sz="1800" dirty="0" smtClean="0"/>
              <a:t>. </a:t>
            </a:r>
            <a:r>
              <a:rPr lang="en-GB" sz="1800" i="1" dirty="0" smtClean="0"/>
              <a:t>Assessment &amp; Evaluation in Higher Education</a:t>
            </a:r>
            <a:r>
              <a:rPr lang="en-GB" sz="1800" dirty="0" smtClean="0"/>
              <a:t>, 28(6), pp.649-664.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In the current highly </a:t>
            </a:r>
            <a:r>
              <a:rPr lang="en-GB" sz="2400" dirty="0" smtClean="0"/>
              <a:t>competitive climate </a:t>
            </a:r>
            <a:r>
              <a:rPr lang="en-GB" sz="2400" dirty="0" smtClean="0"/>
              <a:t>for recruiting postgraduate students, universities need to concentrate as never before on ensuring that students on taught PG programmes have fulfilling, productive and </a:t>
            </a:r>
            <a:r>
              <a:rPr lang="en-GB" sz="2400" dirty="0" smtClean="0"/>
              <a:t>transformative learning </a:t>
            </a:r>
            <a:r>
              <a:rPr lang="en-GB" sz="2400" dirty="0" smtClean="0"/>
              <a:t>experiences. </a:t>
            </a:r>
          </a:p>
          <a:p>
            <a:r>
              <a:rPr lang="en-GB" sz="2400" dirty="0" smtClean="0"/>
              <a:t>UK Masters programmes are intensive and relatively </a:t>
            </a:r>
            <a:r>
              <a:rPr lang="en-GB" sz="2400" dirty="0" smtClean="0"/>
              <a:t>compared to some </a:t>
            </a:r>
            <a:r>
              <a:rPr lang="en-GB" sz="2400" dirty="0" smtClean="0"/>
              <a:t>international comparators, and so we need to ensure that from the outset all students are supported;</a:t>
            </a:r>
          </a:p>
          <a:p>
            <a:r>
              <a:rPr lang="en-GB" sz="2400" dirty="0" smtClean="0"/>
              <a:t>Consequently we particularly need to consider the key role of appropriate and authentic assessment to promote engagement and success.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The Postgraduate experience: institutional perspectives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r>
              <a:rPr lang="en-GB" sz="2600" dirty="0" smtClean="0"/>
              <a:t>Most HEIs are aiming to increase the number of post-graduate students they recruit;</a:t>
            </a:r>
          </a:p>
          <a:p>
            <a:pPr eaLnBrk="1" hangingPunct="1">
              <a:lnSpc>
                <a:spcPct val="100000"/>
              </a:lnSpc>
            </a:pPr>
            <a:r>
              <a:rPr lang="en-GB" sz="2600" dirty="0" smtClean="0"/>
              <a:t>In many nations, undergraduate recruitment is at, or close to saturation;</a:t>
            </a:r>
          </a:p>
          <a:p>
            <a:pPr eaLnBrk="1" hangingPunct="1">
              <a:lnSpc>
                <a:spcPct val="100000"/>
              </a:lnSpc>
            </a:pPr>
            <a:r>
              <a:rPr lang="en-GB" sz="2600" dirty="0" smtClean="0"/>
              <a:t>In a competitive global environment, PG and particularly Masters programmes need to have a competitive edge;</a:t>
            </a:r>
          </a:p>
          <a:p>
            <a:pPr eaLnBrk="1" hangingPunct="1">
              <a:lnSpc>
                <a:spcPct val="100000"/>
              </a:lnSpc>
            </a:pPr>
            <a:r>
              <a:rPr lang="en-GB" sz="2600" dirty="0" smtClean="0"/>
              <a:t>Authentic and </a:t>
            </a:r>
            <a:r>
              <a:rPr lang="en-GB" sz="2600" dirty="0" smtClean="0"/>
              <a:t>effective assessment can provide a </a:t>
            </a:r>
            <a:r>
              <a:rPr lang="en-GB" sz="2600" dirty="0" smtClean="0"/>
              <a:t>market advantage </a:t>
            </a:r>
            <a:r>
              <a:rPr lang="en-GB" sz="2600" dirty="0" smtClean="0"/>
              <a:t>for PG programmes.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QAA in Scotland: guidance on level 11 qualifications 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(I like this)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85750" y="1412776"/>
            <a:ext cx="8501063" cy="4916587"/>
          </a:xfrm>
        </p:spPr>
        <p:txBody>
          <a:bodyPr/>
          <a:lstStyle/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GB" sz="1900" dirty="0" smtClean="0"/>
              <a:t>Characteristic outcomes of Masters degrees </a:t>
            </a:r>
          </a:p>
          <a:p>
            <a:pPr marL="538163" indent="-538163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GB" sz="1900" dirty="0" err="1" smtClean="0"/>
              <a:t>i</a:t>
            </a:r>
            <a:r>
              <a:rPr lang="en-GB" sz="1900" dirty="0" smtClean="0"/>
              <a:t> 	A systematic understanding of knowledge, and a critical awareness of current problems and/or new insights, much of which is at, or informed by, the forefront of their academic discipline, field of study, or area of professional practice. </a:t>
            </a:r>
          </a:p>
          <a:p>
            <a:pPr marL="538163" indent="-538163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GB" sz="1900" dirty="0" smtClean="0"/>
              <a:t>ii 	A comprehensive understanding of techniques applicable to their own research or advanced scholarship. </a:t>
            </a:r>
          </a:p>
          <a:p>
            <a:pPr marL="538163" indent="-538163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GB" sz="1900" dirty="0" smtClean="0"/>
              <a:t>iii 	Originality in the application of knowledge, together with a practical understanding of how established techniques of research and enquiry are used to create and interpret knowledge in the discipline. </a:t>
            </a:r>
          </a:p>
          <a:p>
            <a:pPr marL="538163" indent="-538163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GB" sz="1900" dirty="0" smtClean="0"/>
              <a:t>iv 	Conceptual understanding that enables the student:</a:t>
            </a:r>
          </a:p>
          <a:p>
            <a:pPr marL="538163" indent="-538163">
              <a:lnSpc>
                <a:spcPct val="100000"/>
              </a:lnSpc>
              <a:defRPr/>
            </a:pPr>
            <a:r>
              <a:rPr lang="en-GB" sz="1900" dirty="0" smtClean="0"/>
              <a:t>to evaluate critically current research and advanced scholarship in the discipline; and</a:t>
            </a:r>
          </a:p>
          <a:p>
            <a:pPr marL="538163" indent="-538163">
              <a:lnSpc>
                <a:spcPct val="100000"/>
              </a:lnSpc>
              <a:defRPr/>
            </a:pPr>
            <a:r>
              <a:rPr lang="en-GB" sz="1900" dirty="0" smtClean="0"/>
              <a:t>to evaluate methodologies and develop critiques of them and, where appropriate, to propose new hypotheses. </a:t>
            </a:r>
          </a:p>
          <a:p>
            <a:pPr>
              <a:lnSpc>
                <a:spcPct val="100000"/>
              </a:lnSpc>
              <a:defRPr/>
            </a:pPr>
            <a:endParaRPr lang="en-GB" sz="19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Typically, this is the kind of thing we expect PG students to be able to do:</a:t>
            </a:r>
            <a:endParaRPr lang="en-GB" sz="2400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GB" sz="2000" dirty="0" smtClean="0"/>
              <a:t>deal with 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complex</a:t>
            </a:r>
            <a:r>
              <a:rPr lang="en-GB" sz="2000" dirty="0" smtClean="0"/>
              <a:t> issues both systematically and creatively, make sound judgements in the absence of complete data, and communicate their conclusions clearly to specialist and non-specialist audiences; </a:t>
            </a:r>
          </a:p>
          <a:p>
            <a:pPr>
              <a:lnSpc>
                <a:spcPct val="100000"/>
              </a:lnSpc>
              <a:defRPr/>
            </a:pPr>
            <a:r>
              <a:rPr lang="en-GB" sz="2000" dirty="0" smtClean="0"/>
              <a:t>demonstrate 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self-direction and originality </a:t>
            </a:r>
            <a:r>
              <a:rPr lang="en-GB" sz="2000" dirty="0" smtClean="0"/>
              <a:t>in tackling and solving problems, and act 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autonomousl</a:t>
            </a:r>
            <a:r>
              <a:rPr lang="en-GB" sz="2000" dirty="0" smtClean="0"/>
              <a:t>y in planning and implementing tasks at a professional or equivalent level; </a:t>
            </a:r>
          </a:p>
          <a:p>
            <a:pPr>
              <a:lnSpc>
                <a:spcPct val="100000"/>
              </a:lnSpc>
              <a:defRPr/>
            </a:pPr>
            <a:r>
              <a:rPr lang="en-GB" sz="2000" dirty="0" smtClean="0"/>
              <a:t>continue to 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advance</a:t>
            </a:r>
            <a:r>
              <a:rPr lang="en-GB" sz="2000" dirty="0" smtClean="0"/>
              <a:t> their knowledge and understanding, and develop 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new </a:t>
            </a:r>
            <a:r>
              <a:rPr lang="en-GB" sz="2000" dirty="0" smtClean="0"/>
              <a:t>skills to a high level; and will have: </a:t>
            </a:r>
          </a:p>
          <a:p>
            <a:pPr>
              <a:lnSpc>
                <a:spcPct val="100000"/>
              </a:lnSpc>
              <a:defRPr/>
            </a:pPr>
            <a:r>
              <a:rPr lang="en-GB" sz="2000" dirty="0" smtClean="0"/>
              <a:t>the qualities and </a:t>
            </a:r>
            <a:r>
              <a:rPr lang="en-GB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transferable skills </a:t>
            </a:r>
            <a:r>
              <a:rPr lang="en-GB" sz="2000" dirty="0" smtClean="0"/>
              <a:t>necessary for employment requiring: (</a:t>
            </a:r>
            <a:r>
              <a:rPr lang="en-GB" sz="2000" dirty="0" err="1" smtClean="0"/>
              <a:t>i</a:t>
            </a:r>
            <a:r>
              <a:rPr lang="en-GB" sz="2000" dirty="0" smtClean="0"/>
              <a:t>) the exercise of initiative and personal responsibility; (ii) decision-making in complex and unpredictable situations; and (iii) the independent learning ability required for continuing professional development. </a:t>
            </a:r>
          </a:p>
          <a:p>
            <a:pPr>
              <a:lnSpc>
                <a:spcPct val="100000"/>
              </a:lnSpc>
              <a:defRPr/>
            </a:pPr>
            <a:endParaRPr lang="en-GB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some of the problems?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Making a good start with a cohort that is likely to include highly diverse students with significantly different experiences of studying at undergraduate level;</a:t>
            </a:r>
          </a:p>
          <a:p>
            <a:r>
              <a:rPr lang="en-GB" dirty="0" smtClean="0"/>
              <a:t>Coping with a very rapid pace of study with much learning to take place over a relatively short period;</a:t>
            </a:r>
          </a:p>
          <a:p>
            <a:r>
              <a:rPr lang="en-GB" dirty="0" smtClean="0"/>
              <a:t>Relatively high drop out rates;</a:t>
            </a:r>
          </a:p>
          <a:p>
            <a:r>
              <a:rPr lang="en-GB" dirty="0" smtClean="0"/>
              <a:t>Difficulties in building cohort cohesion, </a:t>
            </a:r>
            <a:r>
              <a:rPr lang="en-GB" dirty="0" err="1" smtClean="0"/>
              <a:t>espeically</a:t>
            </a:r>
            <a:r>
              <a:rPr lang="en-GB" dirty="0" smtClean="0"/>
              <a:t> in large groups;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My questions: mapping the student experience at PG Level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sz="2400" dirty="0" smtClean="0"/>
              <a:t>Will students feel from the outset that they are on a PG programme?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dirty="0" smtClean="0"/>
              <a:t>Are you ensuring that students are immersed in the subject they have come to study from the outset?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dirty="0" smtClean="0"/>
              <a:t>Is induction a valuable and productive introduction to the course (or just the distribution of bags and bags of paper)?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dirty="0" smtClean="0"/>
              <a:t>Do students have a positive and balanced experience across the programme?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dirty="0" smtClean="0"/>
              <a:t>Are there points in the academic year when there doesn’t seem to be much going on?</a:t>
            </a:r>
          </a:p>
          <a:p>
            <a:pPr>
              <a:lnSpc>
                <a:spcPct val="10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Assimilate has been a 3-year NTFS funded project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4972065"/>
          </a:xfrm>
        </p:spPr>
        <p:txBody>
          <a:bodyPr/>
          <a:lstStyle/>
          <a:p>
            <a:r>
              <a:rPr lang="en-GB" dirty="0" smtClean="0"/>
              <a:t>We’ve been exploring innovative assessment at Masters level using research funding from the National Teaching Fellowship scheme. </a:t>
            </a:r>
          </a:p>
          <a:p>
            <a:r>
              <a:rPr lang="en-GB" dirty="0" smtClean="0"/>
              <a:t>Recognising that limited prior research had been undertaken in this area, we’ve been reviewing assessment methods used to assess at this level, particularly exploring authentic assessment.</a:t>
            </a:r>
          </a:p>
          <a:p>
            <a:r>
              <a:rPr lang="en-GB" dirty="0" smtClean="0"/>
              <a:t>Interviews were undertaken in the UK and internationally by students and team members to elicit information about diverse approaches and to produce case studies showcasing innovations. </a:t>
            </a:r>
          </a:p>
          <a:p>
            <a:pPr>
              <a:buNone/>
            </a:pPr>
            <a:r>
              <a:rPr lang="en-GB" sz="1600" dirty="0" smtClean="0"/>
              <a:t>http://sally-brown.net/wp-content/uploads/downloads/2012/09/120829_8791_AssmilateProjectCompendium_WEB.pdf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14313" y="249238"/>
            <a:ext cx="7786687" cy="1074737"/>
          </a:xfrm>
        </p:spPr>
        <p:txBody>
          <a:bodyPr/>
          <a:lstStyle/>
          <a:p>
            <a:r>
              <a:rPr lang="en-GB" sz="3200" dirty="0" smtClean="0"/>
              <a:t>Good practice M-level Assessment examples include: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14313" y="1357313"/>
            <a:ext cx="8715375" cy="4972050"/>
          </a:xfrm>
        </p:spPr>
        <p:txBody>
          <a:bodyPr/>
          <a:lstStyle/>
          <a:p>
            <a:r>
              <a:rPr lang="en-GB" dirty="0" smtClean="0"/>
              <a:t>Highly authentic assignments, which relate closely to programme outcomes;</a:t>
            </a:r>
          </a:p>
          <a:p>
            <a:r>
              <a:rPr lang="en-GB" dirty="0" smtClean="0"/>
              <a:t>Multiple assessments which build incrementally to final submission;</a:t>
            </a:r>
          </a:p>
          <a:p>
            <a:r>
              <a:rPr lang="en-GB" dirty="0" smtClean="0"/>
              <a:t>Good feedback opportunities, giving students the chance to benefit from advice to improve performance;</a:t>
            </a:r>
          </a:p>
          <a:p>
            <a:r>
              <a:rPr lang="en-GB" dirty="0" smtClean="0"/>
              <a:t>Assignments that require teamwork and group activity;</a:t>
            </a:r>
          </a:p>
          <a:p>
            <a:r>
              <a:rPr lang="en-GB" dirty="0" smtClean="0"/>
              <a:t>Assignments that foster employability and that foster employer engagement; </a:t>
            </a:r>
          </a:p>
          <a:p>
            <a:r>
              <a:rPr lang="en-GB" dirty="0" smtClean="0"/>
              <a:t>Assignments that are enhanced and supported by technology;</a:t>
            </a:r>
          </a:p>
          <a:p>
            <a:r>
              <a:rPr lang="fr-FR" dirty="0" smtClean="0"/>
              <a:t>Assignements </a:t>
            </a:r>
            <a:r>
              <a:rPr lang="fr-FR" dirty="0" err="1" smtClean="0"/>
              <a:t>requiring</a:t>
            </a:r>
            <a:r>
              <a:rPr lang="fr-FR" dirty="0" smtClean="0"/>
              <a:t> </a:t>
            </a:r>
            <a:r>
              <a:rPr lang="fr-FR" dirty="0" err="1" smtClean="0"/>
              <a:t>peer</a:t>
            </a:r>
            <a:r>
              <a:rPr lang="fr-FR" dirty="0" smtClean="0"/>
              <a:t> engagement / </a:t>
            </a:r>
            <a:r>
              <a:rPr lang="fr-FR" dirty="0" err="1" smtClean="0"/>
              <a:t>peer</a:t>
            </a:r>
            <a:r>
              <a:rPr lang="fr-FR" dirty="0" smtClean="0"/>
              <a:t> </a:t>
            </a:r>
            <a:r>
              <a:rPr lang="fr-FR" dirty="0" err="1" smtClean="0"/>
              <a:t>assessment</a:t>
            </a:r>
            <a:r>
              <a:rPr lang="fr-FR" dirty="0" smtClean="0"/>
              <a:t>.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7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4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5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6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LeedsMet template</Template>
  <TotalTime>0</TotalTime>
  <Words>1266</Words>
  <Application>Microsoft Office PowerPoint</Application>
  <PresentationFormat>On-screen Show (4:3)</PresentationFormat>
  <Paragraphs>100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LeedsMet template</vt:lpstr>
      <vt:lpstr>1_LeedsMet template</vt:lpstr>
      <vt:lpstr>3_LeedsMet template</vt:lpstr>
      <vt:lpstr>5_LeedsMet template</vt:lpstr>
      <vt:lpstr>7_LeedsMet template</vt:lpstr>
      <vt:lpstr>14_LeedsMet template</vt:lpstr>
      <vt:lpstr>15_LeedsMet template</vt:lpstr>
      <vt:lpstr>16_LeedsMet template</vt:lpstr>
      <vt:lpstr>Enhancing the learning experience of Postgraduate students Kingston University May 2013 </vt:lpstr>
      <vt:lpstr>The context</vt:lpstr>
      <vt:lpstr>The Postgraduate experience: institutional perspectives</vt:lpstr>
      <vt:lpstr>QAA in Scotland: guidance on level 11 qualifications (I like this)</vt:lpstr>
      <vt:lpstr>Typically, this is the kind of thing we expect PG students to be able to do:</vt:lpstr>
      <vt:lpstr>What are some of the problems?</vt:lpstr>
      <vt:lpstr>My questions: mapping the student experience at PG Level </vt:lpstr>
      <vt:lpstr>Assimilate has been a 3-year NTFS funded project</vt:lpstr>
      <vt:lpstr>Good practice M-level Assessment examples include:</vt:lpstr>
      <vt:lpstr>What kinds of things make PG courses fulfilling, productive &amp;transformative?</vt:lpstr>
      <vt:lpstr>Selected references and further reading</vt:lpstr>
      <vt:lpstr>References (contd.)</vt:lpstr>
      <vt:lpstr>References (contd.)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/>
  <cp:lastModifiedBy/>
  <cp:revision>188</cp:revision>
  <cp:lastPrinted>2012-05-10T17:07:59Z</cp:lastPrinted>
  <dcterms:created xsi:type="dcterms:W3CDTF">2007-03-06T12:05:28Z</dcterms:created>
  <dcterms:modified xsi:type="dcterms:W3CDTF">2013-05-14T08:26:25Z</dcterms:modified>
</cp:coreProperties>
</file>