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3"/>
  </p:notesMasterIdLst>
  <p:handoutMasterIdLst>
    <p:handoutMasterId r:id="rId34"/>
  </p:handoutMasterIdLst>
  <p:sldIdLst>
    <p:sldId id="437" r:id="rId2"/>
    <p:sldId id="438" r:id="rId3"/>
    <p:sldId id="400" r:id="rId4"/>
    <p:sldId id="409" r:id="rId5"/>
    <p:sldId id="401" r:id="rId6"/>
    <p:sldId id="410" r:id="rId7"/>
    <p:sldId id="411" r:id="rId8"/>
    <p:sldId id="418" r:id="rId9"/>
    <p:sldId id="415" r:id="rId10"/>
    <p:sldId id="423" r:id="rId11"/>
    <p:sldId id="402" r:id="rId12"/>
    <p:sldId id="413" r:id="rId13"/>
    <p:sldId id="426" r:id="rId14"/>
    <p:sldId id="427" r:id="rId15"/>
    <p:sldId id="420" r:id="rId16"/>
    <p:sldId id="416" r:id="rId17"/>
    <p:sldId id="424" r:id="rId18"/>
    <p:sldId id="425" r:id="rId19"/>
    <p:sldId id="428" r:id="rId20"/>
    <p:sldId id="421" r:id="rId21"/>
    <p:sldId id="429" r:id="rId22"/>
    <p:sldId id="430" r:id="rId23"/>
    <p:sldId id="431" r:id="rId24"/>
    <p:sldId id="432" r:id="rId25"/>
    <p:sldId id="316" r:id="rId26"/>
    <p:sldId id="382" r:id="rId27"/>
    <p:sldId id="270" r:id="rId28"/>
    <p:sldId id="433" r:id="rId29"/>
    <p:sldId id="434" r:id="rId30"/>
    <p:sldId id="435" r:id="rId31"/>
    <p:sldId id="436"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74" d="100"/>
          <a:sy n="74" d="100"/>
        </p:scale>
        <p:origin x="-960" y="-10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08/05/2013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08/05/2013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08/05/2013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08/05/2013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08/05/2013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08/05/2013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08/05/2013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08/05/2013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08/05/2013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08/05/2013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08/05/2013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08/05/2013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www.heacademy.ac.uk/resources/detail/resource_database/id170_constructive_alignment_in_the_world"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jisc.ac.uk/whatwedo/programmes/usersandinnovation/soundsgood.asp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uws.edu.au/data/assets/pdf_file/0007/6892/AUQF_04_Paper_Scott.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7158" y="260350"/>
            <a:ext cx="6786610" cy="2520950"/>
          </a:xfrm>
          <a:noFill/>
        </p:spPr>
        <p:txBody>
          <a:bodyPr anchor="ctr"/>
          <a:lstStyle/>
          <a:p>
            <a:pPr algn="l" eaLnBrk="1" hangingPunct="1"/>
            <a:r>
              <a:rPr lang="en-GB" sz="4400" dirty="0" smtClean="0"/>
              <a:t>Bringing about change in higher education</a:t>
            </a:r>
            <a:endParaRPr lang="en-GB" sz="4000" b="0" dirty="0" smtClean="0"/>
          </a:p>
        </p:txBody>
      </p:sp>
      <p:sp>
        <p:nvSpPr>
          <p:cNvPr id="3075" name="Rectangle 3"/>
          <p:cNvSpPr>
            <a:spLocks noGrp="1" noChangeArrowheads="1"/>
          </p:cNvSpPr>
          <p:nvPr>
            <p:ph type="subTitle" idx="1"/>
          </p:nvPr>
        </p:nvSpPr>
        <p:spPr>
          <a:xfrm>
            <a:off x="428596" y="3143250"/>
            <a:ext cx="6646892" cy="3214688"/>
          </a:xfrm>
        </p:spPr>
        <p:txBody>
          <a:bodyPr/>
          <a:lstStyle/>
          <a:p>
            <a:pPr algn="ctr" eaLnBrk="1" hangingPunct="1">
              <a:defRPr/>
            </a:pPr>
            <a:r>
              <a:rPr lang="en-GB" dirty="0" smtClean="0">
                <a:solidFill>
                  <a:schemeClr val="tx2">
                    <a:lumMod val="60000"/>
                    <a:lumOff val="40000"/>
                  </a:schemeClr>
                </a:solidFill>
              </a:rPr>
              <a:t>Portsmouth University </a:t>
            </a:r>
            <a:endParaRPr lang="en-GB" dirty="0" smtClean="0">
              <a:solidFill>
                <a:schemeClr val="tx2">
                  <a:lumMod val="60000"/>
                  <a:lumOff val="40000"/>
                </a:schemeClr>
              </a:solidFill>
            </a:endParaRPr>
          </a:p>
          <a:p>
            <a:pPr algn="ctr" eaLnBrk="1" hangingPunct="1">
              <a:defRPr/>
            </a:pPr>
            <a:r>
              <a:rPr lang="en-GB" sz="2400" dirty="0" smtClean="0">
                <a:solidFill>
                  <a:schemeClr val="tx2">
                    <a:lumMod val="60000"/>
                    <a:lumOff val="40000"/>
                  </a:schemeClr>
                </a:solidFill>
              </a:rPr>
              <a:t>May 2013</a:t>
            </a:r>
            <a:endParaRPr lang="en-GB" sz="2400" dirty="0" smtClean="0">
              <a:solidFill>
                <a:schemeClr val="tx2">
                  <a:lumMod val="60000"/>
                  <a:lumOff val="40000"/>
                </a:schemeClr>
              </a:solidFill>
            </a:endParaRP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330066"/>
                </a:solidFill>
              </a:rPr>
              <a:t>Strategies</a:t>
            </a:r>
            <a:r>
              <a:rPr lang="en-GB" dirty="0" smtClean="0"/>
              <a:t> for </a:t>
            </a:r>
            <a:r>
              <a:rPr lang="en-GB" dirty="0" smtClean="0">
                <a:solidFill>
                  <a:srgbClr val="330066"/>
                </a:solidFill>
              </a:rPr>
              <a:t>change</a:t>
            </a:r>
            <a:endParaRPr lang="en-GB" dirty="0">
              <a:solidFill>
                <a:srgbClr val="330066"/>
              </a:solidFill>
            </a:endParaRPr>
          </a:p>
        </p:txBody>
      </p:sp>
      <p:sp>
        <p:nvSpPr>
          <p:cNvPr id="3" name="Content Placeholder 2"/>
          <p:cNvSpPr>
            <a:spLocks noGrp="1"/>
          </p:cNvSpPr>
          <p:nvPr>
            <p:ph idx="1"/>
          </p:nvPr>
        </p:nvSpPr>
        <p:spPr/>
        <p:txBody>
          <a:bodyPr/>
          <a:lstStyle/>
          <a:p>
            <a:pPr>
              <a:buNone/>
            </a:pPr>
            <a:r>
              <a:rPr lang="en-GB" dirty="0" smtClean="0"/>
              <a:t>“A great deal of effort needs to be put into understanding the current status and previous history of the organisation, and allocation of resources (people as well as money) to make such changes meaningful, taking full account of institutional cultures and contexts” (</a:t>
            </a:r>
            <a:r>
              <a:rPr lang="en-GB" dirty="0" err="1" smtClean="0"/>
              <a:t>Kezar</a:t>
            </a:r>
            <a:r>
              <a:rPr lang="en-GB" dirty="0" smtClean="0"/>
              <a:t> &amp; </a:t>
            </a:r>
            <a:r>
              <a:rPr lang="en-GB" dirty="0" err="1" smtClean="0"/>
              <a:t>Eckel</a:t>
            </a:r>
            <a:r>
              <a:rPr lang="en-GB" dirty="0" smtClean="0"/>
              <a:t>, 2002). </a:t>
            </a:r>
          </a:p>
          <a:p>
            <a:pPr>
              <a:buNone/>
            </a:pPr>
            <a:r>
              <a:rPr lang="en-GB" dirty="0" smtClean="0"/>
              <a:t>“To effect systematic change in higher education requires a sophisticated blend of management, collegiality and simple hard work over a prolonged period of time”, Robertson, Robins and Cox (2009) argue.</a:t>
            </a:r>
          </a:p>
          <a:p>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It’s best to avoid making changes as a result of crises</a:t>
            </a:r>
            <a:endParaRPr lang="en-GB" dirty="0"/>
          </a:p>
        </p:txBody>
      </p:sp>
      <p:sp>
        <p:nvSpPr>
          <p:cNvPr id="3" name="Content Placeholder 2"/>
          <p:cNvSpPr>
            <a:spLocks noGrp="1"/>
          </p:cNvSpPr>
          <p:nvPr>
            <p:ph idx="1"/>
          </p:nvPr>
        </p:nvSpPr>
        <p:spPr/>
        <p:txBody>
          <a:bodyPr/>
          <a:lstStyle/>
          <a:p>
            <a:pPr>
              <a:buNone/>
            </a:pPr>
            <a:r>
              <a:rPr lang="en-GB" dirty="0" smtClean="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a:t>
            </a:r>
          </a:p>
          <a:p>
            <a:pPr>
              <a:buNone/>
            </a:pPr>
            <a:r>
              <a:rPr lang="en-GB" dirty="0" smtClean="0"/>
              <a:t>(Renfro and Morrison, 1983, p.1).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7543800" cy="1074737"/>
          </a:xfrm>
        </p:spPr>
        <p:txBody>
          <a:bodyPr/>
          <a:lstStyle/>
          <a:p>
            <a:r>
              <a:rPr lang="en-GB" dirty="0" smtClean="0"/>
              <a:t>McCaffery counselled against assuming that change will only occur when it is driven from the top</a:t>
            </a:r>
            <a:endParaRPr lang="en-GB" dirty="0"/>
          </a:p>
        </p:txBody>
      </p:sp>
      <p:sp>
        <p:nvSpPr>
          <p:cNvPr id="3" name="Content Placeholder 2"/>
          <p:cNvSpPr>
            <a:spLocks noGrp="1"/>
          </p:cNvSpPr>
          <p:nvPr>
            <p:ph idx="1"/>
          </p:nvPr>
        </p:nvSpPr>
        <p:spPr/>
        <p:txBody>
          <a:bodyPr/>
          <a:lstStyle/>
          <a:p>
            <a:pPr>
              <a:buNone/>
            </a:pPr>
            <a:r>
              <a:rPr lang="en-GB" dirty="0" smtClean="0"/>
              <a:t>“It is a very wrong-headed notion, too, one that is, ironically in an ‘age of empowerment’ and ‘flatter organisations’, not only deeply disempowering, (in that it implies the way to empowerment can only be achieved by recourse to hierarchical authority), but also, even more importantly, that overlooks the crucial fact that </a:t>
            </a:r>
            <a:r>
              <a:rPr lang="en-GB" i="1" dirty="0" smtClean="0"/>
              <a:t>values are only values if they are chosen voluntarily</a:t>
            </a:r>
            <a:r>
              <a:rPr lang="en-GB" dirty="0" smtClean="0"/>
              <a:t> and as such cannot be imposed from the top. Thus initiatives that are solely top down are at best likely to evoke </a:t>
            </a:r>
            <a:r>
              <a:rPr lang="en-GB" i="1" dirty="0" smtClean="0"/>
              <a:t>compliance</a:t>
            </a:r>
            <a:r>
              <a:rPr lang="en-GB" dirty="0" smtClean="0"/>
              <a:t> with change rather than a genuine </a:t>
            </a:r>
            <a:r>
              <a:rPr lang="en-GB" i="1" dirty="0" smtClean="0"/>
              <a:t>commitment </a:t>
            </a:r>
            <a:r>
              <a:rPr lang="en-GB" dirty="0" smtClean="0"/>
              <a:t>to it.”</a:t>
            </a:r>
          </a:p>
          <a:p>
            <a:pPr>
              <a:buNone/>
            </a:pPr>
            <a:r>
              <a:rPr lang="en-GB" dirty="0" smtClean="0"/>
              <a:t>(</a:t>
            </a:r>
            <a:r>
              <a:rPr lang="en-GB" dirty="0" err="1" smtClean="0"/>
              <a:t>McCaffery</a:t>
            </a:r>
            <a:r>
              <a:rPr lang="en-GB" dirty="0" smtClean="0"/>
              <a:t>, 2004, p.237).</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p:spPr>
        <p:txBody>
          <a:bodyPr/>
          <a:lstStyle/>
          <a:p>
            <a:r>
              <a:rPr lang="en-GB" dirty="0" smtClean="0"/>
              <a:t>Ways of working with people</a:t>
            </a:r>
            <a:endParaRPr lang="en-GB" dirty="0"/>
          </a:p>
        </p:txBody>
      </p:sp>
      <p:sp>
        <p:nvSpPr>
          <p:cNvPr id="3" name="Content Placeholder 2"/>
          <p:cNvSpPr>
            <a:spLocks noGrp="1"/>
          </p:cNvSpPr>
          <p:nvPr>
            <p:ph idx="1"/>
          </p:nvPr>
        </p:nvSpPr>
        <p:spPr>
          <a:xfrm>
            <a:off x="468313" y="1000108"/>
            <a:ext cx="8229600" cy="5202255"/>
          </a:xfrm>
        </p:spPr>
        <p:txBody>
          <a:bodyPr/>
          <a:lstStyle/>
          <a:p>
            <a:pPr>
              <a:buNone/>
            </a:pPr>
            <a:r>
              <a:rPr lang="en-GB" dirty="0" smtClean="0"/>
              <a:t>Trowler (1998, p.152) described ‘the difficulty of shining visionary light from the top in large, complex institutions like universities’ and argues that a precondition for effective change in universities is to </a:t>
            </a:r>
            <a:r>
              <a:rPr lang="en-GB" dirty="0" smtClean="0">
                <a:solidFill>
                  <a:schemeClr val="tx2">
                    <a:lumMod val="60000"/>
                    <a:lumOff val="40000"/>
                  </a:schemeClr>
                </a:solidFill>
              </a:rPr>
              <a:t>understand the multiple cultures within universities </a:t>
            </a:r>
            <a:r>
              <a:rPr lang="en-GB" dirty="0" smtClean="0"/>
              <a:t>and to: ‘Conceptualise organisations as open systems, and cultural configurations within them as multiple complex and shifting’ (Trowler, 1998, p.150). </a:t>
            </a:r>
          </a:p>
          <a:p>
            <a:pPr>
              <a:buNone/>
            </a:pPr>
            <a:r>
              <a:rPr lang="en-GB" dirty="0" smtClean="0"/>
              <a:t>He further argued that:</a:t>
            </a:r>
          </a:p>
          <a:p>
            <a:pPr>
              <a:buNone/>
            </a:pPr>
            <a:r>
              <a:rPr lang="en-GB" dirty="0" smtClean="0"/>
              <a:t>	‘The pre-existing values and attitudes of staff, both academics and others, need to be understood and addressed when considering change. Individuals and groups are </a:t>
            </a:r>
            <a:r>
              <a:rPr lang="en-GB" dirty="0" smtClean="0">
                <a:solidFill>
                  <a:schemeClr val="tx2">
                    <a:lumMod val="60000"/>
                    <a:lumOff val="40000"/>
                  </a:schemeClr>
                </a:solidFill>
              </a:rPr>
              <a:t>far from ‘empty-headed</a:t>
            </a:r>
            <a:r>
              <a:rPr lang="en-GB" dirty="0" smtClean="0"/>
              <a:t>’, especially those in universities.’ (Trowler, 1998, p.151).</a:t>
            </a:r>
          </a:p>
          <a:p>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importance of engendering trust</a:t>
            </a:r>
            <a:endParaRPr lang="en-GB" dirty="0"/>
          </a:p>
        </p:txBody>
      </p:sp>
      <p:sp>
        <p:nvSpPr>
          <p:cNvPr id="3" name="Content Placeholder 2"/>
          <p:cNvSpPr>
            <a:spLocks noGrp="1"/>
          </p:cNvSpPr>
          <p:nvPr>
            <p:ph idx="1"/>
          </p:nvPr>
        </p:nvSpPr>
        <p:spPr>
          <a:xfrm>
            <a:off x="142844" y="1412875"/>
            <a:ext cx="8786874" cy="4789488"/>
          </a:xfrm>
        </p:spPr>
        <p:txBody>
          <a:bodyPr/>
          <a:lstStyle/>
          <a:p>
            <a:pPr>
              <a:buNone/>
            </a:pPr>
            <a:r>
              <a:rPr lang="en-GB" dirty="0" smtClean="0"/>
              <a:t>To convince staff that change is necessary and achievable, it is essential to generate trust that managers understand the context and are well informed about possible solutions. Harvey (2005) suggested that:</a:t>
            </a:r>
          </a:p>
          <a:p>
            <a:pPr>
              <a:buNone/>
            </a:pPr>
            <a:r>
              <a:rPr lang="en-GB" dirty="0" smtClean="0"/>
              <a:t>“Little progress is likely within the current external quality monitoring regime unless there is a radical shift to an integrated process of trust that prioritises improvement of learning” (Harvey, 2005, p.274). </a:t>
            </a:r>
          </a:p>
          <a:p>
            <a:pPr>
              <a:buNone/>
            </a:pPr>
            <a:r>
              <a:rPr lang="en-GB" dirty="0" smtClean="0"/>
              <a:t>‘Institutional strategic choice and decision making should ideally come from all members of the university community, having, of course consulted appropriately outside’. (Watson, 2010, in Brown and Denton).</a:t>
            </a:r>
          </a:p>
          <a:p>
            <a:pPr>
              <a:buNone/>
            </a:pPr>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89"/>
            <a:ext cx="7543800" cy="785819"/>
          </a:xfrm>
        </p:spPr>
        <p:txBody>
          <a:bodyPr/>
          <a:lstStyle/>
          <a:p>
            <a:r>
              <a:rPr lang="en-GB" dirty="0" smtClean="0"/>
              <a:t>Involving staff is important</a:t>
            </a:r>
            <a:endParaRPr lang="en-GB" dirty="0"/>
          </a:p>
        </p:txBody>
      </p:sp>
      <p:sp>
        <p:nvSpPr>
          <p:cNvPr id="3" name="Content Placeholder 2"/>
          <p:cNvSpPr>
            <a:spLocks noGrp="1"/>
          </p:cNvSpPr>
          <p:nvPr>
            <p:ph idx="1"/>
          </p:nvPr>
        </p:nvSpPr>
        <p:spPr>
          <a:xfrm>
            <a:off x="468313" y="1214422"/>
            <a:ext cx="8229600" cy="4987941"/>
          </a:xfrm>
        </p:spPr>
        <p:txBody>
          <a:bodyPr/>
          <a:lstStyle/>
          <a:p>
            <a:pPr>
              <a:buNone/>
            </a:pPr>
            <a:r>
              <a:rPr lang="en-GB" dirty="0" smtClean="0"/>
              <a:t>“In my opinion, ‘managing the future’ on the part of any university senior management team involves: understanding the present and the past condition of your institution, getting the resources right, so that there is a </a:t>
            </a:r>
            <a:r>
              <a:rPr lang="en-GB" dirty="0" smtClean="0">
                <a:solidFill>
                  <a:schemeClr val="tx2">
                    <a:lumMod val="60000"/>
                    <a:lumOff val="40000"/>
                  </a:schemeClr>
                </a:solidFill>
              </a:rPr>
              <a:t>zone of freedom of action </a:t>
            </a:r>
            <a:r>
              <a:rPr lang="en-GB" dirty="0" smtClean="0"/>
              <a:t>in which to operate, understanding the terms of trade of the business, especially its peculiar competitively cooperative nature, helping to identify a positive direction of travel for the institution, engaging progressively with that direction of travel (through what Peter Singer describes as an ‘ethical journey’) and optimistically trusting the instincts of the academic community (of students as well as staff) operating at its best.” (Watson 2010).</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drivers are not always helpful</a:t>
            </a:r>
            <a:endParaRPr lang="en-GB" dirty="0"/>
          </a:p>
        </p:txBody>
      </p:sp>
      <p:sp>
        <p:nvSpPr>
          <p:cNvPr id="3" name="Content Placeholder 2"/>
          <p:cNvSpPr>
            <a:spLocks noGrp="1"/>
          </p:cNvSpPr>
          <p:nvPr>
            <p:ph idx="1"/>
          </p:nvPr>
        </p:nvSpPr>
        <p:spPr/>
        <p:txBody>
          <a:bodyPr/>
          <a:lstStyle/>
          <a:p>
            <a:pPr>
              <a:buNone/>
            </a:pPr>
            <a:r>
              <a:rPr lang="en-GB" dirty="0" smtClean="0"/>
              <a:t>It is insufficient to respond only to external drivers: staff involved with change initiatives need to see the sense of what is proposed. </a:t>
            </a:r>
          </a:p>
          <a:p>
            <a:pPr>
              <a:buNone/>
            </a:pPr>
            <a:r>
              <a:rPr lang="en-GB" dirty="0" smtClean="0"/>
              <a:t>Newton (2003, p.439) talking about implementing an institution-wide learning and teaching strategy in a modern UK university suggested: </a:t>
            </a:r>
          </a:p>
          <a:p>
            <a:pPr>
              <a:buNone/>
            </a:pPr>
            <a:r>
              <a:rPr lang="en-GB" dirty="0" smtClean="0"/>
              <a:t>	‘The more strategy in this area comes to be received as being prepared to meet external requirements, the less it will gain the acceptance necessary for implementation.’</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Advocates</a:t>
            </a:r>
            <a:r>
              <a:rPr lang="en-GB" dirty="0" smtClean="0"/>
              <a:t> at grass-roots level to effect change</a:t>
            </a:r>
            <a:endParaRPr lang="en-GB" dirty="0"/>
          </a:p>
        </p:txBody>
      </p:sp>
      <p:sp>
        <p:nvSpPr>
          <p:cNvPr id="3" name="Content Placeholder 2"/>
          <p:cNvSpPr>
            <a:spLocks noGrp="1"/>
          </p:cNvSpPr>
          <p:nvPr>
            <p:ph idx="1"/>
          </p:nvPr>
        </p:nvSpPr>
        <p:spPr/>
        <p:txBody>
          <a:bodyPr/>
          <a:lstStyle/>
          <a:p>
            <a:pPr lvl="0"/>
            <a:r>
              <a:rPr lang="en-GB" dirty="0" smtClean="0"/>
              <a:t>Use internal advocates across the organisation to promulgate institutional aims at a local level.</a:t>
            </a:r>
          </a:p>
          <a:p>
            <a:pPr lvl="0"/>
            <a:r>
              <a:rPr lang="en-GB" dirty="0" smtClean="0"/>
              <a:t>Enable them to build on positive outcomes where an innovation or a different approach has been used to good effect by showing others what worked for them.</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Realism</a:t>
            </a:r>
            <a:endParaRPr lang="en-GB" dirty="0">
              <a:solidFill>
                <a:srgbClr val="002060"/>
              </a:solidFill>
            </a:endParaRPr>
          </a:p>
        </p:txBody>
      </p:sp>
      <p:sp>
        <p:nvSpPr>
          <p:cNvPr id="3" name="Content Placeholder 2"/>
          <p:cNvSpPr>
            <a:spLocks noGrp="1"/>
          </p:cNvSpPr>
          <p:nvPr>
            <p:ph idx="1"/>
          </p:nvPr>
        </p:nvSpPr>
        <p:spPr/>
        <p:txBody>
          <a:bodyPr/>
          <a:lstStyle/>
          <a:p>
            <a:r>
              <a:rPr lang="en-GB" dirty="0" smtClean="0"/>
              <a:t>Changes in pedagogic practice will not happen in a vacuum;</a:t>
            </a:r>
          </a:p>
          <a:p>
            <a:r>
              <a:rPr lang="en-GB" dirty="0" smtClean="0"/>
              <a:t>Nothing will happen if directives are issued but no one involved in implementing them sees the point of compliance: academics are experts at passive resistance;</a:t>
            </a:r>
          </a:p>
          <a:p>
            <a:r>
              <a:rPr lang="en-GB" dirty="0" smtClean="0"/>
              <a:t>It’s important to avoid change fatigue, where new initiatives are introduced with alarming frequency!</a:t>
            </a:r>
          </a:p>
          <a:p>
            <a:r>
              <a:rPr lang="en-GB" dirty="0" smtClean="0"/>
              <a:t>Maintaining the momentum for change requires both passionate and committed leadership and cross-institutional agreement on vision.</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things happen</a:t>
            </a:r>
            <a:endParaRPr lang="en-GB" dirty="0"/>
          </a:p>
        </p:txBody>
      </p:sp>
      <p:sp>
        <p:nvSpPr>
          <p:cNvPr id="3" name="Content Placeholder 2"/>
          <p:cNvSpPr>
            <a:spLocks noGrp="1"/>
          </p:cNvSpPr>
          <p:nvPr>
            <p:ph idx="1"/>
          </p:nvPr>
        </p:nvSpPr>
        <p:spPr/>
        <p:txBody>
          <a:bodyPr/>
          <a:lstStyle/>
          <a:p>
            <a:pPr>
              <a:buNone/>
            </a:pPr>
            <a:r>
              <a:rPr lang="en-GB" dirty="0" smtClean="0"/>
              <a:t>If leaders are to bring colleagues with them in institutional change processes, it is necessary to:</a:t>
            </a:r>
          </a:p>
          <a:p>
            <a:r>
              <a:rPr lang="en-GB" dirty="0" smtClean="0"/>
              <a:t>Identify for all stakeholders what are the purposes of making changes: what is transparent to leaders may not be apparent to the individuals charged with making the changes;</a:t>
            </a:r>
          </a:p>
          <a:p>
            <a:r>
              <a:rPr lang="en-GB" dirty="0" smtClean="0"/>
              <a:t>Clarify mutual expectations, so all concerned know what is required of them; </a:t>
            </a:r>
          </a:p>
          <a:p>
            <a:r>
              <a:rPr lang="en-GB" dirty="0" smtClean="0"/>
              <a:t>Recognise that most academics have the well-being of the university and the students learning there at heart, so clarify the benefits for all concerned of changes. </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Implementing change: key questions in changing times to align with national/ institutional imperatives</a:t>
            </a:r>
            <a:endParaRPr lang="en-GB" sz="2400" dirty="0"/>
          </a:p>
        </p:txBody>
      </p:sp>
      <p:sp>
        <p:nvSpPr>
          <p:cNvPr id="3" name="Content Placeholder 2"/>
          <p:cNvSpPr>
            <a:spLocks noGrp="1"/>
          </p:cNvSpPr>
          <p:nvPr>
            <p:ph idx="1"/>
          </p:nvPr>
        </p:nvSpPr>
        <p:spPr/>
        <p:txBody>
          <a:bodyPr/>
          <a:lstStyle/>
          <a:p>
            <a:r>
              <a:rPr lang="en-GB" dirty="0" smtClean="0"/>
              <a:t>In what ways can managers in higher education effect change within their organisations? </a:t>
            </a:r>
          </a:p>
          <a:p>
            <a:r>
              <a:rPr lang="en-GB" dirty="0" smtClean="0"/>
              <a:t>What kinds of drivers for change are available to senior staff charged with the task of making change happen? </a:t>
            </a:r>
          </a:p>
          <a:p>
            <a:r>
              <a:rPr lang="en-GB" dirty="0" smtClean="0"/>
              <a:t>What kinds of strategies work to encourage changes of practice in learning and teaching? </a:t>
            </a:r>
          </a:p>
          <a:p>
            <a:r>
              <a:rPr lang="en-GB" dirty="0" smtClean="0"/>
              <a:t>How can real engagement in change management be embedded, rather than just superficial compliance?</a:t>
            </a:r>
          </a:p>
          <a:p>
            <a:pPr>
              <a:buNone/>
            </a:pPr>
            <a:r>
              <a:rPr lang="en-GB" dirty="0" smtClean="0"/>
              <a:t>This workshop will set out to explore these themes and propose some answers, based </a:t>
            </a:r>
            <a:r>
              <a:rPr lang="en-GB" dirty="0" smtClean="0"/>
              <a:t>on more </a:t>
            </a:r>
            <a:r>
              <a:rPr lang="en-GB" dirty="0" smtClean="0"/>
              <a:t>than three </a:t>
            </a:r>
            <a:r>
              <a:rPr lang="en-GB" dirty="0" smtClean="0"/>
              <a:t>decades working </a:t>
            </a:r>
            <a:r>
              <a:rPr lang="en-GB" dirty="0" smtClean="0"/>
              <a:t>in higher education </a:t>
            </a:r>
            <a:r>
              <a:rPr lang="en-GB" dirty="0" smtClean="0"/>
              <a:t>in a </a:t>
            </a:r>
            <a:r>
              <a:rPr lang="en-GB" dirty="0" smtClean="0"/>
              <a:t>variety of contexts, and sometimes getting it right!</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Ten leverage points for strategic change at institutional level within HEIs</a:t>
            </a:r>
            <a:endParaRPr lang="en-GB" dirty="0"/>
          </a:p>
        </p:txBody>
      </p:sp>
      <p:sp>
        <p:nvSpPr>
          <p:cNvPr id="3" name="Content Placeholder 2"/>
          <p:cNvSpPr>
            <a:spLocks noGrp="1"/>
          </p:cNvSpPr>
          <p:nvPr>
            <p:ph idx="1"/>
          </p:nvPr>
        </p:nvSpPr>
        <p:spPr>
          <a:xfrm>
            <a:off x="468313" y="1196752"/>
            <a:ext cx="8229600" cy="5005611"/>
          </a:xfrm>
        </p:spPr>
        <p:txBody>
          <a:bodyPr/>
          <a:lstStyle/>
          <a:p>
            <a:pPr lvl="0"/>
            <a:r>
              <a:rPr lang="en-GB" sz="2000" dirty="0" smtClean="0"/>
              <a:t>Have new visions/new plans;</a:t>
            </a:r>
          </a:p>
          <a:p>
            <a:pPr lvl="0"/>
            <a:r>
              <a:rPr lang="en-GB" sz="2000" dirty="0" smtClean="0"/>
              <a:t>Foreground the preparation of new/continuing academic staff;</a:t>
            </a:r>
          </a:p>
          <a:p>
            <a:pPr lvl="0"/>
            <a:r>
              <a:rPr lang="en-GB" sz="2000" dirty="0" smtClean="0"/>
              <a:t>Provide a compulsory casual teaching development program;</a:t>
            </a:r>
          </a:p>
          <a:p>
            <a:pPr lvl="0"/>
            <a:r>
              <a:rPr lang="en-GB" sz="2000" dirty="0" smtClean="0"/>
              <a:t>Offer just-in-time professional development;</a:t>
            </a:r>
          </a:p>
          <a:p>
            <a:pPr lvl="0"/>
            <a:r>
              <a:rPr lang="en-GB" sz="2000" dirty="0" smtClean="0"/>
              <a:t>Foster communities of practice;</a:t>
            </a:r>
          </a:p>
          <a:p>
            <a:pPr lvl="0"/>
            <a:r>
              <a:rPr lang="en-GB" sz="2000" dirty="0" smtClean="0"/>
              <a:t>Strategic funding for developments;</a:t>
            </a:r>
          </a:p>
          <a:p>
            <a:pPr lvl="0"/>
            <a:r>
              <a:rPr lang="en-GB" sz="2000" dirty="0" smtClean="0"/>
              <a:t>Support teaching excellence through awards and fellowships;</a:t>
            </a:r>
          </a:p>
          <a:p>
            <a:pPr lvl="0"/>
            <a:r>
              <a:rPr lang="en-GB" sz="2000" dirty="0" smtClean="0"/>
              <a:t>Disseminate exemplary practice online;</a:t>
            </a:r>
          </a:p>
          <a:p>
            <a:pPr lvl="0"/>
            <a:r>
              <a:rPr lang="en-GB" sz="2000" dirty="0" smtClean="0"/>
              <a:t>Recognise and use ‘education experts’;</a:t>
            </a:r>
          </a:p>
          <a:p>
            <a:pPr lvl="0"/>
            <a:r>
              <a:rPr lang="en-GB" sz="2000" dirty="0" smtClean="0"/>
              <a:t>Renew leadership. </a:t>
            </a:r>
          </a:p>
          <a:p>
            <a:pPr lvl="0">
              <a:buNone/>
            </a:pPr>
            <a:endParaRPr lang="en-GB" sz="1800" dirty="0" smtClean="0"/>
          </a:p>
          <a:p>
            <a:pPr>
              <a:buNone/>
            </a:pPr>
            <a:r>
              <a:rPr lang="en-GB" sz="1800" dirty="0" smtClean="0"/>
              <a:t>(proposed by Holt, Palmer and Challis, </a:t>
            </a:r>
            <a:r>
              <a:rPr lang="en-GB" sz="1800" dirty="0" err="1" smtClean="0"/>
              <a:t>Deakin</a:t>
            </a:r>
            <a:r>
              <a:rPr lang="en-GB" sz="1800" dirty="0" smtClean="0"/>
              <a:t> University, Australia 2011, p. 9–15)</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Prioritising changes: some useful questions</a:t>
            </a:r>
            <a:endParaRPr lang="en-GB" dirty="0"/>
          </a:p>
        </p:txBody>
      </p:sp>
      <p:sp>
        <p:nvSpPr>
          <p:cNvPr id="3" name="Content Placeholder 2"/>
          <p:cNvSpPr>
            <a:spLocks noGrp="1"/>
          </p:cNvSpPr>
          <p:nvPr>
            <p:ph idx="1"/>
          </p:nvPr>
        </p:nvSpPr>
        <p:spPr>
          <a:xfrm>
            <a:off x="214282" y="1412875"/>
            <a:ext cx="8483631" cy="4789488"/>
          </a:xfrm>
        </p:spPr>
        <p:txBody>
          <a:bodyPr/>
          <a:lstStyle/>
          <a:p>
            <a:r>
              <a:rPr lang="en-GB" dirty="0" smtClean="0"/>
              <a:t>Which changes are essential to achieve the university’s core mission?</a:t>
            </a:r>
          </a:p>
          <a:p>
            <a:r>
              <a:rPr lang="en-GB" dirty="0" smtClean="0"/>
              <a:t>What are the expenses in time, resources and money for implementing any changes? (and what are the costs of not doing so?)</a:t>
            </a:r>
          </a:p>
          <a:p>
            <a:r>
              <a:rPr lang="en-GB" dirty="0" smtClean="0"/>
              <a:t>Who are the key agents of this change and how can you convince them of the necessity of change?</a:t>
            </a:r>
          </a:p>
          <a:p>
            <a:r>
              <a:rPr lang="en-GB" dirty="0" smtClean="0"/>
              <a:t>What internal and external factors can hamper change? What strategies can you implement to mitigate these?</a:t>
            </a:r>
          </a:p>
          <a:p>
            <a:r>
              <a:rPr lang="en-GB" dirty="0" smtClean="0"/>
              <a:t>If you only have resources to implement one change this year, which would be the most damaging </a:t>
            </a:r>
            <a:r>
              <a:rPr lang="en-GB" dirty="0" smtClean="0">
                <a:solidFill>
                  <a:srgbClr val="0070C0"/>
                </a:solidFill>
              </a:rPr>
              <a:t>not</a:t>
            </a:r>
            <a:r>
              <a:rPr lang="en-GB" dirty="0" smtClean="0"/>
              <a:t> to do?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Strategies to encourage teams to enhance students’ learning experiences</a:t>
            </a:r>
            <a:endParaRPr lang="en-GB" dirty="0"/>
          </a:p>
        </p:txBody>
      </p:sp>
      <p:sp>
        <p:nvSpPr>
          <p:cNvPr id="3" name="Content Placeholder 2"/>
          <p:cNvSpPr>
            <a:spLocks noGrp="1"/>
          </p:cNvSpPr>
          <p:nvPr>
            <p:ph idx="1"/>
          </p:nvPr>
        </p:nvSpPr>
        <p:spPr>
          <a:xfrm>
            <a:off x="214282" y="1357298"/>
            <a:ext cx="8572560" cy="4789488"/>
          </a:xfrm>
        </p:spPr>
        <p:txBody>
          <a:bodyPr/>
          <a:lstStyle/>
          <a:p>
            <a:r>
              <a:rPr lang="en-GB" dirty="0" smtClean="0"/>
              <a:t>Regularly access institutional and course level data on issues such as recruitment, retention, student achievement and student satisfaction to identify where change needs to happen;</a:t>
            </a:r>
          </a:p>
          <a:p>
            <a:r>
              <a:rPr lang="en-GB" dirty="0" smtClean="0"/>
              <a:t>Share this data and encourage staff concerned to identify areas for local and or university-wide improvements and direction of travel; </a:t>
            </a:r>
          </a:p>
          <a:p>
            <a:r>
              <a:rPr lang="en-GB" dirty="0" smtClean="0"/>
              <a:t>Use the committee structure of an institution to publicise and gain consensus for change; </a:t>
            </a:r>
          </a:p>
          <a:p>
            <a:r>
              <a:rPr lang="en-GB" dirty="0" smtClean="0"/>
              <a:t>Build learning communities across the HEI;</a:t>
            </a:r>
          </a:p>
          <a:p>
            <a:r>
              <a:rPr lang="en-GB" dirty="0" smtClean="0"/>
              <a:t>Publish clear annual priorities and targets aligned fully with the </a:t>
            </a:r>
            <a:r>
              <a:rPr lang="en-GB" dirty="0" err="1" smtClean="0"/>
              <a:t>HEI’s</a:t>
            </a:r>
            <a:r>
              <a:rPr lang="en-GB" dirty="0" smtClean="0"/>
              <a:t> overall plan and monitor outcomes carefully and rigorously.</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Dealing with difficult people</a:t>
            </a:r>
            <a:endParaRPr lang="en-GB" dirty="0"/>
          </a:p>
        </p:txBody>
      </p:sp>
      <p:sp>
        <p:nvSpPr>
          <p:cNvPr id="3" name="Content Placeholder 2"/>
          <p:cNvSpPr>
            <a:spLocks noGrp="1"/>
          </p:cNvSpPr>
          <p:nvPr>
            <p:ph idx="1"/>
          </p:nvPr>
        </p:nvSpPr>
        <p:spPr/>
        <p:txBody>
          <a:bodyPr/>
          <a:lstStyle/>
          <a:p>
            <a:r>
              <a:rPr lang="en-GB" dirty="0" smtClean="0"/>
              <a:t>Direct confrontation rarely works: it’s better to appeal to people’s better instincts;</a:t>
            </a:r>
          </a:p>
          <a:p>
            <a:r>
              <a:rPr lang="en-GB" dirty="0" smtClean="0"/>
              <a:t>Cooperative and dialogic discussions can convince people to work with you, so invest time in talking to people informally over coffee as well as formally in meetings;</a:t>
            </a:r>
          </a:p>
          <a:p>
            <a:r>
              <a:rPr lang="en-GB" dirty="0" smtClean="0"/>
              <a:t>Nothing convinces like sound, evidence-based practice, so review the literature on the issue in as thorough a manner as you would apply to your research;</a:t>
            </a:r>
          </a:p>
          <a:p>
            <a:r>
              <a:rPr lang="en-GB" dirty="0" smtClean="0"/>
              <a:t>Model the practices you are advocating yourself.</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7543800" cy="1074737"/>
          </a:xfrm>
        </p:spPr>
        <p:txBody>
          <a:bodyPr/>
          <a:lstStyle/>
          <a:p>
            <a:r>
              <a:rPr lang="en-GB" dirty="0" smtClean="0"/>
              <a:t>Evaluating yourself as an educational leader: rate yourself 1-5 where 5 is excellent. How good are you at:</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dirty="0" smtClean="0"/>
              <a:t>Scrutinising university documentation and working out the implications for you, your staff and your students?</a:t>
            </a:r>
          </a:p>
          <a:p>
            <a:pPr marL="457200" indent="-457200">
              <a:buSzPct val="100000"/>
              <a:buFont typeface="+mj-lt"/>
              <a:buAutoNum type="arabicPeriod"/>
            </a:pPr>
            <a:r>
              <a:rPr lang="en-GB" dirty="0" smtClean="0"/>
              <a:t>Keeping in touch with staff who are responsible for organising, delivering and assessing your programmes?</a:t>
            </a:r>
          </a:p>
          <a:p>
            <a:pPr marL="457200" indent="-457200">
              <a:buSzPct val="100000"/>
              <a:buFont typeface="+mj-lt"/>
              <a:buAutoNum type="arabicPeriod"/>
            </a:pPr>
            <a:r>
              <a:rPr lang="en-GB" dirty="0" smtClean="0"/>
              <a:t>Analysing data including student information feedback from students and external reviews to determine what needs doing? </a:t>
            </a:r>
          </a:p>
          <a:p>
            <a:pPr marL="457200" indent="-457200">
              <a:buSzPct val="100000"/>
              <a:buFont typeface="+mj-lt"/>
              <a:buAutoNum type="arabicPeriod"/>
            </a:pPr>
            <a:r>
              <a:rPr lang="en-GB" dirty="0" smtClean="0"/>
              <a:t>Developing action plans for short-term and long-term changes and regularly reviewing what has been achieved against these plans?</a:t>
            </a:r>
          </a:p>
          <a:p>
            <a:pPr marL="457200" indent="-457200">
              <a:buSzPct val="100000"/>
              <a:buFont typeface="+mj-lt"/>
              <a:buAutoNum type="arabicPeriod"/>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600" dirty="0" smtClean="0"/>
              <a:t>Conclusions</a:t>
            </a:r>
            <a:endParaRPr lang="en-GB" sz="3200" dirty="0" smtClean="0"/>
          </a:p>
        </p:txBody>
      </p:sp>
      <p:sp>
        <p:nvSpPr>
          <p:cNvPr id="43011" name="Rectangle 3"/>
          <p:cNvSpPr>
            <a:spLocks noGrp="1" noChangeArrowheads="1"/>
          </p:cNvSpPr>
          <p:nvPr>
            <p:ph type="body" idx="1"/>
          </p:nvPr>
        </p:nvSpPr>
        <p:spPr>
          <a:xfrm>
            <a:off x="457200" y="1357298"/>
            <a:ext cx="8458200" cy="4768865"/>
          </a:xfrm>
        </p:spPr>
        <p:txBody>
          <a:bodyPr/>
          <a:lstStyle/>
          <a:p>
            <a:pPr eaLnBrk="1" hangingPunct="1"/>
            <a:r>
              <a:rPr lang="en-GB" dirty="0" smtClean="0"/>
              <a:t>Change management is tough and slow, but often essential;</a:t>
            </a:r>
          </a:p>
          <a:p>
            <a:pPr eaLnBrk="1" hangingPunct="1"/>
            <a:r>
              <a:rPr lang="en-GB" dirty="0" smtClean="0"/>
              <a:t>Inevitably, change management cannot be viewed as an event but more as an ongoing iterative and dynamic process taking account of changing circumstances;</a:t>
            </a:r>
          </a:p>
          <a:p>
            <a:pPr eaLnBrk="1" hangingPunct="1"/>
            <a:r>
              <a:rPr lang="en-GB" dirty="0" smtClean="0"/>
              <a:t>In most cases effective change requires not just changes in practice but also changes in orientation across the university towards particular goals, for example, satisfying students, improving facilities or improving the financial status of the HEI.</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358775" indent="-358775">
              <a:spcBef>
                <a:spcPts val="1200"/>
              </a:spcBef>
              <a:spcAft>
                <a:spcPts val="0"/>
              </a:spcAft>
              <a:buNone/>
            </a:pPr>
            <a:r>
              <a:rPr lang="en-GB" sz="2000" dirty="0" smtClean="0">
                <a:latin typeface="Calibri"/>
                <a:ea typeface="Calibri"/>
                <a:cs typeface="Times New Roman"/>
              </a:rPr>
              <a:t>Brown, S. (2012) Managing change in universities: a Sisyphean task? </a:t>
            </a:r>
            <a:r>
              <a:rPr lang="en-GB" sz="2000" i="1" dirty="0" smtClean="0">
                <a:latin typeface="Calibri"/>
                <a:ea typeface="Calibri"/>
                <a:cs typeface="Times New Roman"/>
              </a:rPr>
              <a:t>Quality in Higher Education, Vol18 No 1 pp.139-46</a:t>
            </a:r>
            <a:r>
              <a:rPr lang="en-GB" sz="2000" dirty="0" smtClean="0">
                <a:latin typeface="Calibri"/>
                <a:ea typeface="Calibri"/>
                <a:cs typeface="Times New Roman"/>
              </a:rPr>
              <a:t>.</a:t>
            </a:r>
          </a:p>
          <a:p>
            <a:pPr marL="358775" indent="-358775">
              <a:spcBef>
                <a:spcPts val="1200"/>
              </a:spcBef>
              <a:spcAft>
                <a:spcPts val="0"/>
              </a:spcAft>
              <a:buNone/>
            </a:pPr>
            <a:r>
              <a:rPr lang="en-GB" sz="2000" dirty="0" smtClean="0">
                <a:latin typeface="Calibri"/>
                <a:ea typeface="Calibri"/>
                <a:cs typeface="Times New Roman"/>
              </a:rPr>
              <a:t>Brown, S. and Denton, S. (2010) </a:t>
            </a:r>
            <a:r>
              <a:rPr lang="en-GB" sz="2000" i="1" dirty="0" smtClean="0">
                <a:latin typeface="Calibri"/>
                <a:ea typeface="Calibri"/>
                <a:cs typeface="Times New Roman"/>
              </a:rPr>
              <a:t>Leading the University Beyond Bureaucracy</a:t>
            </a:r>
            <a:r>
              <a:rPr lang="en-GB" sz="2000" dirty="0" smtClean="0">
                <a:latin typeface="Calibri"/>
                <a:ea typeface="Calibri"/>
                <a:cs typeface="Times New Roman"/>
              </a:rPr>
              <a:t> in </a:t>
            </a:r>
            <a:r>
              <a:rPr lang="en-GB" sz="2000" i="1" dirty="0" smtClean="0">
                <a:latin typeface="Calibri"/>
                <a:ea typeface="Calibri"/>
                <a:cs typeface="Times New Roman"/>
              </a:rPr>
              <a:t>A practical guide to University and College management</a:t>
            </a:r>
            <a:r>
              <a:rPr lang="en-GB" sz="2000" dirty="0" smtClean="0">
                <a:latin typeface="Calibri"/>
                <a:ea typeface="Calibri"/>
                <a:cs typeface="Times New Roman"/>
              </a:rPr>
              <a:t> (Eds. Denton, S. and Brown, S.) New York and London: </a:t>
            </a:r>
            <a:r>
              <a:rPr lang="en-GB" sz="2000" dirty="0" err="1" smtClean="0">
                <a:latin typeface="Calibri"/>
                <a:ea typeface="Calibri"/>
                <a:cs typeface="Times New Roman"/>
              </a:rPr>
              <a:t>Routledge</a:t>
            </a:r>
            <a:r>
              <a:rPr lang="en-GB" sz="2000" dirty="0" smtClean="0">
                <a:latin typeface="Calibri"/>
                <a:ea typeface="Calibri"/>
                <a:cs typeface="Times New Roman"/>
              </a:rPr>
              <a:t>.</a:t>
            </a:r>
          </a:p>
          <a:p>
            <a:pPr marL="358775" indent="-358775">
              <a:spcBef>
                <a:spcPts val="1200"/>
              </a:spcBef>
              <a:spcAft>
                <a:spcPts val="0"/>
              </a:spcAft>
              <a:buNone/>
            </a:pPr>
            <a:r>
              <a:rPr lang="en-GB" sz="2000" dirty="0" smtClean="0">
                <a:latin typeface="Calibri"/>
                <a:ea typeface="Calibri"/>
                <a:cs typeface="Times New Roman"/>
              </a:rPr>
              <a:t>Brown, S. (2011) Bringing about positive change in higher education; a case study </a:t>
            </a:r>
            <a:r>
              <a:rPr lang="en-GB" sz="2000" i="1" dirty="0" smtClean="0">
                <a:latin typeface="Calibri"/>
                <a:ea typeface="Calibri"/>
                <a:cs typeface="Times New Roman"/>
              </a:rPr>
              <a:t>Quality Assurance in Education</a:t>
            </a:r>
            <a:r>
              <a:rPr lang="en-GB" sz="2000" dirty="0" smtClean="0">
                <a:latin typeface="Calibri"/>
                <a:ea typeface="Calibri"/>
                <a:cs typeface="Times New Roman"/>
              </a:rPr>
              <a:t> </a:t>
            </a:r>
            <a:r>
              <a:rPr lang="en-GB" sz="2000" dirty="0" err="1" smtClean="0">
                <a:latin typeface="Calibri"/>
                <a:ea typeface="Calibri"/>
                <a:cs typeface="Times New Roman"/>
              </a:rPr>
              <a:t>Vol</a:t>
            </a:r>
            <a:r>
              <a:rPr lang="en-GB" sz="2000" dirty="0" smtClean="0">
                <a:latin typeface="Calibri"/>
                <a:ea typeface="Calibri"/>
                <a:cs typeface="Times New Roman"/>
              </a:rPr>
              <a:t> 19 No 3 pp.195-207.</a:t>
            </a:r>
          </a:p>
          <a:p>
            <a:pPr marL="358775" indent="-358775">
              <a:spcBef>
                <a:spcPts val="1200"/>
              </a:spcBef>
              <a:spcAft>
                <a:spcPts val="0"/>
              </a:spcAft>
              <a:buNone/>
            </a:pPr>
            <a:r>
              <a:rPr lang="en-GB" sz="2000" dirty="0" smtClean="0">
                <a:latin typeface="Calibri"/>
                <a:ea typeface="Calibri"/>
                <a:cs typeface="Times New Roman"/>
              </a:rPr>
              <a:t>Browne, J. (2010) </a:t>
            </a:r>
            <a:r>
              <a:rPr lang="en-GB" sz="2000" i="1" dirty="0" smtClean="0">
                <a:latin typeface="Calibri"/>
                <a:ea typeface="Calibri"/>
                <a:cs typeface="Times New Roman"/>
              </a:rPr>
              <a:t>Securing a sustainable future for higher education</a:t>
            </a:r>
            <a:r>
              <a:rPr lang="en-GB" sz="2000" dirty="0" smtClean="0">
                <a:latin typeface="Calibri"/>
                <a:ea typeface="Calibri"/>
                <a:cs typeface="Times New Roman"/>
              </a:rPr>
              <a:t> www.independent.gov.uk/browne-report.</a:t>
            </a:r>
          </a:p>
          <a:p>
            <a:pPr marL="358775" indent="-358775">
              <a:spcBef>
                <a:spcPts val="1200"/>
              </a:spcBef>
              <a:spcAft>
                <a:spcPts val="0"/>
              </a:spcAft>
              <a:buNone/>
            </a:pPr>
            <a:r>
              <a:rPr lang="en-GB" sz="2000" dirty="0" smtClean="0">
                <a:latin typeface="Calibri"/>
                <a:ea typeface="Calibri"/>
                <a:cs typeface="Times New Roman"/>
              </a:rPr>
              <a:t>Cuthbert, R. (2002) </a:t>
            </a:r>
            <a:r>
              <a:rPr lang="en-GB" sz="2000" i="1" dirty="0" smtClean="0">
                <a:latin typeface="Calibri"/>
                <a:ea typeface="Calibri"/>
                <a:cs typeface="Times New Roman"/>
              </a:rPr>
              <a:t>Constructive alignment in the world of institutional management,</a:t>
            </a:r>
            <a:r>
              <a:rPr lang="en-GB" sz="2000" dirty="0" smtClean="0">
                <a:latin typeface="Calibri"/>
                <a:ea typeface="Calibri"/>
                <a:cs typeface="Times New Roman"/>
              </a:rPr>
              <a:t> presentation at the Imaginative Curriculum symposium, York: Higher Education Academy, available at </a:t>
            </a:r>
            <a:r>
              <a:rPr lang="en-GB" sz="2000" u="sng" dirty="0" smtClean="0">
                <a:solidFill>
                  <a:srgbClr val="0000FF"/>
                </a:solidFill>
                <a:latin typeface="Calibri"/>
                <a:ea typeface="Calibri"/>
                <a:cs typeface="Times New Roman"/>
                <a:hlinkClick r:id="rId3"/>
              </a:rPr>
              <a:t>http://www.heacademy.ac.uk/resources/detail/resource_database/id170_constructive_alignment_in_the_world</a:t>
            </a:r>
            <a:r>
              <a:rPr lang="en-GB" sz="2000" dirty="0" smtClean="0">
                <a:latin typeface="Calibri"/>
                <a:ea typeface="Calibri"/>
                <a:cs typeface="Times New Roman"/>
              </a:rPr>
              <a:t>, (accessed 6 April 2013).</a:t>
            </a:r>
          </a:p>
          <a:p>
            <a:pPr>
              <a:spcBef>
                <a:spcPts val="1200"/>
              </a:spcBef>
              <a:spcAft>
                <a:spcPts val="0"/>
              </a:spcAft>
            </a:pPr>
            <a:endParaRPr lang="en-GB"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2</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0850" indent="-450850">
              <a:spcBef>
                <a:spcPts val="0"/>
              </a:spcBef>
              <a:spcAft>
                <a:spcPts val="1000"/>
              </a:spcAft>
            </a:pPr>
            <a:r>
              <a:rPr lang="en-GB" sz="2000" b="1" dirty="0" smtClean="0">
                <a:latin typeface="Calibri"/>
                <a:ea typeface="Calibri"/>
                <a:cs typeface="Times New Roman"/>
              </a:rPr>
              <a:t>Harvey, L. (2005) A history and critique of quality evaluation in the United Kingdom, </a:t>
            </a:r>
            <a:r>
              <a:rPr lang="en-GB" sz="2000" b="1" i="1" dirty="0" smtClean="0">
                <a:latin typeface="Calibri"/>
                <a:ea typeface="Calibri"/>
                <a:cs typeface="Times New Roman"/>
              </a:rPr>
              <a:t>Quality Assurance in Education</a:t>
            </a:r>
            <a:r>
              <a:rPr lang="en-GB" sz="2000" b="1" dirty="0" smtClean="0">
                <a:latin typeface="Calibri"/>
                <a:ea typeface="Calibri"/>
                <a:cs typeface="Times New Roman"/>
              </a:rPr>
              <a:t>, 13(4) pp.263–76.</a:t>
            </a:r>
            <a:endParaRPr lang="en-GB" sz="2000" dirty="0" smtClean="0">
              <a:latin typeface="Calibri"/>
              <a:ea typeface="Calibri"/>
              <a:cs typeface="Times New Roman"/>
            </a:endParaRPr>
          </a:p>
          <a:p>
            <a:pPr marL="450850" indent="-450850">
              <a:spcBef>
                <a:spcPts val="0"/>
              </a:spcBef>
              <a:spcAft>
                <a:spcPts val="1000"/>
              </a:spcAft>
            </a:pPr>
            <a:r>
              <a:rPr lang="en-GB" sz="2000" b="1" dirty="0" smtClean="0">
                <a:latin typeface="Calibri"/>
                <a:ea typeface="Calibri"/>
                <a:cs typeface="Times New Roman"/>
              </a:rPr>
              <a:t>Henkel, M. (2000) Academic Identities and Policy Change in Higher Education, </a:t>
            </a:r>
            <a:r>
              <a:rPr lang="en-GB" sz="2000" b="1" i="1" dirty="0" smtClean="0">
                <a:latin typeface="Calibri"/>
                <a:ea typeface="Calibri"/>
                <a:cs typeface="Times New Roman"/>
              </a:rPr>
              <a:t>Higher Education Policy 46.</a:t>
            </a:r>
            <a:endParaRPr lang="en-GB" sz="2000" dirty="0" smtClean="0">
              <a:latin typeface="Calibri"/>
              <a:ea typeface="Calibri"/>
              <a:cs typeface="Times New Roman"/>
            </a:endParaRPr>
          </a:p>
          <a:p>
            <a:pPr marL="450850" indent="-450850">
              <a:spcBef>
                <a:spcPts val="0"/>
              </a:spcBef>
              <a:spcAft>
                <a:spcPts val="1000"/>
              </a:spcAft>
            </a:pPr>
            <a:r>
              <a:rPr lang="en-GB" sz="2000" b="1" dirty="0" smtClean="0">
                <a:latin typeface="Calibri"/>
                <a:ea typeface="Calibri"/>
                <a:cs typeface="Times New Roman"/>
              </a:rPr>
              <a:t>Holt, D., Palmer, S. and Challis, D. (2011), Changing perspectives: teaching and learning centres’ strategic contributions to academic development in Australian higher education, </a:t>
            </a:r>
            <a:r>
              <a:rPr lang="en-GB" sz="2000" b="1" i="1" dirty="0" smtClean="0">
                <a:latin typeface="Calibri"/>
                <a:ea typeface="Calibri"/>
                <a:cs typeface="Times New Roman"/>
              </a:rPr>
              <a:t>International Journal for Academic Development</a:t>
            </a:r>
            <a:r>
              <a:rPr lang="en-GB" sz="2000" b="1" dirty="0" smtClean="0">
                <a:latin typeface="Calibri"/>
                <a:ea typeface="Calibri"/>
                <a:cs typeface="Times New Roman"/>
              </a:rPr>
              <a:t> 16(1), pp.5–17.</a:t>
            </a:r>
            <a:endParaRPr lang="en-GB" sz="2000" dirty="0" smtClean="0">
              <a:latin typeface="Calibri"/>
              <a:ea typeface="Calibri"/>
              <a:cs typeface="Times New Roman"/>
            </a:endParaRPr>
          </a:p>
          <a:p>
            <a:pPr marL="450850" indent="-450850">
              <a:spcBef>
                <a:spcPts val="0"/>
              </a:spcBef>
              <a:spcAft>
                <a:spcPts val="1000"/>
              </a:spcAft>
            </a:pPr>
            <a:r>
              <a:rPr lang="en-GB" sz="2000" b="1" dirty="0" err="1" smtClean="0">
                <a:latin typeface="Calibri"/>
                <a:ea typeface="Calibri"/>
                <a:cs typeface="Times New Roman"/>
              </a:rPr>
              <a:t>Iszatt</a:t>
            </a:r>
            <a:r>
              <a:rPr lang="en-GB" sz="2000" b="1" dirty="0" smtClean="0">
                <a:latin typeface="Calibri"/>
                <a:ea typeface="Calibri"/>
                <a:cs typeface="Times New Roman"/>
              </a:rPr>
              <a:t>-White, M., Randall, D., </a:t>
            </a:r>
            <a:r>
              <a:rPr lang="en-GB" sz="2000" b="1" dirty="0" err="1" smtClean="0">
                <a:latin typeface="Calibri"/>
                <a:ea typeface="Calibri"/>
                <a:cs typeface="Times New Roman"/>
              </a:rPr>
              <a:t>Rouncefield</a:t>
            </a:r>
            <a:r>
              <a:rPr lang="en-GB" sz="2000" b="1" dirty="0" smtClean="0">
                <a:latin typeface="Calibri"/>
                <a:ea typeface="Calibri"/>
                <a:cs typeface="Times New Roman"/>
              </a:rPr>
              <a:t>, M. and Graham, C. (2011) </a:t>
            </a:r>
            <a:r>
              <a:rPr lang="en-GB" sz="2000" b="1" i="1" dirty="0" smtClean="0">
                <a:latin typeface="Calibri"/>
                <a:ea typeface="Calibri"/>
                <a:cs typeface="Times New Roman"/>
              </a:rPr>
              <a:t>Leadership in Post-Compulsory Education</a:t>
            </a:r>
            <a:r>
              <a:rPr lang="en-GB" sz="2000" b="1" dirty="0" smtClean="0">
                <a:latin typeface="Calibri"/>
                <a:ea typeface="Calibri"/>
                <a:cs typeface="Times New Roman"/>
              </a:rPr>
              <a:t>, London: Continuum Press.</a:t>
            </a:r>
            <a:endParaRPr lang="en-GB" sz="2000" dirty="0" smtClean="0">
              <a:latin typeface="Calibri"/>
              <a:ea typeface="Calibri"/>
              <a:cs typeface="Times New Roman"/>
            </a:endParaRPr>
          </a:p>
          <a:p>
            <a:pPr marL="450850" indent="-450850">
              <a:spcBef>
                <a:spcPts val="0"/>
              </a:spcBef>
              <a:spcAft>
                <a:spcPts val="1000"/>
              </a:spcAft>
            </a:pPr>
            <a:r>
              <a:rPr lang="en-GB" sz="2000" b="1" dirty="0" smtClean="0">
                <a:latin typeface="Calibri"/>
                <a:ea typeface="Calibri"/>
                <a:cs typeface="Times New Roman"/>
              </a:rPr>
              <a:t>Jones, J. (2010) Building pedagogic excellence: learning and teaching fellowships within communities of practice at the university of Brighton</a:t>
            </a:r>
            <a:r>
              <a:rPr lang="en-GB" sz="2000" b="1" i="1" dirty="0" smtClean="0">
                <a:latin typeface="Calibri"/>
                <a:ea typeface="Calibri"/>
                <a:cs typeface="Times New Roman"/>
              </a:rPr>
              <a:t>,</a:t>
            </a:r>
            <a:r>
              <a:rPr lang="en-GB" sz="2000" b="1" dirty="0" smtClean="0">
                <a:latin typeface="Calibri"/>
                <a:ea typeface="Calibri"/>
                <a:cs typeface="Times New Roman"/>
              </a:rPr>
              <a:t> in </a:t>
            </a:r>
            <a:r>
              <a:rPr lang="en-GB" sz="2000" b="1" i="1" dirty="0" smtClean="0">
                <a:latin typeface="Calibri"/>
                <a:ea typeface="Calibri"/>
                <a:cs typeface="Times New Roman"/>
              </a:rPr>
              <a:t>Innovations in Education and Teaching International</a:t>
            </a:r>
            <a:r>
              <a:rPr lang="en-GB" sz="2000" b="1" dirty="0" smtClean="0">
                <a:latin typeface="Calibri"/>
                <a:ea typeface="Calibri"/>
                <a:cs typeface="Times New Roman"/>
              </a:rPr>
              <a:t> </a:t>
            </a:r>
            <a:r>
              <a:rPr lang="en-GB" sz="2000" b="1" dirty="0" err="1" smtClean="0">
                <a:latin typeface="Calibri"/>
                <a:ea typeface="Calibri"/>
                <a:cs typeface="Times New Roman"/>
              </a:rPr>
              <a:t>vol</a:t>
            </a:r>
            <a:r>
              <a:rPr lang="en-GB" sz="2000" b="1" dirty="0" smtClean="0">
                <a:latin typeface="Calibri"/>
                <a:ea typeface="Calibri"/>
                <a:cs typeface="Times New Roman"/>
              </a:rPr>
              <a:t> 47 No 3 p 271-82.</a:t>
            </a:r>
          </a:p>
          <a:p>
            <a:pPr marL="450850" indent="-450850">
              <a:spcBef>
                <a:spcPts val="0"/>
              </a:spcBef>
              <a:spcAft>
                <a:spcPts val="1000"/>
              </a:spcAft>
            </a:pPr>
            <a:r>
              <a:rPr lang="en-GB" sz="2000" b="1" dirty="0" err="1" smtClean="0">
                <a:latin typeface="Calibri"/>
                <a:ea typeface="Calibri"/>
                <a:cs typeface="Times New Roman"/>
              </a:rPr>
              <a:t>Kezar</a:t>
            </a:r>
            <a:r>
              <a:rPr lang="en-GB" sz="2000" b="1" dirty="0" smtClean="0">
                <a:latin typeface="Calibri"/>
                <a:ea typeface="Calibri"/>
                <a:cs typeface="Times New Roman"/>
              </a:rPr>
              <a:t>, A. and </a:t>
            </a:r>
            <a:r>
              <a:rPr lang="en-GB" sz="2000" b="1" dirty="0" err="1" smtClean="0">
                <a:latin typeface="Calibri"/>
                <a:ea typeface="Calibri"/>
                <a:cs typeface="Times New Roman"/>
              </a:rPr>
              <a:t>Eckel</a:t>
            </a:r>
            <a:r>
              <a:rPr lang="en-GB" sz="2000" b="1" dirty="0" smtClean="0">
                <a:latin typeface="Calibri"/>
                <a:ea typeface="Calibri"/>
                <a:cs typeface="Times New Roman"/>
              </a:rPr>
              <a:t>, P. (2002) The effect of institutional culture on change strategies in higher education: universal principles or culturally responsive concepts?, </a:t>
            </a:r>
            <a:r>
              <a:rPr lang="en-GB" sz="2000" b="1" i="1" dirty="0" smtClean="0">
                <a:latin typeface="Calibri"/>
                <a:ea typeface="Calibri"/>
                <a:cs typeface="Times New Roman"/>
              </a:rPr>
              <a:t>Journal of Higher Education, </a:t>
            </a:r>
            <a:r>
              <a:rPr lang="en-GB" sz="2000" b="1" dirty="0" smtClean="0">
                <a:latin typeface="Calibri"/>
                <a:ea typeface="Calibri"/>
                <a:cs typeface="Times New Roman"/>
              </a:rPr>
              <a:t>73(4) pp. 435-60.</a:t>
            </a:r>
            <a:endParaRPr lang="en-GB" sz="2000" dirty="0" smtClean="0">
              <a:latin typeface="Calibri"/>
              <a:ea typeface="Calibri"/>
              <a:cs typeface="Times New Roman"/>
            </a:endParaRPr>
          </a:p>
          <a:p>
            <a:pPr marL="450850" indent="-450850">
              <a:spcBef>
                <a:spcPts val="0"/>
              </a:spcBef>
              <a:spcAft>
                <a:spcPts val="1000"/>
              </a:spcAft>
            </a:pPr>
            <a:endParaRPr lang="en-GB" sz="2000" dirty="0" smtClean="0">
              <a:latin typeface="Calibri"/>
              <a:ea typeface="Calibri"/>
              <a:cs typeface="Times New Roman"/>
            </a:endParaRPr>
          </a:p>
          <a:p>
            <a:pPr marL="358775" marR="0" lvl="0" indent="-358775" algn="l" defTabSz="914400" rtl="0" eaLnBrk="0" fontAlgn="base" latinLnBrk="0" hangingPunct="0">
              <a:spcBef>
                <a:spcPts val="0"/>
              </a:spcBef>
              <a:spcAft>
                <a:spcPts val="1000"/>
              </a:spcAft>
              <a:buClr>
                <a:schemeClr val="tx2"/>
              </a:buClr>
              <a:buSzPct val="70000"/>
              <a:buFont typeface="Wingdings" pitchFamily="2" charset="2"/>
              <a:buNone/>
              <a:tabLst/>
              <a:defRPr/>
            </a:pPr>
            <a:endParaRPr kumimoji="0" lang="en-GB" sz="2000" b="1" i="0" u="none" strike="noStrike" kern="0" cap="none" spc="0" normalizeH="0" baseline="0" noProof="0" dirty="0" smtClean="0">
              <a:ln>
                <a:noFill/>
              </a:ln>
              <a:solidFill>
                <a:schemeClr val="tx1"/>
              </a:solidFill>
              <a:effectLst/>
              <a:uLnTx/>
              <a:uFillTx/>
              <a:latin typeface="Calibri"/>
              <a:ea typeface="Calibri"/>
              <a:cs typeface="Times New Roman"/>
            </a:endParaRPr>
          </a:p>
          <a:p>
            <a:pPr marL="342900" marR="0" lvl="0" indent="-342900" algn="l" defTabSz="914400" rtl="0" eaLnBrk="0" fontAlgn="base" latinLnBrk="0" hangingPunct="0">
              <a:spcBef>
                <a:spcPts val="0"/>
              </a:spcBef>
              <a:spcAft>
                <a:spcPct val="0"/>
              </a:spcAft>
              <a:buClr>
                <a:schemeClr val="tx2"/>
              </a:buClr>
              <a:buSzPct val="70000"/>
              <a:buFont typeface="Wingdings" pitchFamily="2" charset="2"/>
              <a:buChar char="l"/>
              <a:tabLst/>
              <a:defRPr/>
            </a:pP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3</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1338" indent="-541338">
              <a:spcAft>
                <a:spcPts val="1000"/>
              </a:spcAft>
            </a:pPr>
            <a:r>
              <a:rPr lang="en-GB" sz="2000" b="1" dirty="0" err="1" smtClean="0">
                <a:latin typeface="Calibri"/>
                <a:ea typeface="Calibri"/>
                <a:cs typeface="Times New Roman"/>
              </a:rPr>
              <a:t>Lueddeke</a:t>
            </a:r>
            <a:r>
              <a:rPr lang="en-GB" sz="2000" b="1" dirty="0" smtClean="0">
                <a:latin typeface="Calibri"/>
                <a:ea typeface="Calibri"/>
                <a:cs typeface="Times New Roman"/>
              </a:rPr>
              <a:t>, G. (1999), Toward a constructivist framework for guiding change and innovation in higher education, </a:t>
            </a:r>
            <a:r>
              <a:rPr lang="en-GB" sz="2000" b="1" i="1" dirty="0" smtClean="0">
                <a:latin typeface="Calibri"/>
                <a:ea typeface="Calibri"/>
                <a:cs typeface="Times New Roman"/>
              </a:rPr>
              <a:t>Journal of Higher Education</a:t>
            </a:r>
            <a:r>
              <a:rPr lang="en-GB" sz="2000" b="1" dirty="0" smtClean="0">
                <a:latin typeface="Calibri"/>
                <a:ea typeface="Calibri"/>
                <a:cs typeface="Times New Roman"/>
              </a:rPr>
              <a:t>, 70(3), pp. 235-60.</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Marshall, P. and Massy, W. (2010) Managing in turbulent times, in </a:t>
            </a:r>
            <a:r>
              <a:rPr lang="en-GB" sz="2000" b="1" i="1" dirty="0" smtClean="0">
                <a:latin typeface="Calibri"/>
                <a:ea typeface="Calibri"/>
                <a:cs typeface="Times New Roman"/>
              </a:rPr>
              <a:t>Forum for the Future of Higher Education, papers from the 2009 Aspen symposium,</a:t>
            </a:r>
            <a:r>
              <a:rPr lang="en-GB" sz="2000" b="1" dirty="0" smtClean="0">
                <a:latin typeface="Calibri"/>
                <a:ea typeface="Calibri"/>
                <a:cs typeface="Times New Roman"/>
              </a:rPr>
              <a:t> Cambridge USA: Massachusetts Institute of Technology.</a:t>
            </a:r>
            <a:endParaRPr lang="en-GB" sz="2000" dirty="0" smtClean="0">
              <a:latin typeface="Calibri"/>
              <a:ea typeface="Calibri"/>
              <a:cs typeface="Times New Roman"/>
            </a:endParaRPr>
          </a:p>
          <a:p>
            <a:pPr marL="541338" indent="-541338">
              <a:spcAft>
                <a:spcPts val="1000"/>
              </a:spcAft>
            </a:pPr>
            <a:r>
              <a:rPr lang="en-GB" sz="2000" b="1" dirty="0" err="1" smtClean="0">
                <a:latin typeface="Calibri"/>
                <a:ea typeface="Calibri"/>
                <a:cs typeface="Times New Roman"/>
              </a:rPr>
              <a:t>McCafffery</a:t>
            </a:r>
            <a:r>
              <a:rPr lang="en-GB" sz="2000" b="1" dirty="0" smtClean="0">
                <a:latin typeface="Calibri"/>
                <a:ea typeface="Calibri"/>
                <a:cs typeface="Times New Roman"/>
              </a:rPr>
              <a:t>, P. (2004) </a:t>
            </a:r>
            <a:r>
              <a:rPr lang="en-GB" sz="2000" b="1" i="1" dirty="0" smtClean="0">
                <a:latin typeface="Calibri"/>
                <a:ea typeface="Calibri"/>
                <a:cs typeface="Times New Roman"/>
              </a:rPr>
              <a:t>The Higher Education Manager’s Handbook: Effective leadership and management in universities and colleges,</a:t>
            </a:r>
            <a:r>
              <a:rPr lang="en-GB" sz="2000" b="1" dirty="0" smtClean="0">
                <a:latin typeface="Calibri"/>
                <a:ea typeface="Calibri"/>
                <a:cs typeface="Times New Roman"/>
              </a:rPr>
              <a:t> Abingdon: </a:t>
            </a:r>
            <a:r>
              <a:rPr lang="en-GB" sz="2000" b="1" dirty="0" err="1" smtClean="0">
                <a:latin typeface="Calibri"/>
                <a:ea typeface="Calibri"/>
                <a:cs typeface="Times New Roman"/>
              </a:rPr>
              <a:t>Routledge</a:t>
            </a:r>
            <a:r>
              <a:rPr lang="en-GB" sz="2000" b="1" dirty="0" smtClean="0">
                <a:latin typeface="Calibri"/>
                <a:ea typeface="Calibri"/>
                <a:cs typeface="Times New Roman"/>
              </a:rPr>
              <a:t>. </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Milliken, J. and </a:t>
            </a:r>
            <a:r>
              <a:rPr lang="en-GB" sz="2000" b="1" dirty="0" err="1" smtClean="0">
                <a:latin typeface="Calibri"/>
                <a:ea typeface="Calibri"/>
                <a:cs typeface="Times New Roman"/>
              </a:rPr>
              <a:t>Colohan</a:t>
            </a:r>
            <a:r>
              <a:rPr lang="en-GB" sz="2000" b="1" dirty="0" smtClean="0">
                <a:latin typeface="Calibri"/>
                <a:ea typeface="Calibri"/>
                <a:cs typeface="Times New Roman"/>
              </a:rPr>
              <a:t>, G. (2000) Managing change in Higher Education: assessing staff perceptions of the impact of </a:t>
            </a:r>
            <a:r>
              <a:rPr lang="en-GB" sz="2000" b="1" dirty="0" err="1" smtClean="0">
                <a:latin typeface="Calibri"/>
                <a:ea typeface="Calibri"/>
                <a:cs typeface="Times New Roman"/>
              </a:rPr>
              <a:t>semesterization</a:t>
            </a:r>
            <a:r>
              <a:rPr lang="en-GB" sz="2000" b="1" dirty="0" smtClean="0">
                <a:latin typeface="Calibri"/>
                <a:ea typeface="Calibri"/>
                <a:cs typeface="Times New Roman"/>
              </a:rPr>
              <a:t>, </a:t>
            </a:r>
            <a:r>
              <a:rPr lang="en-GB" sz="2000" b="1" i="1" dirty="0" smtClean="0">
                <a:latin typeface="Calibri"/>
                <a:ea typeface="Calibri"/>
                <a:cs typeface="Times New Roman"/>
              </a:rPr>
              <a:t>Higher Education in Europe</a:t>
            </a:r>
            <a:r>
              <a:rPr lang="en-GB" sz="2000" b="1" dirty="0" smtClean="0">
                <a:latin typeface="Calibri"/>
                <a:ea typeface="Calibri"/>
                <a:cs typeface="Times New Roman"/>
              </a:rPr>
              <a:t> </a:t>
            </a:r>
            <a:r>
              <a:rPr lang="en-GB" sz="2000" b="1" dirty="0" err="1" smtClean="0">
                <a:latin typeface="Calibri"/>
                <a:ea typeface="Calibri"/>
                <a:cs typeface="Times New Roman"/>
              </a:rPr>
              <a:t>Vol</a:t>
            </a:r>
            <a:r>
              <a:rPr lang="en-GB" sz="2000" b="1" dirty="0" smtClean="0">
                <a:latin typeface="Calibri"/>
                <a:ea typeface="Calibri"/>
                <a:cs typeface="Times New Roman"/>
              </a:rPr>
              <a:t> XXV No 4.</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Newton, J. (2003) Implementing an Institution-wide learning and Teaching strategy: lessons in managing change, </a:t>
            </a:r>
            <a:r>
              <a:rPr lang="en-GB" sz="2000" b="1" i="1" dirty="0" smtClean="0">
                <a:latin typeface="Calibri"/>
                <a:ea typeface="Calibri"/>
                <a:cs typeface="Times New Roman"/>
              </a:rPr>
              <a:t>Studies in Higher Education </a:t>
            </a:r>
            <a:r>
              <a:rPr lang="en-GB" sz="2000" b="1" i="1" dirty="0" err="1" smtClean="0">
                <a:latin typeface="Calibri"/>
                <a:ea typeface="Calibri"/>
                <a:cs typeface="Times New Roman"/>
              </a:rPr>
              <a:t>Vol</a:t>
            </a:r>
            <a:r>
              <a:rPr lang="en-GB" sz="2000" b="1" i="1" dirty="0" smtClean="0">
                <a:latin typeface="Calibri"/>
                <a:ea typeface="Calibri"/>
                <a:cs typeface="Times New Roman"/>
              </a:rPr>
              <a:t> 28 No 4</a:t>
            </a:r>
            <a:r>
              <a:rPr lang="en-GB" sz="2000" b="1" dirty="0" smtClean="0">
                <a:latin typeface="Calibri"/>
                <a:ea typeface="Calibri"/>
                <a:cs typeface="Times New Roman"/>
              </a:rPr>
              <a:t>.</a:t>
            </a:r>
            <a:endParaRPr lang="en-GB" sz="2000" dirty="0" smtClean="0">
              <a:latin typeface="Calibri"/>
              <a:ea typeface="Calibri"/>
              <a:cs typeface="Times New Roman"/>
            </a:endParaRPr>
          </a:p>
          <a:p>
            <a:pPr marL="342900" marR="0" lvl="0" indent="-342900" algn="l" defTabSz="914400" rtl="0" eaLnBrk="0" fontAlgn="base" latinLnBrk="0" hangingPunct="0">
              <a:spcBef>
                <a:spcPts val="600"/>
              </a:spcBef>
              <a:spcAft>
                <a:spcPct val="0"/>
              </a:spcAft>
              <a:buClr>
                <a:schemeClr val="tx2"/>
              </a:buClr>
              <a:buSzPct val="70000"/>
              <a:buFont typeface="Wingdings" pitchFamily="2" charset="2"/>
              <a:buChar char="l"/>
              <a:tabLst/>
              <a:defRPr/>
            </a:pP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2239"/>
            <a:ext cx="7677472" cy="877870"/>
          </a:xfrm>
        </p:spPr>
        <p:txBody>
          <a:bodyPr/>
          <a:lstStyle/>
          <a:p>
            <a:r>
              <a:rPr lang="en-GB" dirty="0" smtClean="0"/>
              <a:t>Workshop aims</a:t>
            </a:r>
            <a:endParaRPr lang="en-GB" dirty="0"/>
          </a:p>
        </p:txBody>
      </p:sp>
      <p:sp>
        <p:nvSpPr>
          <p:cNvPr id="3" name="Content Placeholder 2"/>
          <p:cNvSpPr>
            <a:spLocks noGrp="1"/>
          </p:cNvSpPr>
          <p:nvPr>
            <p:ph idx="1"/>
          </p:nvPr>
        </p:nvSpPr>
        <p:spPr>
          <a:xfrm>
            <a:off x="214282" y="1000108"/>
            <a:ext cx="8715435" cy="5202255"/>
          </a:xfrm>
        </p:spPr>
        <p:txBody>
          <a:bodyPr/>
          <a:lstStyle/>
          <a:p>
            <a:pPr>
              <a:buNone/>
            </a:pPr>
            <a:r>
              <a:rPr lang="en-GB" dirty="0" smtClean="0"/>
              <a:t> In a rapidly changing higher education context, leaders and managers at all levels within universities need to be flexible and responsive if they want to bring about positive changes. This workshop will consider: </a:t>
            </a:r>
          </a:p>
          <a:p>
            <a:r>
              <a:rPr lang="en-GB" dirty="0" smtClean="0"/>
              <a:t>How we can prioritize the changes we need to make to achieve individual and institutional goals? </a:t>
            </a:r>
          </a:p>
          <a:p>
            <a:r>
              <a:rPr lang="en-GB" dirty="0" smtClean="0"/>
              <a:t>What kind of strategies can be used to encourage teams to change practices, particularly in relation to enhancing the learning experiences of students? </a:t>
            </a:r>
          </a:p>
          <a:p>
            <a:r>
              <a:rPr lang="en-GB" dirty="0" smtClean="0"/>
              <a:t>What kind of approaches we can use to effectively deal with difficult people?</a:t>
            </a:r>
          </a:p>
          <a:p>
            <a:r>
              <a:rPr lang="en-GB" dirty="0" smtClean="0"/>
              <a:t>How we can evaluate our own capabilities as educational leaders? </a:t>
            </a:r>
          </a:p>
          <a:p>
            <a:pPr>
              <a:buNone/>
            </a:pPr>
            <a:r>
              <a:rPr lang="en-GB" dirty="0" smtClean="0"/>
              <a:t> </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4</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1338" indent="-541338">
              <a:spcAft>
                <a:spcPts val="1200"/>
              </a:spcAft>
            </a:pPr>
            <a:r>
              <a:rPr lang="en-GB" sz="2000" b="1" dirty="0" err="1" smtClean="0">
                <a:latin typeface="Calibri"/>
                <a:ea typeface="Calibri"/>
                <a:cs typeface="Times New Roman"/>
              </a:rPr>
              <a:t>Pascale</a:t>
            </a:r>
            <a:r>
              <a:rPr lang="en-GB" sz="2000" b="1" dirty="0" smtClean="0">
                <a:latin typeface="Calibri"/>
                <a:ea typeface="Calibri"/>
                <a:cs typeface="Times New Roman"/>
              </a:rPr>
              <a:t>, R (1991) </a:t>
            </a:r>
            <a:r>
              <a:rPr lang="en-GB" sz="2000" b="1" i="1" dirty="0" smtClean="0">
                <a:latin typeface="Calibri"/>
                <a:ea typeface="Calibri"/>
                <a:cs typeface="Times New Roman"/>
              </a:rPr>
              <a:t>Managing on the edge,</a:t>
            </a:r>
            <a:r>
              <a:rPr lang="en-GB" sz="2000" b="1" dirty="0" smtClean="0">
                <a:latin typeface="Calibri"/>
                <a:ea typeface="Calibri"/>
                <a:cs typeface="Times New Roman"/>
              </a:rPr>
              <a:t> New York: Touchstone.</a:t>
            </a:r>
            <a:endParaRPr lang="en-GB" sz="2000" dirty="0" smtClean="0">
              <a:latin typeface="Calibri"/>
              <a:ea typeface="Calibri"/>
              <a:cs typeface="Times New Roman"/>
            </a:endParaRPr>
          </a:p>
          <a:p>
            <a:pPr marL="541338" indent="-541338">
              <a:spcAft>
                <a:spcPts val="1200"/>
              </a:spcAft>
            </a:pPr>
            <a:r>
              <a:rPr lang="en-GB" sz="2000" b="1" dirty="0" smtClean="0">
                <a:latin typeface="Calibri"/>
                <a:ea typeface="Calibri"/>
                <a:cs typeface="Times New Roman"/>
              </a:rPr>
              <a:t>Race, P. and Teacher Fellows (2009), </a:t>
            </a:r>
            <a:r>
              <a:rPr lang="en-GB" sz="2000" b="1" i="1" dirty="0" smtClean="0">
                <a:latin typeface="Calibri"/>
                <a:ea typeface="Calibri"/>
                <a:cs typeface="Times New Roman"/>
              </a:rPr>
              <a:t>Using peer observation to enhance teaching</a:t>
            </a:r>
            <a:r>
              <a:rPr lang="en-GB" sz="2000" b="1" dirty="0" smtClean="0">
                <a:latin typeface="Calibri"/>
                <a:ea typeface="Calibri"/>
                <a:cs typeface="Times New Roman"/>
              </a:rPr>
              <a:t>, Leeds: Leeds Met Press.</a:t>
            </a:r>
            <a:endParaRPr lang="en-GB" sz="2000" dirty="0" smtClean="0">
              <a:latin typeface="Calibri"/>
              <a:ea typeface="Calibri"/>
              <a:cs typeface="Times New Roman"/>
            </a:endParaRPr>
          </a:p>
          <a:p>
            <a:pPr marL="541338" indent="-541338">
              <a:spcAft>
                <a:spcPts val="1200"/>
              </a:spcAft>
            </a:pPr>
            <a:r>
              <a:rPr lang="en-GB" sz="2000" b="1" dirty="0" smtClean="0">
                <a:latin typeface="Calibri"/>
                <a:ea typeface="Calibri"/>
                <a:cs typeface="Times New Roman"/>
              </a:rPr>
              <a:t>Renfro, W. L. and Morrison, J. L. (1983) </a:t>
            </a:r>
            <a:r>
              <a:rPr lang="en-GB" sz="2000" b="1" i="1" dirty="0" smtClean="0">
                <a:latin typeface="Calibri"/>
                <a:ea typeface="Calibri"/>
                <a:cs typeface="Times New Roman"/>
              </a:rPr>
              <a:t>Anticipating and managing change in educational organisations</a:t>
            </a:r>
            <a:r>
              <a:rPr lang="en-GB" sz="2000" b="1" dirty="0" smtClean="0">
                <a:latin typeface="Calibri"/>
                <a:ea typeface="Calibri"/>
                <a:cs typeface="Times New Roman"/>
              </a:rPr>
              <a:t>, Beaufort, Southern Carolina: Educational Leadership, Association of Supervision and Curriculum Development.</a:t>
            </a:r>
            <a:endParaRPr lang="en-GB" sz="2000" dirty="0" smtClean="0">
              <a:latin typeface="Calibri"/>
              <a:ea typeface="Calibri"/>
              <a:cs typeface="Times New Roman"/>
            </a:endParaRPr>
          </a:p>
          <a:p>
            <a:pPr marL="541338" indent="-541338">
              <a:spcAft>
                <a:spcPts val="1200"/>
              </a:spcAft>
            </a:pPr>
            <a:r>
              <a:rPr lang="en-GB" sz="2000" b="1" dirty="0" smtClean="0">
                <a:latin typeface="Calibri"/>
                <a:ea typeface="Calibri"/>
                <a:cs typeface="Times New Roman"/>
              </a:rPr>
              <a:t>Robertson, C., Robins, A. and Cox, R. (2009), Co-constructing an academic community ethos – challenging culture and managing change in higher education: a case study undertaken over two years, </a:t>
            </a:r>
            <a:r>
              <a:rPr lang="en-GB" sz="2000" b="1" i="1" dirty="0" smtClean="0">
                <a:latin typeface="Calibri"/>
                <a:ea typeface="Calibri"/>
                <a:cs typeface="Times New Roman"/>
              </a:rPr>
              <a:t>Management in Education</a:t>
            </a:r>
            <a:r>
              <a:rPr lang="en-GB" sz="2000" b="1" dirty="0" smtClean="0">
                <a:latin typeface="Calibri"/>
                <a:ea typeface="Calibri"/>
                <a:cs typeface="Times New Roman"/>
              </a:rPr>
              <a:t> 23(1), pp32-40.</a:t>
            </a:r>
            <a:endParaRPr lang="en-GB" sz="2000" dirty="0" smtClean="0">
              <a:latin typeface="Calibri"/>
              <a:ea typeface="Calibri"/>
              <a:cs typeface="Times New Roman"/>
            </a:endParaRPr>
          </a:p>
          <a:p>
            <a:pPr marL="541338" indent="-541338">
              <a:spcAft>
                <a:spcPts val="1200"/>
              </a:spcAft>
            </a:pPr>
            <a:r>
              <a:rPr lang="en-GB" sz="2000" b="1" dirty="0" err="1" smtClean="0">
                <a:latin typeface="Calibri"/>
                <a:ea typeface="Calibri"/>
                <a:cs typeface="Times New Roman"/>
              </a:rPr>
              <a:t>Rotheram</a:t>
            </a:r>
            <a:r>
              <a:rPr lang="en-GB" sz="2000" b="1" dirty="0" smtClean="0">
                <a:latin typeface="Calibri"/>
                <a:ea typeface="Calibri"/>
                <a:cs typeface="Times New Roman"/>
              </a:rPr>
              <a:t>, B. (2008) </a:t>
            </a:r>
            <a:r>
              <a:rPr lang="en-GB" sz="2000" b="1" i="1" dirty="0" smtClean="0">
                <a:latin typeface="Calibri"/>
                <a:ea typeface="Calibri"/>
                <a:cs typeface="Times New Roman"/>
              </a:rPr>
              <a:t>Sounds good</a:t>
            </a:r>
            <a:r>
              <a:rPr lang="en-GB" sz="2000" b="1" dirty="0" smtClean="0">
                <a:latin typeface="Calibri"/>
                <a:ea typeface="Calibri"/>
                <a:cs typeface="Times New Roman"/>
              </a:rPr>
              <a:t>, on JISC project website at </a:t>
            </a:r>
            <a:r>
              <a:rPr lang="en-GB" sz="2000" b="1" u="sng" dirty="0" smtClean="0">
                <a:solidFill>
                  <a:srgbClr val="0000FF"/>
                </a:solidFill>
                <a:latin typeface="Calibri"/>
                <a:ea typeface="Calibri"/>
                <a:cs typeface="Times New Roman"/>
                <a:hlinkClick r:id="rId3"/>
              </a:rPr>
              <a:t>http://www.jisc.ac.uk/whatwedo/programmes/usersandinnovation/soundsgood.aspx</a:t>
            </a:r>
            <a:r>
              <a:rPr lang="en-GB" sz="2000" b="1" dirty="0" smtClean="0">
                <a:latin typeface="Calibri"/>
                <a:ea typeface="Calibri"/>
                <a:cs typeface="Times New Roman"/>
              </a:rPr>
              <a:t> (accessed 6 April 2013).</a:t>
            </a:r>
          </a:p>
          <a:p>
            <a:pPr marL="541338" indent="-541338">
              <a:spcAft>
                <a:spcPts val="1200"/>
              </a:spcAft>
            </a:pPr>
            <a:r>
              <a:rPr lang="en-GB" sz="2000" b="1" dirty="0" err="1" smtClean="0">
                <a:latin typeface="Calibri"/>
                <a:ea typeface="Calibri"/>
                <a:cs typeface="Times New Roman"/>
              </a:rPr>
              <a:t>Roxa</a:t>
            </a:r>
            <a:r>
              <a:rPr lang="en-GB" sz="2000" b="1" dirty="0" smtClean="0">
                <a:latin typeface="Calibri"/>
                <a:ea typeface="Calibri"/>
                <a:cs typeface="Times New Roman"/>
              </a:rPr>
              <a:t>, T. and </a:t>
            </a:r>
            <a:r>
              <a:rPr lang="en-GB" sz="2000" b="1" dirty="0" err="1" smtClean="0">
                <a:latin typeface="Calibri"/>
                <a:ea typeface="Calibri"/>
                <a:cs typeface="Times New Roman"/>
              </a:rPr>
              <a:t>Martensson</a:t>
            </a:r>
            <a:r>
              <a:rPr lang="en-GB" sz="2000" b="1" dirty="0" smtClean="0">
                <a:latin typeface="Calibri"/>
                <a:ea typeface="Calibri"/>
                <a:cs typeface="Times New Roman"/>
              </a:rPr>
              <a:t>, K. (2009) Significant conversations and significant networks –exploring the backstage of the teaching arena, </a:t>
            </a:r>
            <a:r>
              <a:rPr lang="en-GB" sz="2000" b="1" i="1" dirty="0" smtClean="0">
                <a:latin typeface="Calibri"/>
                <a:ea typeface="Calibri"/>
                <a:cs typeface="Times New Roman"/>
              </a:rPr>
              <a:t>Studies in Higher Education</a:t>
            </a:r>
            <a:r>
              <a:rPr lang="en-GB" sz="2000" b="1" dirty="0" smtClean="0">
                <a:latin typeface="Calibri"/>
                <a:ea typeface="Calibri"/>
                <a:cs typeface="Times New Roman"/>
              </a:rPr>
              <a:t> </a:t>
            </a:r>
            <a:r>
              <a:rPr lang="en-GB" sz="2000" b="1" dirty="0" err="1" smtClean="0">
                <a:latin typeface="Calibri"/>
                <a:ea typeface="Calibri"/>
                <a:cs typeface="Times New Roman"/>
              </a:rPr>
              <a:t>Vol</a:t>
            </a:r>
            <a:r>
              <a:rPr lang="en-GB" sz="2000" b="1" dirty="0" smtClean="0">
                <a:latin typeface="Calibri"/>
                <a:ea typeface="Calibri"/>
                <a:cs typeface="Times New Roman"/>
              </a:rPr>
              <a:t> 34 no 5 p547-559. </a:t>
            </a: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5</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1338" indent="-541338">
              <a:spcAft>
                <a:spcPts val="1000"/>
              </a:spcAft>
            </a:pPr>
            <a:r>
              <a:rPr lang="en-GB" sz="2000" b="1" dirty="0" smtClean="0">
                <a:latin typeface="Calibri"/>
                <a:ea typeface="Calibri"/>
                <a:cs typeface="Times New Roman"/>
              </a:rPr>
              <a:t>Scott, P. (2004) </a:t>
            </a:r>
            <a:r>
              <a:rPr lang="en-GB" sz="2000" b="1" i="1" dirty="0" smtClean="0">
                <a:latin typeface="Calibri"/>
                <a:ea typeface="Calibri"/>
                <a:cs typeface="Times New Roman"/>
              </a:rPr>
              <a:t>Change matters: making a difference in higher education</a:t>
            </a:r>
            <a:r>
              <a:rPr lang="en-GB" sz="2000" b="1" dirty="0" smtClean="0">
                <a:latin typeface="Calibri"/>
                <a:ea typeface="Calibri"/>
                <a:cs typeface="Times New Roman"/>
              </a:rPr>
              <a:t>, keynote given at the European Universities Association Leadership Forum in Dublin, available at </a:t>
            </a:r>
            <a:r>
              <a:rPr lang="en-GB" sz="2000" b="1" u="sng" dirty="0" smtClean="0">
                <a:solidFill>
                  <a:srgbClr val="0000FF"/>
                </a:solidFill>
                <a:latin typeface="Calibri"/>
                <a:ea typeface="Calibri"/>
                <a:cs typeface="Times New Roman"/>
                <a:hlinkClick r:id="rId3"/>
              </a:rPr>
              <a:t>http://www.uws.edu.au/data/assets/pdf_file/0007/6892/AUQF_04_Paper_Scott.pdf</a:t>
            </a:r>
            <a:r>
              <a:rPr lang="en-GB" sz="2000" b="1" dirty="0" smtClean="0">
                <a:latin typeface="Calibri"/>
                <a:ea typeface="Calibri"/>
                <a:cs typeface="Times New Roman"/>
              </a:rPr>
              <a:t>, (accessed 6 April 2013).</a:t>
            </a:r>
            <a:endParaRPr lang="en-GB" sz="2000" dirty="0" smtClean="0">
              <a:latin typeface="Calibri"/>
              <a:ea typeface="Calibri"/>
              <a:cs typeface="Times New Roman"/>
            </a:endParaRPr>
          </a:p>
          <a:p>
            <a:pPr marL="541338" indent="-541338">
              <a:spcAft>
                <a:spcPts val="1000"/>
              </a:spcAft>
            </a:pPr>
            <a:r>
              <a:rPr lang="en-GB" sz="2000" b="1" dirty="0" err="1" smtClean="0">
                <a:latin typeface="Calibri"/>
                <a:ea typeface="Calibri"/>
                <a:cs typeface="Times New Roman"/>
              </a:rPr>
              <a:t>Trowler</a:t>
            </a:r>
            <a:r>
              <a:rPr lang="en-GB" sz="2000" b="1" dirty="0" smtClean="0">
                <a:latin typeface="Calibri"/>
                <a:ea typeface="Calibri"/>
                <a:cs typeface="Times New Roman"/>
              </a:rPr>
              <a:t>, P. (1998) </a:t>
            </a:r>
            <a:r>
              <a:rPr lang="en-GB" sz="2000" b="1" i="1" dirty="0" smtClean="0">
                <a:latin typeface="Calibri"/>
                <a:ea typeface="Calibri"/>
                <a:cs typeface="Times New Roman"/>
              </a:rPr>
              <a:t>Academics Responding to Change: New higher education frameworks and academic cultures</a:t>
            </a:r>
            <a:r>
              <a:rPr lang="en-GB" sz="2000" b="1" dirty="0" smtClean="0">
                <a:latin typeface="Calibri"/>
                <a:ea typeface="Calibri"/>
                <a:cs typeface="Times New Roman"/>
              </a:rPr>
              <a:t>, Buckingham: SRHE and Open University Press.</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Watson, D. (2010) </a:t>
            </a:r>
            <a:r>
              <a:rPr lang="en-GB" sz="2000" b="1" i="1" dirty="0" smtClean="0">
                <a:latin typeface="Calibri"/>
                <a:ea typeface="Calibri"/>
                <a:cs typeface="Times New Roman"/>
              </a:rPr>
              <a:t>Epilogue,</a:t>
            </a:r>
            <a:r>
              <a:rPr lang="en-GB" sz="2000" b="1" dirty="0" smtClean="0">
                <a:latin typeface="Calibri"/>
                <a:ea typeface="Calibri"/>
                <a:cs typeface="Times New Roman"/>
              </a:rPr>
              <a:t> in </a:t>
            </a:r>
            <a:r>
              <a:rPr lang="en-GB" sz="2000" b="1" dirty="0" err="1" smtClean="0">
                <a:latin typeface="Calibri"/>
                <a:ea typeface="Calibri"/>
                <a:cs typeface="Times New Roman"/>
              </a:rPr>
              <a:t>Kubler</a:t>
            </a:r>
            <a:r>
              <a:rPr lang="en-GB" sz="2000" b="1" dirty="0" smtClean="0">
                <a:latin typeface="Calibri"/>
                <a:ea typeface="Calibri"/>
                <a:cs typeface="Times New Roman"/>
              </a:rPr>
              <a:t>, J. and Sayers, N., </a:t>
            </a:r>
            <a:r>
              <a:rPr lang="en-GB" sz="2000" b="1" i="1" dirty="0" smtClean="0">
                <a:latin typeface="Calibri"/>
                <a:ea typeface="Calibri"/>
                <a:cs typeface="Times New Roman"/>
              </a:rPr>
              <a:t>Higher Education Futures: Key themes and implications for leadership and management</a:t>
            </a:r>
            <a:r>
              <a:rPr lang="en-GB" sz="2000" b="1" dirty="0" smtClean="0">
                <a:latin typeface="Calibri"/>
                <a:ea typeface="Calibri"/>
                <a:cs typeface="Times New Roman"/>
              </a:rPr>
              <a:t>, London: Learning Foundation for Higher Education, Series 2, Publication 4.1. </a:t>
            </a:r>
            <a:endParaRPr lang="en-GB" sz="2000" dirty="0" smtClean="0">
              <a:latin typeface="Calibri"/>
              <a:ea typeface="Calibri"/>
              <a:cs typeface="Times New Roman"/>
            </a:endParaRPr>
          </a:p>
          <a:p>
            <a:pPr marL="541338" indent="-541338">
              <a:spcAft>
                <a:spcPts val="1000"/>
              </a:spcAft>
            </a:pPr>
            <a:r>
              <a:rPr lang="en-GB" sz="2000" b="1" dirty="0" err="1" smtClean="0">
                <a:latin typeface="Calibri"/>
                <a:ea typeface="Calibri"/>
                <a:cs typeface="Times New Roman"/>
              </a:rPr>
              <a:t>Wisker</a:t>
            </a:r>
            <a:r>
              <a:rPr lang="en-GB" sz="2000" b="1" dirty="0" smtClean="0">
                <a:latin typeface="Calibri"/>
                <a:ea typeface="Calibri"/>
                <a:cs typeface="Times New Roman"/>
              </a:rPr>
              <a:t>, G. and Constable, J. (2005) </a:t>
            </a:r>
            <a:r>
              <a:rPr lang="en-GB" sz="2000" b="1" i="1" dirty="0" smtClean="0">
                <a:latin typeface="Calibri"/>
                <a:ea typeface="Calibri"/>
                <a:cs typeface="Times New Roman"/>
              </a:rPr>
              <a:t>Fellowship and Communities of Practice</a:t>
            </a:r>
            <a:r>
              <a:rPr lang="en-GB" sz="2000" b="1" dirty="0" smtClean="0">
                <a:latin typeface="Calibri"/>
                <a:ea typeface="Calibri"/>
                <a:cs typeface="Times New Roman"/>
              </a:rPr>
              <a:t>, SEDA: Birmingham.</a:t>
            </a:r>
            <a:endParaRPr lang="en-GB" sz="2000" dirty="0" smtClean="0">
              <a:latin typeface="Calibri"/>
              <a:ea typeface="Calibri"/>
              <a:cs typeface="Times New Roman"/>
            </a:endParaRPr>
          </a:p>
          <a:p>
            <a:pPr marL="342900" marR="0" lvl="0" indent="-342900" algn="l" defTabSz="914400" rtl="0" eaLnBrk="0" fontAlgn="base" latinLnBrk="0" hangingPunct="0">
              <a:spcBef>
                <a:spcPts val="600"/>
              </a:spcBef>
              <a:spcAft>
                <a:spcPct val="0"/>
              </a:spcAft>
              <a:buClr>
                <a:schemeClr val="tx2"/>
              </a:buClr>
              <a:buSzPct val="70000"/>
              <a:buFont typeface="Wingdings" pitchFamily="2" charset="2"/>
              <a:buChar char="l"/>
              <a:tabLst/>
              <a:defRPr/>
            </a:pP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change? There can be multiple triggers in universities including:</a:t>
            </a:r>
            <a:endParaRPr lang="en-GB" dirty="0"/>
          </a:p>
        </p:txBody>
      </p:sp>
      <p:sp>
        <p:nvSpPr>
          <p:cNvPr id="3" name="Content Placeholder 2"/>
          <p:cNvSpPr>
            <a:spLocks noGrp="1"/>
          </p:cNvSpPr>
          <p:nvPr>
            <p:ph idx="1"/>
          </p:nvPr>
        </p:nvSpPr>
        <p:spPr>
          <a:xfrm>
            <a:off x="142844" y="1285860"/>
            <a:ext cx="8858312" cy="4916503"/>
          </a:xfrm>
        </p:spPr>
        <p:txBody>
          <a:bodyPr/>
          <a:lstStyle/>
          <a:p>
            <a:r>
              <a:rPr lang="en-GB" sz="2000" dirty="0" smtClean="0">
                <a:solidFill>
                  <a:schemeClr val="tx2">
                    <a:lumMod val="60000"/>
                    <a:lumOff val="40000"/>
                  </a:schemeClr>
                </a:solidFill>
              </a:rPr>
              <a:t>External stimuli</a:t>
            </a:r>
            <a:r>
              <a:rPr lang="en-GB" sz="2000" dirty="0" smtClean="0"/>
              <a:t>, for example, quality assurance processes led by for example, national quality agencies and Professional, Regulatory and Subject bodies (</a:t>
            </a:r>
            <a:r>
              <a:rPr lang="en-GB" sz="2000" dirty="0" err="1" smtClean="0"/>
              <a:t>PSRBs</a:t>
            </a:r>
            <a:r>
              <a:rPr lang="en-GB" sz="2000" dirty="0" smtClean="0"/>
              <a:t>) and national-level initiatives, led by government;</a:t>
            </a:r>
          </a:p>
          <a:p>
            <a:r>
              <a:rPr lang="en-GB" sz="2000" dirty="0" smtClean="0">
                <a:solidFill>
                  <a:schemeClr val="tx2">
                    <a:lumMod val="60000"/>
                    <a:lumOff val="40000"/>
                  </a:schemeClr>
                </a:solidFill>
              </a:rPr>
              <a:t>Internal imperatives </a:t>
            </a:r>
            <a:r>
              <a:rPr lang="en-GB" sz="2000" dirty="0" smtClean="0"/>
              <a:t>such as changes to management regime, wherein new senior staff are keen to demonstrate that regime change is aligned with change of approach;</a:t>
            </a:r>
          </a:p>
          <a:p>
            <a:r>
              <a:rPr lang="en-GB" sz="2000" dirty="0" smtClean="0">
                <a:solidFill>
                  <a:schemeClr val="tx2">
                    <a:lumMod val="60000"/>
                    <a:lumOff val="40000"/>
                  </a:schemeClr>
                </a:solidFill>
              </a:rPr>
              <a:t>Pedagogic imperatives </a:t>
            </a:r>
            <a:r>
              <a:rPr lang="en-GB" sz="2000" dirty="0" smtClean="0"/>
              <a:t>which stem from learning derived from projects and research, which have contributed to the evidence base; </a:t>
            </a:r>
          </a:p>
          <a:p>
            <a:r>
              <a:rPr lang="en-GB" sz="2000" dirty="0" smtClean="0">
                <a:solidFill>
                  <a:schemeClr val="tx2">
                    <a:lumMod val="60000"/>
                    <a:lumOff val="40000"/>
                  </a:schemeClr>
                </a:solidFill>
              </a:rPr>
              <a:t>Individual advocacy </a:t>
            </a:r>
            <a:r>
              <a:rPr lang="en-GB" sz="2000" dirty="0" smtClean="0"/>
              <a:t>led by passionate, well-informed and enthusiastic individuals, for example, John Biggs, </a:t>
            </a:r>
            <a:r>
              <a:rPr lang="en-GB" sz="2000" dirty="0" err="1" smtClean="0"/>
              <a:t>Ferenc</a:t>
            </a:r>
            <a:r>
              <a:rPr lang="en-GB" sz="2000" dirty="0" smtClean="0"/>
              <a:t> </a:t>
            </a:r>
            <a:r>
              <a:rPr lang="en-GB" sz="2000" dirty="0" err="1" smtClean="0"/>
              <a:t>Marton</a:t>
            </a:r>
            <a:r>
              <a:rPr lang="en-GB" sz="2000" dirty="0" smtClean="0"/>
              <a:t>, Graham Gibbs, </a:t>
            </a:r>
            <a:r>
              <a:rPr lang="en-GB" sz="2000" dirty="0" err="1" smtClean="0"/>
              <a:t>Gilly</a:t>
            </a:r>
            <a:r>
              <a:rPr lang="en-GB" sz="2000" dirty="0" smtClean="0"/>
              <a:t> Salmon;</a:t>
            </a:r>
          </a:p>
          <a:p>
            <a:r>
              <a:rPr lang="en-GB" sz="2000" dirty="0" smtClean="0">
                <a:solidFill>
                  <a:schemeClr val="tx2">
                    <a:lumMod val="60000"/>
                    <a:lumOff val="40000"/>
                  </a:schemeClr>
                </a:solidFill>
              </a:rPr>
              <a:t>Student-led initiatives</a:t>
            </a:r>
            <a:r>
              <a:rPr lang="en-GB" sz="2000" dirty="0" smtClean="0"/>
              <a:t>, for example, the UK National Union of Students campaign to improve feedback and assessment in 2009-10, and responses to student evaluations that identify issues that need to be addressed.</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we make change happen?</a:t>
            </a:r>
            <a:endParaRPr lang="en-GB" dirty="0"/>
          </a:p>
        </p:txBody>
      </p:sp>
      <p:sp>
        <p:nvSpPr>
          <p:cNvPr id="3" name="Content Placeholder 2"/>
          <p:cNvSpPr>
            <a:spLocks noGrp="1"/>
          </p:cNvSpPr>
          <p:nvPr>
            <p:ph idx="1"/>
          </p:nvPr>
        </p:nvSpPr>
        <p:spPr/>
        <p:txBody>
          <a:bodyPr/>
          <a:lstStyle/>
          <a:p>
            <a:r>
              <a:rPr lang="en-GB" dirty="0" smtClean="0"/>
              <a:t>Implementing change in higher education is complex and challenging, and its results are difficult to measure;</a:t>
            </a:r>
          </a:p>
          <a:p>
            <a:r>
              <a:rPr lang="en-GB" dirty="0" smtClean="0"/>
              <a:t>A top-down approach is insufficient to bring about rapid changes in a difficult context; </a:t>
            </a:r>
          </a:p>
          <a:p>
            <a:r>
              <a:rPr lang="en-GB" dirty="0" smtClean="0"/>
              <a:t>Students and staff needed to be fully involved in the processes of change and to be fully engaged with it, rather than seeing it as an imposition;</a:t>
            </a:r>
          </a:p>
          <a:p>
            <a:r>
              <a:rPr lang="en-GB" dirty="0" smtClean="0"/>
              <a:t>Change management needs effective </a:t>
            </a:r>
            <a:r>
              <a:rPr lang="en-GB" dirty="0" smtClean="0">
                <a:solidFill>
                  <a:schemeClr val="tx2">
                    <a:lumMod val="60000"/>
                    <a:lumOff val="40000"/>
                  </a:schemeClr>
                </a:solidFill>
              </a:rPr>
              <a:t>leadership</a:t>
            </a:r>
            <a:r>
              <a:rPr lang="en-GB" dirty="0" smtClean="0"/>
              <a:t>, appropriate </a:t>
            </a:r>
            <a:r>
              <a:rPr lang="en-GB" dirty="0" smtClean="0">
                <a:solidFill>
                  <a:schemeClr val="tx2">
                    <a:lumMod val="60000"/>
                    <a:lumOff val="40000"/>
                  </a:schemeClr>
                </a:solidFill>
              </a:rPr>
              <a:t>strategies</a:t>
            </a:r>
            <a:r>
              <a:rPr lang="en-GB" dirty="0" smtClean="0"/>
              <a:t>, grass-roots </a:t>
            </a:r>
            <a:r>
              <a:rPr lang="en-GB" dirty="0" smtClean="0">
                <a:solidFill>
                  <a:schemeClr val="tx2">
                    <a:lumMod val="60000"/>
                    <a:lumOff val="40000"/>
                  </a:schemeClr>
                </a:solidFill>
              </a:rPr>
              <a:t>advocacy</a:t>
            </a:r>
            <a:r>
              <a:rPr lang="en-GB" dirty="0" smtClean="0"/>
              <a:t> and a sense of </a:t>
            </a:r>
            <a:r>
              <a:rPr lang="en-GB" dirty="0" smtClean="0">
                <a:solidFill>
                  <a:schemeClr val="tx2">
                    <a:lumMod val="60000"/>
                    <a:lumOff val="40000"/>
                  </a:schemeClr>
                </a:solidFill>
              </a:rPr>
              <a:t>realism</a:t>
            </a:r>
            <a:r>
              <a:rPr lang="en-GB"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importance of effective leadership</a:t>
            </a:r>
          </a:p>
        </p:txBody>
      </p:sp>
      <p:sp>
        <p:nvSpPr>
          <p:cNvPr id="3" name="Content Placeholder 2"/>
          <p:cNvSpPr>
            <a:spLocks noGrp="1"/>
          </p:cNvSpPr>
          <p:nvPr>
            <p:ph idx="1"/>
          </p:nvPr>
        </p:nvSpPr>
        <p:spPr/>
        <p:txBody>
          <a:bodyPr/>
          <a:lstStyle/>
          <a:p>
            <a:pPr>
              <a:buNone/>
            </a:pPr>
            <a:r>
              <a:rPr lang="en-GB" dirty="0" err="1" smtClean="0"/>
              <a:t>Henkel</a:t>
            </a:r>
            <a:r>
              <a:rPr lang="en-GB" dirty="0" smtClean="0"/>
              <a:t> (2000) described universities as highly stratified and hierarchical institutions; she argues that the concept of academic identity needs to be taken into account when making changes in higher education. </a:t>
            </a:r>
          </a:p>
          <a:p>
            <a:pPr>
              <a:buNone/>
            </a:pPr>
            <a:r>
              <a:rPr lang="en-GB" dirty="0" smtClean="0"/>
              <a:t>Scott (2004, p.5) in his article based on his work at the University of Western Sydney, argued: ‘A fundamental factor in reshaping culture is how well the senior management consistently model good practice’.</a:t>
            </a:r>
          </a:p>
          <a:p>
            <a:pPr>
              <a:buNone/>
            </a:pP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way institutional change is introduced is of high importance</a:t>
            </a:r>
            <a:endParaRPr lang="en-GB" dirty="0"/>
          </a:p>
        </p:txBody>
      </p:sp>
      <p:sp>
        <p:nvSpPr>
          <p:cNvPr id="3" name="Content Placeholder 2"/>
          <p:cNvSpPr>
            <a:spLocks noGrp="1"/>
          </p:cNvSpPr>
          <p:nvPr>
            <p:ph idx="1"/>
          </p:nvPr>
        </p:nvSpPr>
        <p:spPr>
          <a:xfrm>
            <a:off x="285720" y="1196752"/>
            <a:ext cx="8643998" cy="5005611"/>
          </a:xfrm>
        </p:spPr>
        <p:txBody>
          <a:bodyPr/>
          <a:lstStyle/>
          <a:p>
            <a:pPr>
              <a:buNone/>
            </a:pPr>
            <a:r>
              <a:rPr lang="en-GB" dirty="0" smtClean="0"/>
              <a:t>To bring about genuine improvements to an institution, it is not sufficient to direct, require or issue edicts which are unlikely to be effective, especially where demoralised staff are the people who need to take the actions necessary for improvement. </a:t>
            </a:r>
          </a:p>
          <a:p>
            <a:pPr>
              <a:buNone/>
            </a:pPr>
            <a:r>
              <a:rPr lang="en-GB" dirty="0" smtClean="0"/>
              <a:t>“Too often new approaches are introduced by executive fiat or though a centralist management strategy, or, at worst through </a:t>
            </a:r>
            <a:r>
              <a:rPr lang="en-GB" i="1" dirty="0" smtClean="0"/>
              <a:t>ad hoc</a:t>
            </a:r>
            <a:r>
              <a:rPr lang="en-GB" dirty="0" smtClean="0"/>
              <a:t> and hurried planning interventions in response to years of benign neglect. It seems a rarity indeed for academics to genuinely feel that they are part of a meaningful, participatory decision-making process that values their experience or even their instinct for seeing potential pitfalls.” </a:t>
            </a:r>
            <a:r>
              <a:rPr lang="en-GB" sz="1800" dirty="0" smtClean="0"/>
              <a:t>(</a:t>
            </a:r>
            <a:r>
              <a:rPr lang="en-GB" sz="1800" dirty="0" err="1" smtClean="0"/>
              <a:t>Lueddeke</a:t>
            </a:r>
            <a:r>
              <a:rPr lang="en-GB" sz="1800" dirty="0" smtClean="0"/>
              <a:t>, 1999, p. 236)</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Scott argues we must convince staff and bring them with us to effect change</a:t>
            </a:r>
            <a:endParaRPr lang="en-GB" dirty="0"/>
          </a:p>
        </p:txBody>
      </p:sp>
      <p:sp>
        <p:nvSpPr>
          <p:cNvPr id="3" name="Content Placeholder 2"/>
          <p:cNvSpPr>
            <a:spLocks noGrp="1"/>
          </p:cNvSpPr>
          <p:nvPr>
            <p:ph idx="1"/>
          </p:nvPr>
        </p:nvSpPr>
        <p:spPr/>
        <p:txBody>
          <a:bodyPr/>
          <a:lstStyle/>
          <a:p>
            <a:pPr>
              <a:buNone/>
            </a:pPr>
            <a:r>
              <a:rPr lang="en-GB" dirty="0" smtClean="0"/>
              <a:t>“Staff will not engage in a change effort and the learning that goes with it unless they can personally see that doing so is </a:t>
            </a:r>
            <a:r>
              <a:rPr lang="en-GB" dirty="0" smtClean="0">
                <a:solidFill>
                  <a:schemeClr val="tx2">
                    <a:lumMod val="60000"/>
                    <a:lumOff val="40000"/>
                  </a:schemeClr>
                </a:solidFill>
              </a:rPr>
              <a:t>relevant, desirable, clear, distinctive and importantly feasible</a:t>
            </a:r>
            <a:r>
              <a:rPr lang="en-GB" dirty="0" smtClean="0"/>
              <a:t>. 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a:t>
            </a:r>
          </a:p>
          <a:p>
            <a:pPr>
              <a:buNone/>
            </a:pPr>
            <a:r>
              <a:rPr lang="en-GB" sz="2000" dirty="0" smtClean="0"/>
              <a:t> (Scott, 2004, p.4).</a:t>
            </a:r>
          </a:p>
          <a:p>
            <a:endParaRPr lang="en-GB"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34994"/>
          </a:xfrm>
        </p:spPr>
        <p:txBody>
          <a:bodyPr/>
          <a:lstStyle/>
          <a:p>
            <a:r>
              <a:rPr lang="en-GB" dirty="0" smtClean="0"/>
              <a:t>Enacting change</a:t>
            </a:r>
            <a:endParaRPr lang="en-GB" dirty="0"/>
          </a:p>
        </p:txBody>
      </p:sp>
      <p:sp>
        <p:nvSpPr>
          <p:cNvPr id="3" name="Content Placeholder 2"/>
          <p:cNvSpPr>
            <a:spLocks noGrp="1"/>
          </p:cNvSpPr>
          <p:nvPr>
            <p:ph idx="1"/>
          </p:nvPr>
        </p:nvSpPr>
        <p:spPr>
          <a:xfrm>
            <a:off x="468313" y="1142984"/>
            <a:ext cx="8229600" cy="5059379"/>
          </a:xfrm>
        </p:spPr>
        <p:txBody>
          <a:bodyPr/>
          <a:lstStyle/>
          <a:p>
            <a:pPr>
              <a:buNone/>
            </a:pPr>
            <a:r>
              <a:rPr lang="en-GB" dirty="0" smtClean="0"/>
              <a:t>Trowler suggested that staff’s responses to top down change directives may include ‘compliance (both enthusiastic and reluctant, with resistance, coping strategies and with attempts to reconstruct the policy during the implementation phase’. </a:t>
            </a:r>
          </a:p>
          <a:p>
            <a:pPr>
              <a:buNone/>
            </a:pPr>
            <a:r>
              <a:rPr lang="en-GB" dirty="0" smtClean="0"/>
              <a:t>(Trowler, 1998, p.153). </a:t>
            </a:r>
          </a:p>
          <a:p>
            <a:pPr>
              <a:buNone/>
            </a:pPr>
            <a:r>
              <a:rPr lang="en-GB" dirty="0" smtClean="0"/>
              <a:t>For this reason, ‘the perceived profitability of an innovation for those charged with implementing it must be clear and apparent’.</a:t>
            </a:r>
          </a:p>
          <a:p>
            <a:endParaRPr lang="en-GB" dirty="0" smtClean="0"/>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3299</Words>
  <Application>Microsoft Office PowerPoint</Application>
  <PresentationFormat>On-screen Show (4:3)</PresentationFormat>
  <Paragraphs>183</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LeedsMet template</vt:lpstr>
      <vt:lpstr>Bringing about change in higher education</vt:lpstr>
      <vt:lpstr>Implementing change: key questions in changing times to align with national/ institutional imperatives</vt:lpstr>
      <vt:lpstr>Workshop aims</vt:lpstr>
      <vt:lpstr>Why change? There can be multiple triggers in universities including:</vt:lpstr>
      <vt:lpstr>How can we make change happen?</vt:lpstr>
      <vt:lpstr>The importance of effective leadership</vt:lpstr>
      <vt:lpstr>The way institutional change is introduced is of high importance</vt:lpstr>
      <vt:lpstr>Scott argues we must convince staff and bring them with us to effect change</vt:lpstr>
      <vt:lpstr>Enacting change</vt:lpstr>
      <vt:lpstr>Strategies for change</vt:lpstr>
      <vt:lpstr>It’s best to avoid making changes as a result of crises</vt:lpstr>
      <vt:lpstr>McCaffery counselled against assuming that change will only occur when it is driven from the top</vt:lpstr>
      <vt:lpstr>Ways of working with people</vt:lpstr>
      <vt:lpstr>The importance of engendering trust</vt:lpstr>
      <vt:lpstr>Involving staff is important</vt:lpstr>
      <vt:lpstr>External drivers are not always helpful</vt:lpstr>
      <vt:lpstr>Advocates at grass-roots level to effect change</vt:lpstr>
      <vt:lpstr>Realism</vt:lpstr>
      <vt:lpstr>Making things happen</vt:lpstr>
      <vt:lpstr>Ten leverage points for strategic change at institutional level within HEIs</vt:lpstr>
      <vt:lpstr>Prioritising changes: some useful questions</vt:lpstr>
      <vt:lpstr>Strategies to encourage teams to enhance students’ learning experiences</vt:lpstr>
      <vt:lpstr>Dealing with difficult people</vt:lpstr>
      <vt:lpstr>Evaluating yourself as an educational leader: rate yourself 1-5 where 5 is excellent. How good are you at:</vt:lpstr>
      <vt:lpstr>Conclusions</vt:lpstr>
      <vt:lpstr>These and other slides will be available on my website at www.sally-brown.net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2013-05-08T13:11:16Z</dcterms:modified>
</cp:coreProperties>
</file>