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3.xml" ContentType="application/vnd.openxmlformats-officedocument.presentationml.slideMaster+xml"/>
  <Override PartName="/ppt/theme/theme14.xml" ContentType="application/vnd.openxmlformats-officedocument.them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4" r:id="rId2"/>
    <p:sldMasterId id="2147483666" r:id="rId3"/>
    <p:sldMasterId id="2147483670" r:id="rId4"/>
    <p:sldMasterId id="2147483672" r:id="rId5"/>
    <p:sldMasterId id="2147483674" r:id="rId6"/>
    <p:sldMasterId id="2147483678" r:id="rId7"/>
    <p:sldMasterId id="2147483680" r:id="rId8"/>
    <p:sldMasterId id="2147483688" r:id="rId9"/>
    <p:sldMasterId id="2147483690" r:id="rId10"/>
    <p:sldMasterId id="2147483692" r:id="rId11"/>
    <p:sldMasterId id="2147483694" r:id="rId12"/>
    <p:sldMasterId id="2147483696" r:id="rId13"/>
  </p:sldMasterIdLst>
  <p:notesMasterIdLst>
    <p:notesMasterId r:id="rId42"/>
  </p:notesMasterIdLst>
  <p:handoutMasterIdLst>
    <p:handoutMasterId r:id="rId43"/>
  </p:handoutMasterIdLst>
  <p:sldIdLst>
    <p:sldId id="261" r:id="rId14"/>
    <p:sldId id="395" r:id="rId15"/>
    <p:sldId id="416" r:id="rId16"/>
    <p:sldId id="417" r:id="rId17"/>
    <p:sldId id="406" r:id="rId18"/>
    <p:sldId id="410" r:id="rId19"/>
    <p:sldId id="409" r:id="rId20"/>
    <p:sldId id="414" r:id="rId21"/>
    <p:sldId id="407" r:id="rId22"/>
    <p:sldId id="418" r:id="rId23"/>
    <p:sldId id="415" r:id="rId24"/>
    <p:sldId id="359" r:id="rId25"/>
    <p:sldId id="363" r:id="rId26"/>
    <p:sldId id="386" r:id="rId27"/>
    <p:sldId id="382" r:id="rId28"/>
    <p:sldId id="385" r:id="rId29"/>
    <p:sldId id="362" r:id="rId30"/>
    <p:sldId id="389" r:id="rId31"/>
    <p:sldId id="373" r:id="rId32"/>
    <p:sldId id="367" r:id="rId33"/>
    <p:sldId id="393" r:id="rId34"/>
    <p:sldId id="391" r:id="rId35"/>
    <p:sldId id="370" r:id="rId36"/>
    <p:sldId id="374" r:id="rId37"/>
    <p:sldId id="380" r:id="rId38"/>
    <p:sldId id="402" r:id="rId39"/>
    <p:sldId id="403" r:id="rId40"/>
    <p:sldId id="405" r:id="rId41"/>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80" d="100"/>
          <a:sy n="80" d="100"/>
        </p:scale>
        <p:origin x="-774" y="114"/>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552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41"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12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13</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560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601460A9-CBE3-40D0-B847-D8596DD99EBA}" type="slidenum">
              <a:rPr lang="en-US" sz="1200" smtClean="0"/>
              <a:pPr/>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9699"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FA6E5436-A5B5-495E-A692-E1FBB73A092C}" type="slidenum">
              <a:rPr lang="en-US" sz="1200" smtClean="0"/>
              <a:pPr/>
              <a:t>20</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25</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26</a:t>
            </a:fld>
            <a:endParaRPr lang="en-US">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27</a:t>
            </a:fld>
            <a:endParaRPr lang="en-US" smtClean="0">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28</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solidFill>
                  <a:srgbClr val="000000"/>
                </a:solidFill>
              </a:rPr>
              <a:pPr/>
              <a:t>3</a:t>
            </a:fld>
            <a:endParaRPr lang="en-US" smtClean="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4</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5</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6</a:t>
            </a:fld>
            <a:endParaRPr lang="en-US" smtClean="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7</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8</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9</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7.xml"/><Relationship Id="rId1" Type="http://schemas.openxmlformats.org/officeDocument/2006/relationships/slideLayout" Target="../slideLayouts/slideLayout13.xml"/><Relationship Id="rId4" Type="http://schemas.openxmlformats.org/officeDocument/2006/relationships/hyperlink" Target="http://www.geography.org.uk/download/GA_PRGTIPBrooksMLevelCriteria.pdf"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eprints.hud.ac.uk/10892/" TargetMode="External"/><Relationship Id="rId2" Type="http://schemas.openxmlformats.org/officeDocument/2006/relationships/notesSlide" Target="../notesSlides/notesSlide28.xml"/><Relationship Id="rId1" Type="http://schemas.openxmlformats.org/officeDocument/2006/relationships/slideLayout" Target="../slideLayouts/slideLayout14.xml"/><Relationship Id="rId5" Type="http://schemas.openxmlformats.org/officeDocument/2006/relationships/hyperlink" Target="http://www.qaa.ac.uk/academicinfrastructure/benchmark/masters/MastersDegreeCharacteristics.pdf" TargetMode="External"/><Relationship Id="rId4" Type="http://schemas.openxmlformats.org/officeDocument/2006/relationships/hyperlink" Target="http://www.nzqa.govt.nz/assets/Studying-in-NZ/New-Zealand-Qualification-Framework/theregister-booklet.pdf%20%20(accessed%20March%202012"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Innovations in Masters Level Assessment</a:t>
            </a:r>
            <a:br>
              <a:rPr lang="en-GB" sz="3600" dirty="0" smtClean="0"/>
            </a:br>
            <a:r>
              <a:rPr lang="en-GB" sz="2800" dirty="0" smtClean="0"/>
              <a:t>Portsmouth  University</a:t>
            </a:r>
            <a:br>
              <a:rPr lang="en-GB" sz="2800" dirty="0" smtClean="0"/>
            </a:br>
            <a:r>
              <a:rPr lang="en-GB" sz="2800" dirty="0" smtClean="0"/>
              <a:t>May 2013</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t>
            </a:r>
            <a:r>
              <a:rPr lang="en-GB" sz="2000" dirty="0" smtClean="0">
                <a:solidFill>
                  <a:schemeClr val="tx2">
                    <a:lumMod val="60000"/>
                    <a:lumOff val="40000"/>
                  </a:schemeClr>
                </a:solidFill>
              </a:rPr>
              <a:t>And others…..)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Assimilate has been a 3-year NTFS funded project</a:t>
            </a:r>
          </a:p>
        </p:txBody>
      </p:sp>
      <p:sp>
        <p:nvSpPr>
          <p:cNvPr id="17410" name="Content Placeholder 2"/>
          <p:cNvSpPr>
            <a:spLocks noGrp="1"/>
          </p:cNvSpPr>
          <p:nvPr>
            <p:ph idx="1"/>
          </p:nvPr>
        </p:nvSpPr>
        <p:spPr/>
        <p:txBody>
          <a:bodyPr/>
          <a:lstStyle/>
          <a:p>
            <a:r>
              <a:rPr lang="en-GB" dirty="0" smtClean="0"/>
              <a:t>We’ve been exploring innovative assessment at Masters level using research funding from the National Teaching Fellowship scheme. </a:t>
            </a:r>
          </a:p>
          <a:p>
            <a:r>
              <a:rPr lang="en-GB" dirty="0" smtClean="0"/>
              <a:t>Recognising that limited prior research had been undertaken in this area, we’ve been reviewing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we’ve encountered who have an interest in the area, we’ve produced 44 case studies illustrating diverse M-level assessment together with seven vignettes and three national overviews as included in the Compendium;</a:t>
            </a:r>
          </a:p>
          <a:p>
            <a:r>
              <a:rPr lang="en-GB" dirty="0" smtClean="0"/>
              <a:t>We have been impressed by the diversity and creativity of many of the approaches adopted;</a:t>
            </a:r>
          </a:p>
          <a:p>
            <a:r>
              <a:rPr lang="en-GB" dirty="0" smtClean="0"/>
              <a:t>We’ve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z="3200" smtClean="0"/>
              <a:t>Literature and background information on M-level assessment</a:t>
            </a:r>
          </a:p>
        </p:txBody>
      </p:sp>
      <p:sp>
        <p:nvSpPr>
          <p:cNvPr id="23554" name="Content Placeholder 2"/>
          <p:cNvSpPr>
            <a:spLocks noGrp="1"/>
          </p:cNvSpPr>
          <p:nvPr>
            <p:ph idx="1"/>
          </p:nvPr>
        </p:nvSpPr>
        <p:spPr/>
        <p:txBody>
          <a:bodyPr/>
          <a:lstStyle/>
          <a:p>
            <a:r>
              <a:rPr lang="en-GB" dirty="0" smtClean="0"/>
              <a:t>We’ve confirmed that publications on this topic are relatively limited; </a:t>
            </a:r>
          </a:p>
          <a:p>
            <a:r>
              <a:rPr lang="en-GB" dirty="0" smtClean="0"/>
              <a:t>There are some areas where much has been written (for example on language learning) but there are significant gaps and little in the way of generic literature;</a:t>
            </a:r>
          </a:p>
          <a:p>
            <a:r>
              <a:rPr lang="en-GB" dirty="0" smtClean="0"/>
              <a:t>Nations, Institutions, Professional and Subject Bodies and other accrediting organisations often provide detailed guidance on what they expect in terms of assessment criteria and standards at this level, but this doesn’t always translate directly into practice in the field.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3"/>
            <a:ext cx="8715375" cy="4972050"/>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smtClean="0"/>
              <a:t>Assignements </a:t>
            </a:r>
            <a:r>
              <a:rPr lang="fr-FR" dirty="0" err="1" smtClean="0"/>
              <a:t>requiring</a:t>
            </a:r>
            <a:r>
              <a:rPr lang="fr-FR" dirty="0" smtClean="0"/>
              <a:t> </a:t>
            </a:r>
            <a:r>
              <a:rPr lang="fr-FR" dirty="0" err="1" smtClean="0"/>
              <a:t>peer</a:t>
            </a:r>
            <a:r>
              <a:rPr lang="fr-FR" dirty="0" smtClean="0"/>
              <a:t> engagement / </a:t>
            </a:r>
            <a:r>
              <a:rPr lang="fr-FR" dirty="0" err="1" smtClean="0"/>
              <a:t>peer</a:t>
            </a:r>
            <a:r>
              <a:rPr lang="fr-FR" dirty="0" smtClean="0"/>
              <a:t> </a:t>
            </a:r>
            <a:r>
              <a:rPr lang="fr-FR" dirty="0" err="1" smtClean="0"/>
              <a:t>assessment</a:t>
            </a:r>
            <a:r>
              <a:rPr lang="fr-FR" dirty="0" smtClean="0"/>
              <a:t>.</a:t>
            </a:r>
            <a:endParaRPr lang="en-GB" dirty="0" smtClean="0"/>
          </a:p>
          <a:p>
            <a:endParaRPr lang="en-GB"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Other learning points</a:t>
            </a:r>
          </a:p>
        </p:txBody>
      </p:sp>
      <p:sp>
        <p:nvSpPr>
          <p:cNvPr id="22530" name="Content Placeholder 2"/>
          <p:cNvSpPr>
            <a:spLocks noGrp="1"/>
          </p:cNvSpPr>
          <p:nvPr>
            <p:ph idx="1"/>
          </p:nvPr>
        </p:nvSpPr>
        <p:spPr/>
        <p:txBody>
          <a:bodyPr/>
          <a:lstStyle/>
          <a:p>
            <a:r>
              <a:rPr lang="en-GB" smtClean="0"/>
              <a:t>It’s been interesting to observe how fuzzy are common understandings of the differences between M-level and undergraduate level assessment;</a:t>
            </a:r>
          </a:p>
          <a:p>
            <a:r>
              <a:rPr lang="en-GB" smtClean="0"/>
              <a:t>The importance of authentic assessment to professionally-orientated Masters programmes has been highlighted;</a:t>
            </a:r>
          </a:p>
          <a:p>
            <a:r>
              <a:rPr lang="en-GB" smtClean="0"/>
              <a:t>We’ve learned about variations in practice at M-level between different national systems, especially in terms of duration of programmes and funding arrangements;</a:t>
            </a:r>
          </a:p>
          <a:p>
            <a:r>
              <a:rPr lang="en-GB" smtClean="0"/>
              <a:t>We’ve also developed as individuals and as members of the project team, learning particularly about project management.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Analysing our data</a:t>
            </a:r>
          </a:p>
        </p:txBody>
      </p:sp>
      <p:sp>
        <p:nvSpPr>
          <p:cNvPr id="24578" name="Content Placeholder 2"/>
          <p:cNvSpPr>
            <a:spLocks noGrp="1"/>
          </p:cNvSpPr>
          <p:nvPr>
            <p:ph idx="1"/>
          </p:nvPr>
        </p:nvSpPr>
        <p:spPr/>
        <p:txBody>
          <a:bodyPr/>
          <a:lstStyle/>
          <a:p>
            <a:r>
              <a:rPr lang="en-GB" smtClean="0"/>
              <a:t>We have used Activity Theory and Q Methodology to help us make sense of the case study data and to conduct a follow-up study on educator viewpoints. </a:t>
            </a:r>
          </a:p>
          <a:p>
            <a:r>
              <a:rPr lang="en-GB" smtClean="0"/>
              <a:t>The initial research study used Activity Theory to investigate practitioners’ experiences of introducing innovative assessment methods at Masters level. </a:t>
            </a:r>
          </a:p>
          <a:p>
            <a:r>
              <a:rPr lang="en-GB" smtClean="0"/>
              <a:t>We then designed a Q-study using 48 statements which were rank-ordered by 39 participants. </a:t>
            </a:r>
          </a:p>
          <a:p>
            <a:r>
              <a:rPr lang="en-GB" smtClean="0"/>
              <a:t>Using statistical analysis of these data we have interpreted five distinct factors, or viewpoints, relating to Masters level assessment issues.</a:t>
            </a:r>
          </a:p>
          <a:p>
            <a:endParaRPr lang="en-GB"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GB" smtClean="0"/>
              <a:t>Q Methodology</a:t>
            </a:r>
          </a:p>
        </p:txBody>
      </p:sp>
      <p:sp>
        <p:nvSpPr>
          <p:cNvPr id="41987" name="Content Placeholder 2"/>
          <p:cNvSpPr>
            <a:spLocks noGrp="1"/>
          </p:cNvSpPr>
          <p:nvPr>
            <p:ph idx="4294967295"/>
          </p:nvPr>
        </p:nvSpPr>
        <p:spPr>
          <a:xfrm>
            <a:off x="468313" y="1773238"/>
            <a:ext cx="8229600" cy="4464050"/>
          </a:xfrm>
        </p:spPr>
        <p:txBody>
          <a:bodyPr/>
          <a:lstStyle/>
          <a:p>
            <a:pPr>
              <a:spcBef>
                <a:spcPct val="50000"/>
              </a:spcBef>
              <a:buClrTx/>
              <a:buSzTx/>
              <a:buFontTx/>
              <a:buNone/>
            </a:pPr>
            <a:r>
              <a:rPr lang="en-GB" smtClean="0"/>
              <a:t>William Stephenson (1902-1989)</a:t>
            </a:r>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000" smtClean="0"/>
          </a:p>
          <a:p>
            <a:pPr>
              <a:buFont typeface="Wingdings" pitchFamily="2" charset="2"/>
              <a:buNone/>
            </a:pPr>
            <a:endParaRPr lang="en-GB" smtClean="0"/>
          </a:p>
        </p:txBody>
      </p:sp>
      <p:grpSp>
        <p:nvGrpSpPr>
          <p:cNvPr id="2" name="Group 4"/>
          <p:cNvGrpSpPr>
            <a:grpSpLocks/>
          </p:cNvGrpSpPr>
          <p:nvPr/>
        </p:nvGrpSpPr>
        <p:grpSpPr bwMode="auto">
          <a:xfrm>
            <a:off x="468313" y="3429000"/>
            <a:ext cx="2663825" cy="3022600"/>
            <a:chOff x="336" y="1104"/>
            <a:chExt cx="1920" cy="1824"/>
          </a:xfrm>
        </p:grpSpPr>
        <p:pic>
          <p:nvPicPr>
            <p:cNvPr id="41989" name="Picture 5" descr="stephenson"/>
            <p:cNvPicPr>
              <a:picLocks noChangeAspect="1" noChangeArrowheads="1"/>
            </p:cNvPicPr>
            <p:nvPr/>
          </p:nvPicPr>
          <p:blipFill>
            <a:blip r:embed="rId3" cstate="email">
              <a:extLst>
                <a:ext uri="{28A0092B-C50C-407E-A947-70E740481C1C}">
                  <a14:useLocalDpi xmlns="" xmlns:a14="http://schemas.microsoft.com/office/drawing/2010/main" val="0"/>
                </a:ext>
              </a:extLst>
            </a:blip>
            <a:srcRect/>
            <a:stretch>
              <a:fillRect/>
            </a:stretch>
          </p:blipFill>
          <p:spPr bwMode="auto">
            <a:xfrm>
              <a:off x="336" y="1104"/>
              <a:ext cx="1800" cy="16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1990" name="Text Box 6"/>
            <p:cNvSpPr txBox="1">
              <a:spLocks noChangeArrowheads="1"/>
            </p:cNvSpPr>
            <p:nvPr/>
          </p:nvSpPr>
          <p:spPr bwMode="auto">
            <a:xfrm>
              <a:off x="336" y="2688"/>
              <a:ext cx="1920" cy="2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lgn="ctr" eaLnBrk="0" hangingPunct="0">
                <a:spcBef>
                  <a:spcPct val="50000"/>
                </a:spcBef>
              </a:pPr>
              <a:endParaRPr lang="en-US" sz="2000">
                <a:solidFill>
                  <a:schemeClr val="tx2"/>
                </a:solidFill>
                <a:latin typeface="Times New Roman" pitchFamily="18" charset="0"/>
              </a:endParaRPr>
            </a:p>
          </p:txBody>
        </p:sp>
      </p:grpSp>
      <p:sp>
        <p:nvSpPr>
          <p:cNvPr id="41991" name="Text Box 9"/>
          <p:cNvSpPr txBox="1">
            <a:spLocks noChangeArrowheads="1"/>
          </p:cNvSpPr>
          <p:nvPr/>
        </p:nvSpPr>
        <p:spPr bwMode="auto">
          <a:xfrm>
            <a:off x="3635375" y="3213100"/>
            <a:ext cx="4681538" cy="2854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2800"/>
              <a:t>Q is used for establishing patterns within and across individuals, rather than across individual traits.</a:t>
            </a:r>
          </a:p>
          <a:p>
            <a:pPr>
              <a:spcBef>
                <a:spcPct val="50000"/>
              </a:spcBef>
            </a:pPr>
            <a:r>
              <a:rPr lang="en-GB" sz="2800"/>
              <a:t>(Barry &amp; Proops, 1999)</a:t>
            </a:r>
          </a:p>
          <a:p>
            <a:pPr>
              <a:spcBef>
                <a:spcPct val="50000"/>
              </a:spcBef>
            </a:pPr>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z="3600" smtClean="0"/>
              <a:t>User-friendly: a Q-sort underway</a:t>
            </a:r>
          </a:p>
        </p:txBody>
      </p:sp>
      <p:sp>
        <p:nvSpPr>
          <p:cNvPr id="26627" name="Text Box 9"/>
          <p:cNvSpPr txBox="1">
            <a:spLocks noChangeArrowheads="1"/>
          </p:cNvSpPr>
          <p:nvPr/>
        </p:nvSpPr>
        <p:spPr bwMode="auto">
          <a:xfrm>
            <a:off x="755576" y="5445224"/>
            <a:ext cx="8135938" cy="430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100" dirty="0"/>
              <a:t>Acknowledgement: </a:t>
            </a:r>
            <a:r>
              <a:rPr lang="en-GB" sz="1100" dirty="0" smtClean="0"/>
              <a:t>Thanks to Wendy </a:t>
            </a:r>
            <a:r>
              <a:rPr lang="en-GB" sz="1100" dirty="0" err="1" smtClean="0"/>
              <a:t>Stainton</a:t>
            </a:r>
            <a:r>
              <a:rPr lang="en-GB" sz="1100" dirty="0" smtClean="0"/>
              <a:t> Rogers </a:t>
            </a:r>
            <a:r>
              <a:rPr lang="en-GB" sz="1100" dirty="0"/>
              <a:t>for sharing this </a:t>
            </a:r>
            <a:r>
              <a:rPr lang="en-GB" sz="1100" dirty="0" smtClean="0"/>
              <a:t>graphic, which was adapted from an original paper by </a:t>
            </a:r>
            <a:r>
              <a:rPr lang="en-GB" sz="1100" dirty="0" err="1" smtClean="0"/>
              <a:t>Stainton</a:t>
            </a:r>
            <a:r>
              <a:rPr lang="en-GB" sz="1100" dirty="0" smtClean="0"/>
              <a:t> </a:t>
            </a:r>
            <a:r>
              <a:rPr lang="en-GB" sz="1100" dirty="0"/>
              <a:t>Rogers, W. (2011) </a:t>
            </a:r>
            <a:r>
              <a:rPr lang="en-GB" sz="1100" u="sng" dirty="0"/>
              <a:t>Social Psychology</a:t>
            </a:r>
            <a:r>
              <a:rPr lang="en-GB" sz="1100" dirty="0"/>
              <a:t>. OUP</a:t>
            </a:r>
            <a:r>
              <a:rPr lang="en-GB" sz="1100" dirty="0" smtClean="0"/>
              <a:t>.</a:t>
            </a:r>
            <a:endParaRPr lang="en-GB" sz="1100" dirty="0"/>
          </a:p>
        </p:txBody>
      </p:sp>
      <p:pic>
        <p:nvPicPr>
          <p:cNvPr id="4" name="Picture 3"/>
          <p:cNvPicPr>
            <a:picLocks noChangeAspect="1"/>
          </p:cNvPicPr>
          <p:nvPr/>
        </p:nvPicPr>
        <p:blipFill rotWithShape="1">
          <a:blip r:embed="rId3" cstate="email">
            <a:extLst>
              <a:ext uri="{28A0092B-C50C-407E-A947-70E740481C1C}">
                <a14:useLocalDpi xmlns="" xmlns:a14="http://schemas.microsoft.com/office/drawing/2010/main" val="0"/>
              </a:ext>
            </a:extLst>
          </a:blip>
          <a:srcRect/>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assessment;</a:t>
            </a:r>
          </a:p>
          <a:p>
            <a:r>
              <a:rPr lang="en-GB" dirty="0" smtClean="0"/>
              <a:t>Consider some innovative approaches to assessing at masters level;</a:t>
            </a:r>
          </a:p>
          <a:p>
            <a:r>
              <a:rPr lang="en-GB" dirty="0" smtClean="0"/>
              <a:t>Review options for enhancing assessment in masters programmes.</a:t>
            </a:r>
          </a:p>
          <a:p>
            <a:endParaRPr lang="en-GB" dirty="0" smtClean="0"/>
          </a:p>
          <a:p>
            <a:pPr>
              <a:buNone/>
            </a:pPr>
            <a:r>
              <a:rPr lang="en-GB" dirty="0" smtClean="0"/>
              <a:t>The workshop builds on the outcomes of a three year project reviewing masters level assessment.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Stages in a Q-study</a:t>
            </a:r>
          </a:p>
        </p:txBody>
      </p:sp>
      <p:sp>
        <p:nvSpPr>
          <p:cNvPr id="28674" name="Content Placeholder 2"/>
          <p:cNvSpPr>
            <a:spLocks noGrp="1"/>
          </p:cNvSpPr>
          <p:nvPr>
            <p:ph idx="1"/>
          </p:nvPr>
        </p:nvSpPr>
        <p:spPr/>
        <p:txBody>
          <a:bodyPr/>
          <a:lstStyle/>
          <a:p>
            <a:pPr eaLnBrk="1" hangingPunct="1">
              <a:buSzPct val="100000"/>
              <a:buFont typeface="Wingdings" pitchFamily="2" charset="2"/>
              <a:buChar char="§"/>
            </a:pPr>
            <a:r>
              <a:rPr lang="en-US" dirty="0" smtClean="0"/>
              <a:t>Identifying and sampling the concourse</a:t>
            </a:r>
          </a:p>
          <a:p>
            <a:pPr eaLnBrk="1" hangingPunct="1">
              <a:buSzPct val="100000"/>
              <a:buFont typeface="Wingdings" pitchFamily="2" charset="2"/>
              <a:buChar char="§"/>
            </a:pPr>
            <a:r>
              <a:rPr lang="en-GB" dirty="0" smtClean="0"/>
              <a:t>Developing a set of statements that is representative of the concourse</a:t>
            </a:r>
            <a:endParaRPr lang="en-US" dirty="0" smtClean="0"/>
          </a:p>
          <a:p>
            <a:pPr eaLnBrk="1" hangingPunct="1">
              <a:buSzPct val="100000"/>
              <a:buFont typeface="Wingdings" pitchFamily="2" charset="2"/>
              <a:buChar char="§"/>
            </a:pPr>
            <a:r>
              <a:rPr lang="en-US" dirty="0" smtClean="0"/>
              <a:t>Selecting participants for a diversity of views on the issues</a:t>
            </a:r>
          </a:p>
          <a:p>
            <a:pPr eaLnBrk="1" hangingPunct="1">
              <a:buSzPct val="100000"/>
              <a:buFont typeface="Wingdings" pitchFamily="2" charset="2"/>
              <a:buChar char="§"/>
            </a:pPr>
            <a:r>
              <a:rPr lang="en-US" dirty="0" smtClean="0"/>
              <a:t>Q-sorting and post-sort interviews</a:t>
            </a:r>
          </a:p>
          <a:p>
            <a:pPr eaLnBrk="1" hangingPunct="1">
              <a:buSzPct val="100000"/>
              <a:buFont typeface="Wingdings" pitchFamily="2" charset="2"/>
              <a:buChar char="§"/>
            </a:pPr>
            <a:r>
              <a:rPr lang="en-US" dirty="0" smtClean="0"/>
              <a:t>Pattern analysis – data reduction and interpretation</a:t>
            </a:r>
            <a:endParaRPr lang="en-GB" dirty="0" smtClean="0"/>
          </a:p>
          <a:p>
            <a:pPr>
              <a:buSzPct val="1000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r>
              <a:rPr lang="en-GB" smtClean="0"/>
              <a:t>Example statements</a:t>
            </a:r>
          </a:p>
        </p:txBody>
      </p:sp>
      <p:sp>
        <p:nvSpPr>
          <p:cNvPr id="47107" name="Content Placeholder 2"/>
          <p:cNvSpPr>
            <a:spLocks noGrp="1"/>
          </p:cNvSpPr>
          <p:nvPr>
            <p:ph idx="4294967295"/>
          </p:nvPr>
        </p:nvSpPr>
        <p:spPr/>
        <p:txBody>
          <a:bodyPr/>
          <a:lstStyle/>
          <a:p>
            <a:pPr marL="0" indent="0">
              <a:buFont typeface="Wingdings" pitchFamily="2" charset="2"/>
              <a:buNone/>
            </a:pPr>
            <a:r>
              <a:rPr lang="en-GB" dirty="0" smtClean="0"/>
              <a:t>Essays and exams should be ‘the gold standard’ in terms of Masters assessment methods. (3)</a:t>
            </a:r>
          </a:p>
          <a:p>
            <a:pPr marL="0" indent="0">
              <a:buFont typeface="Wingdings" pitchFamily="2" charset="2"/>
              <a:buNone/>
            </a:pPr>
            <a:endParaRPr lang="en-GB" sz="1000" dirty="0" smtClean="0"/>
          </a:p>
          <a:p>
            <a:pPr marL="0" indent="0">
              <a:buFont typeface="Wingdings" pitchFamily="2" charset="2"/>
              <a:buNone/>
            </a:pPr>
            <a:r>
              <a:rPr lang="en-GB" dirty="0" smtClean="0"/>
              <a:t>Improving assessment methods requires a shift in how learning is viewed. (41)</a:t>
            </a:r>
          </a:p>
          <a:p>
            <a:pPr marL="0" indent="0">
              <a:buFont typeface="Wingdings" pitchFamily="2" charset="2"/>
              <a:buNone/>
            </a:pPr>
            <a:endParaRPr lang="en-GB" sz="1000" dirty="0" smtClean="0"/>
          </a:p>
          <a:p>
            <a:pPr marL="0" indent="0">
              <a:buFont typeface="Wingdings" pitchFamily="2" charset="2"/>
              <a:buNone/>
            </a:pPr>
            <a:r>
              <a:rPr lang="en-GB" dirty="0" smtClean="0"/>
              <a:t>Writing assessment criteria is an easy job for academics. (26)</a:t>
            </a:r>
          </a:p>
        </p:txBody>
      </p:sp>
      <p:sp>
        <p:nvSpPr>
          <p:cNvPr id="47108" name="Text Box 216"/>
          <p:cNvSpPr txBox="1">
            <a:spLocks noChangeArrowheads="1"/>
          </p:cNvSpPr>
          <p:nvPr/>
        </p:nvSpPr>
        <p:spPr bwMode="auto">
          <a:xfrm>
            <a:off x="900113" y="5157788"/>
            <a:ext cx="7416800" cy="1200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r>
              <a:rPr lang="en-US" sz="1800" b="1" dirty="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smtClean="0"/>
              <a:t>Findings – system voices</a:t>
            </a:r>
            <a:endParaRPr lang="en-US" dirty="0" smtClean="0"/>
          </a:p>
        </p:txBody>
      </p:sp>
      <p:sp>
        <p:nvSpPr>
          <p:cNvPr id="45059" name="Rectangle 3"/>
          <p:cNvSpPr>
            <a:spLocks noGrp="1" noChangeArrowheads="1"/>
          </p:cNvSpPr>
          <p:nvPr>
            <p:ph type="body" idx="1"/>
          </p:nvPr>
        </p:nvSpPr>
        <p:spPr/>
        <p:txBody>
          <a:bodyPr/>
          <a:lstStyle/>
          <a:p>
            <a:endParaRPr lang="en-GB" dirty="0" smtClean="0"/>
          </a:p>
          <a:p>
            <a:r>
              <a:rPr lang="en-GB" dirty="0" smtClean="0"/>
              <a:t>Five different viewpoints on the issues were interpreted, relating to different aspects of M-level assessment activity </a:t>
            </a:r>
          </a:p>
          <a:p>
            <a:endParaRPr lang="en-GB" dirty="0" smtClean="0"/>
          </a:p>
          <a:p>
            <a:r>
              <a:rPr lang="en-GB" dirty="0" smtClean="0"/>
              <a:t>Areas of consensus or near-consensus among the viewpoints were also interpreted</a:t>
            </a:r>
          </a:p>
          <a:p>
            <a:endParaRPr lang="en-GB" dirty="0" smtClean="0"/>
          </a:p>
          <a:p>
            <a:pPr>
              <a:buNone/>
            </a:pP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Viewpoints 1, 2 and 3</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has yielded more variety and diversity than we expected at the outset;</a:t>
            </a:r>
          </a:p>
          <a:p>
            <a:r>
              <a:rPr lang="en-GB" dirty="0" smtClean="0"/>
              <a:t>It has excited considerable interest, with requests to disseminate outcomes to date at eight universities and seven conferences to date (with more in prospect);</a:t>
            </a:r>
          </a:p>
          <a:p>
            <a:r>
              <a:rPr lang="en-GB" dirty="0" smtClean="0"/>
              <a:t>It has been fascinating to explore practice in the UK, Denmark, Ireland, Spain, the Netherlands, Singapore, Australia and New Zealand;</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(2012) Assimilate compendium, Leeds, Leeds Met Press</a:t>
            </a:r>
          </a:p>
          <a:p>
            <a:pPr>
              <a:lnSpc>
                <a:spcPct val="100000"/>
              </a:lnSpc>
              <a:buNone/>
            </a:pPr>
            <a:r>
              <a:rPr lang="en-GB" sz="1800" dirty="0" smtClean="0"/>
              <a:t>Brown, S. (2012) ‘What are the perceived differences between assessing at Masters level and undergraduate level assessment? Some findings from an NTFS–funded project</a:t>
            </a:r>
            <a:r>
              <a:rPr lang="en-GB" sz="1800" dirty="0" smtClean="0"/>
              <a:t>’, </a:t>
            </a:r>
            <a:r>
              <a:rPr lang="en-GB" sz="1800" i="1" dirty="0" smtClean="0"/>
              <a:t>Innovations in Education and Teaching International</a:t>
            </a:r>
            <a:r>
              <a:rPr lang="en-GB" sz="1800" dirty="0" smtClean="0"/>
              <a:t>, forthcoming</a:t>
            </a:r>
          </a:p>
          <a:p>
            <a:pPr>
              <a:lnSpc>
                <a:spcPct val="100000"/>
              </a:lnSpc>
              <a:buNone/>
            </a:pPr>
            <a:r>
              <a:rPr lang="en-GB" sz="1800" dirty="0" smtClean="0"/>
              <a:t>Brown, S., Deignan, T</a:t>
            </a:r>
            <a:r>
              <a:rPr lang="en-GB" sz="1800" dirty="0" smtClean="0"/>
              <a:t>., </a:t>
            </a:r>
            <a:r>
              <a:rPr lang="en-GB" sz="1800" dirty="0" smtClean="0"/>
              <a:t>Race, P. and Priestley, J. (2012) ‘Assessing students at Masters Level: learning points for Educational Developers</a:t>
            </a:r>
            <a:r>
              <a:rPr lang="en-GB" sz="1800" dirty="0" smtClean="0"/>
              <a:t>’, </a:t>
            </a:r>
            <a:r>
              <a:rPr lang="en-GB" sz="1800" i="1" dirty="0" smtClean="0"/>
              <a:t>Educational Developments, SEDA, Birmingham</a:t>
            </a:r>
            <a:r>
              <a:rPr lang="en-GB" sz="1800" dirty="0" smtClean="0"/>
              <a:t>.</a:t>
            </a:r>
          </a:p>
          <a:p>
            <a:pPr>
              <a:lnSpc>
                <a:spcPct val="100000"/>
              </a:lnSpc>
              <a:buNone/>
            </a:pPr>
            <a:r>
              <a:rPr lang="en-GB" sz="1800" dirty="0" smtClean="0"/>
              <a:t>Brown, S (2012) ‘Diverse and innovative assessment at Masters Level: alternatives to conventional written assignments’ in AISHE-J: </a:t>
            </a:r>
            <a:r>
              <a:rPr lang="en-GB" sz="1800" i="1" dirty="0" smtClean="0"/>
              <a:t>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28596" y="1142984"/>
            <a:ext cx="8229600" cy="5400675"/>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a:t>
            </a:r>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u="sng" dirty="0" smtClean="0">
                <a:hlinkClick r:id="rId3"/>
              </a:rPr>
              <a:t>http://eprints.hud.ac.uk/10892/</a:t>
            </a:r>
            <a:r>
              <a:rPr lang="en-GB" sz="1800" dirty="0" smtClean="0"/>
              <a:t> Accessed march 2012</a:t>
            </a:r>
          </a:p>
          <a:p>
            <a:pPr>
              <a:buNone/>
            </a:pPr>
            <a:r>
              <a:rPr lang="en-GB" sz="1800" dirty="0" smtClean="0"/>
              <a:t>NZQA (2007) </a:t>
            </a:r>
            <a:r>
              <a:rPr lang="en-GB" sz="1800" u="sng" dirty="0" smtClean="0">
                <a:hlinkClick r:id="rId4"/>
              </a:rPr>
              <a:t>http://www.nzqa.govt.nz/assets/Studying-in-NZ/New-Zealand-Qualification-Framework/theregister-booklet.pdf (accessed March 2012</a:t>
            </a:r>
            <a:endParaRPr lang="en-GB" sz="1800" u="sng" dirty="0" smtClean="0"/>
          </a:p>
          <a:p>
            <a:pPr>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5"/>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smtClean="0"/>
              <a:t>TESOL Assignments</a:t>
            </a:r>
            <a:r>
              <a:rPr lang="en-GB" sz="1800" dirty="0" smtClean="0"/>
              <a:t>,</a:t>
            </a:r>
            <a:r>
              <a:rPr lang="en-GB" sz="1800" dirty="0" smtClean="0"/>
              <a:t> </a:t>
            </a:r>
            <a:r>
              <a:rPr lang="en-GB" sz="1800" i="1"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2403</Words>
  <Application>Microsoft Office PowerPoint</Application>
  <PresentationFormat>On-screen Show (4:3)</PresentationFormat>
  <Paragraphs>220</Paragraphs>
  <Slides>28</Slides>
  <Notes>28</Notes>
  <HiddenSlides>0</HiddenSlides>
  <MMClips>0</MMClips>
  <ScaleCrop>false</ScaleCrop>
  <HeadingPairs>
    <vt:vector size="4" baseType="variant">
      <vt:variant>
        <vt:lpstr>Theme</vt:lpstr>
      </vt:variant>
      <vt:variant>
        <vt:i4>13</vt:i4>
      </vt:variant>
      <vt:variant>
        <vt:lpstr>Slide Titles</vt:lpstr>
      </vt:variant>
      <vt:variant>
        <vt:i4>28</vt:i4>
      </vt:variant>
    </vt:vector>
  </HeadingPairs>
  <TitlesOfParts>
    <vt:vector size="41" baseType="lpstr">
      <vt:lpstr>LeedsMet template</vt:lpstr>
      <vt:lpstr>1_LeedsMet template</vt:lpstr>
      <vt:lpstr>3_LeedsMet template</vt:lpstr>
      <vt:lpstr>5_LeedsMet template</vt:lpstr>
      <vt:lpstr>6_LeedsMet template</vt:lpstr>
      <vt:lpstr>7_LeedsMet template</vt:lpstr>
      <vt:lpstr>9_LeedsMet template</vt:lpstr>
      <vt:lpstr>10_LeedsMet template</vt:lpstr>
      <vt:lpstr>14_LeedsMet template</vt:lpstr>
      <vt:lpstr>15_LeedsMet template</vt:lpstr>
      <vt:lpstr>16_LeedsMet template</vt:lpstr>
      <vt:lpstr>17_LeedsMet template</vt:lpstr>
      <vt:lpstr>18_LeedsMet template</vt:lpstr>
      <vt:lpstr>Innovations in Masters Level Assessment Portsmouth  University May 2013 </vt:lpstr>
      <vt:lpstr>Today's workshop will enable you to:</vt:lpstr>
      <vt:lpstr>The context for reviewing M-level assessment</vt:lpstr>
      <vt:lpstr>At Masters level, assessment really matters!</vt:lpstr>
      <vt:lpstr>Masters level programmes according to QAA</vt:lpstr>
      <vt:lpstr>M level qualifications </vt:lpstr>
      <vt:lpstr>Higher education providers may offer a Master's degree with the specific intention of:</vt:lpstr>
      <vt:lpstr>QAA in Scotland: guidance on level 11 qualifications (I like this)</vt:lpstr>
      <vt:lpstr>Typically, holders of the qualification will be able to:</vt:lpstr>
      <vt:lpstr>QAA Assessment expectations</vt:lpstr>
      <vt:lpstr>My questions: mapping the student experience at Master’s Level </vt:lpstr>
      <vt:lpstr>Assimilate has been a 3-year NTFS funded project</vt:lpstr>
      <vt:lpstr>Emergent outcomes</vt:lpstr>
      <vt:lpstr>Literature and background information on M-level assessment</vt:lpstr>
      <vt:lpstr>Good practice M-level Assessment examples include:</vt:lpstr>
      <vt:lpstr>Other learning points</vt:lpstr>
      <vt:lpstr>Analysing our data</vt:lpstr>
      <vt:lpstr>Q Methodology</vt:lpstr>
      <vt:lpstr>User-friendly: a Q-sort underway</vt:lpstr>
      <vt:lpstr>Stages in a Q-study</vt:lpstr>
      <vt:lpstr>Example statements</vt:lpstr>
      <vt:lpstr>Findings – system voices</vt:lpstr>
      <vt:lpstr>Viewpoints 1, 2 and 3</vt:lpstr>
      <vt:lpstr>Viewpoints 4 and 5 </vt:lpstr>
      <vt:lpstr>Project overview</vt:lpstr>
      <vt:lpstr>Selected references and further reading</vt:lpstr>
      <vt:lpstr>References (contd.)</vt:lpstr>
      <vt:lpstr>References (contd.)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2013-05-08T13:04:36Z</dcterms:modified>
</cp:coreProperties>
</file>