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0"/>
  </p:notesMasterIdLst>
  <p:handoutMasterIdLst>
    <p:handoutMasterId r:id="rId31"/>
  </p:handoutMasterIdLst>
  <p:sldIdLst>
    <p:sldId id="261" r:id="rId2"/>
    <p:sldId id="291" r:id="rId3"/>
    <p:sldId id="262" r:id="rId4"/>
    <p:sldId id="263" r:id="rId5"/>
    <p:sldId id="264" r:id="rId6"/>
    <p:sldId id="265" r:id="rId7"/>
    <p:sldId id="292" r:id="rId8"/>
    <p:sldId id="293" r:id="rId9"/>
    <p:sldId id="270" r:id="rId10"/>
    <p:sldId id="266" r:id="rId11"/>
    <p:sldId id="294" r:id="rId12"/>
    <p:sldId id="271" r:id="rId13"/>
    <p:sldId id="272" r:id="rId14"/>
    <p:sldId id="273" r:id="rId15"/>
    <p:sldId id="274" r:id="rId16"/>
    <p:sldId id="276" r:id="rId17"/>
    <p:sldId id="277" r:id="rId18"/>
    <p:sldId id="280" r:id="rId19"/>
    <p:sldId id="281" r:id="rId20"/>
    <p:sldId id="283" r:id="rId21"/>
    <p:sldId id="284" r:id="rId22"/>
    <p:sldId id="285" r:id="rId23"/>
    <p:sldId id="295" r:id="rId24"/>
    <p:sldId id="296" r:id="rId25"/>
    <p:sldId id="287" r:id="rId26"/>
    <p:sldId id="288" r:id="rId27"/>
    <p:sldId id="289" r:id="rId28"/>
    <p:sldId id="290" r:id="rId29"/>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7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546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14</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15</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27</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28</a:t>
            </a:fld>
            <a:endParaRPr lang="en-GB">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A good start: the first six weeks of academic induction</a:t>
            </a:r>
            <a:br>
              <a:rPr lang="en-GB" sz="3600" dirty="0" smtClean="0"/>
            </a:br>
            <a:r>
              <a:rPr lang="en-GB" sz="2800" dirty="0" smtClean="0"/>
              <a:t>Cork IT May 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929618" cy="1074737"/>
          </a:xfrm>
        </p:spPr>
        <p:txBody>
          <a:bodyPr/>
          <a:lstStyle/>
          <a:p>
            <a:r>
              <a:rPr lang="en-GB" sz="2400" dirty="0" smtClean="0"/>
              <a:t>What kind of activities might we want to provide for students in the first 6 weeks? Ones that:</a:t>
            </a:r>
            <a:endParaRPr lang="en-GB" sz="2400" dirty="0"/>
          </a:p>
        </p:txBody>
      </p:sp>
      <p:sp>
        <p:nvSpPr>
          <p:cNvPr id="3" name="Content Placeholder 2"/>
          <p:cNvSpPr>
            <a:spLocks noGrp="1"/>
          </p:cNvSpPr>
          <p:nvPr>
            <p:ph idx="1"/>
          </p:nvPr>
        </p:nvSpPr>
        <p:spPr/>
        <p:txBody>
          <a:bodyPr/>
          <a:lstStyle/>
          <a:p>
            <a:r>
              <a:rPr lang="en-GB" dirty="0" smtClean="0"/>
              <a:t>Enable every student to learn to the highest level, stretched so each achieves their personal best;</a:t>
            </a:r>
          </a:p>
          <a:p>
            <a:r>
              <a:rPr lang="en-GB" dirty="0" smtClean="0"/>
              <a:t>Are inclusive, with equal opportunities for all, whatever their previous backgrounds in learning and life;</a:t>
            </a:r>
          </a:p>
          <a:p>
            <a:r>
              <a:rPr lang="en-GB" dirty="0" smtClean="0"/>
              <a:t>Offer each student the chance to thrive </a:t>
            </a:r>
            <a:r>
              <a:rPr lang="en-GB" dirty="0" smtClean="0"/>
              <a:t>in a </a:t>
            </a:r>
            <a:r>
              <a:rPr lang="en-GB" dirty="0" smtClean="0"/>
              <a:t>context of challenge and support;</a:t>
            </a:r>
          </a:p>
          <a:p>
            <a:r>
              <a:rPr lang="en-GB" dirty="0" smtClean="0"/>
              <a:t>Provide transformative opportunities which encourages students to grow as people;</a:t>
            </a:r>
          </a:p>
          <a:p>
            <a:r>
              <a:rPr lang="en-GB" dirty="0" smtClean="0"/>
              <a:t>Engender a collegiate atmosphere where students make valuable friendships and networks that last throughout their lives.</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7643866" cy="1074737"/>
          </a:xfrm>
        </p:spPr>
        <p:txBody>
          <a:bodyPr/>
          <a:lstStyle/>
          <a:p>
            <a:r>
              <a:rPr lang="en-GB" sz="3200" dirty="0" smtClean="0"/>
              <a:t>So maybe an immersive experience </a:t>
            </a:r>
            <a:r>
              <a:rPr lang="en-GB" sz="3200" dirty="0" smtClean="0"/>
              <a:t>is a </a:t>
            </a:r>
            <a:r>
              <a:rPr lang="en-GB" sz="3200" dirty="0" smtClean="0"/>
              <a:t>workable solution?</a:t>
            </a:r>
            <a:endParaRPr lang="en-GB" sz="3200" dirty="0"/>
          </a:p>
        </p:txBody>
      </p:sp>
      <p:sp>
        <p:nvSpPr>
          <p:cNvPr id="3" name="Content Placeholder 2"/>
          <p:cNvSpPr>
            <a:spLocks noGrp="1"/>
          </p:cNvSpPr>
          <p:nvPr>
            <p:ph idx="1"/>
          </p:nvPr>
        </p:nvSpPr>
        <p:spPr>
          <a:xfrm>
            <a:off x="214282" y="1539875"/>
            <a:ext cx="8715436" cy="4789488"/>
          </a:xfrm>
        </p:spPr>
        <p:txBody>
          <a:bodyPr/>
          <a:lstStyle/>
          <a:p>
            <a:r>
              <a:rPr lang="en-GB" dirty="0" smtClean="0"/>
              <a:t>Where they get a real sense of the subject they are studying, with intense, authentic learning experiences;</a:t>
            </a:r>
          </a:p>
          <a:p>
            <a:r>
              <a:rPr lang="en-GB" dirty="0" smtClean="0"/>
              <a:t>In contexts where they establish sensible patterns of sufficient weekly hours of study to enable them to succeed;</a:t>
            </a:r>
          </a:p>
          <a:p>
            <a:r>
              <a:rPr lang="en-GB" dirty="0" smtClean="0"/>
              <a:t>Where they develop a range of key literacies;</a:t>
            </a:r>
          </a:p>
          <a:p>
            <a:r>
              <a:rPr lang="en-GB" dirty="0" smtClean="0"/>
              <a:t>Working with students engaged together in rotating group tasks so </a:t>
            </a:r>
            <a:r>
              <a:rPr lang="en-GB" dirty="0" smtClean="0"/>
              <a:t>that they </a:t>
            </a:r>
            <a:r>
              <a:rPr lang="en-GB" dirty="0" smtClean="0"/>
              <a:t>mix with lots of different people and get to know some better;</a:t>
            </a:r>
          </a:p>
          <a:p>
            <a:r>
              <a:rPr lang="en-GB" dirty="0" smtClean="0"/>
              <a:t>Being assessed in low-stakes, non-threatening ways, enabling them to get the measure of what they can and cannot do.</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To engage students we need to foster the key literacies that students need:</a:t>
            </a:r>
            <a:endParaRPr lang="en-GB" sz="36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 </a:t>
            </a:r>
          </a:p>
          <a:p>
            <a:r>
              <a:rPr lang="en-GB" dirty="0" smtClean="0"/>
              <a:t>Assessment literacy: understanding how assessment systems work in universities;</a:t>
            </a:r>
          </a:p>
          <a:p>
            <a:r>
              <a:rPr lang="en-GB" dirty="0" smtClean="0"/>
              <a:t>Social literacy: understanding how to work with others using emotional intelligence.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a:noFill/>
          </a:ln>
        </p:spPr>
        <p:txBody>
          <a:bodyPr vert="horz" wrap="square" lIns="91440" tIns="45720" rIns="91440" bIns="45720" numCol="1" anchor="b" anchorCtr="0" compatLnSpc="1">
            <a:prstTxWarp prst="textNoShape">
              <a:avLst/>
            </a:prstTxWarp>
          </a:bodyPr>
          <a:lstStyle/>
          <a:p>
            <a:r>
              <a:rPr lang="en-GB" sz="3600" dirty="0" smtClean="0"/>
              <a:t>Academic literacy: understanding how higher education works. This includes: </a:t>
            </a:r>
            <a:endParaRPr lang="en-GB" sz="3600"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dirty="0" smtClean="0"/>
              <a:t>What comprises poor academic conduct:</a:t>
            </a:r>
          </a:p>
          <a:p>
            <a:r>
              <a:rPr lang="en-GB" dirty="0" smtClean="0"/>
              <a:t>What plagiarism looks like and how to avoid it;</a:t>
            </a:r>
          </a:p>
          <a:p>
            <a:r>
              <a:rPr lang="en-GB" dirty="0" smtClean="0"/>
              <a:t>How to apply for late submission of work and what extenuating circumstances comprise</a:t>
            </a:r>
          </a:p>
          <a:p>
            <a:r>
              <a:rPr lang="en-GB" dirty="0" smtClean="0"/>
              <a:t>Writing for academic purposes (when to use third person or first person, active or passive voice, register, tone and vocabulary);</a:t>
            </a:r>
          </a:p>
          <a:p>
            <a:r>
              <a:rPr lang="en-GB" dirty="0" smtClean="0"/>
              <a:t>Reading for academic purposes (including reading for understanding, reading for information, skim reading and seeking quotes to back up arguments.</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Devote energy to helping students understand what is required of them in terms of writing;</a:t>
            </a:r>
          </a:p>
          <a:p>
            <a:pPr eaLnBrk="0" hangingPunct="0"/>
            <a:r>
              <a:rPr lang="en-GB" dirty="0" smtClean="0"/>
              <a:t>Work with them to understand the various academic discourses that are employed within the subject/institution; </a:t>
            </a:r>
          </a:p>
          <a:p>
            <a:pPr eaLnBrk="0" hangingPunct="0"/>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dirty="0" smtClean="0"/>
          </a:p>
          <a:p>
            <a:pPr eaLnBrk="0" hangingPunct="0"/>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dirty="0" smtClean="0"/>
              <a:t>Help them to become active readers with a pen and Post-its in hand, rather than passive readers, fitting the task in alongside television and other noisy distractions;</a:t>
            </a:r>
          </a:p>
          <a:p>
            <a:pPr eaLnBrk="0" hangingPunct="0"/>
            <a:r>
              <a:rPr lang="en-GB" dirty="0" smtClean="0"/>
              <a:t>Give them clear guidance in the early stages about how much they need to read and what kinds of materials they need to focus on.</a:t>
            </a:r>
          </a:p>
          <a:p>
            <a:pPr eaLnBrk="0" hangingPunct="0"/>
            <a:endParaRPr lang="en-GB" dirty="0" smtClean="0"/>
          </a:p>
          <a:p>
            <a:pPr eaLnBrk="0" hangingPunct="0"/>
            <a:endParaRPr lang="en-GB"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Information literacy includes the capacity to:</a:t>
            </a:r>
            <a:endParaRPr lang="en-GB" sz="3600" dirty="0"/>
          </a:p>
        </p:txBody>
      </p:sp>
      <p:sp>
        <p:nvSpPr>
          <p:cNvPr id="3" name="Content Placeholder 2"/>
          <p:cNvSpPr>
            <a:spLocks noGrp="1"/>
          </p:cNvSpPr>
          <p:nvPr>
            <p:ph idx="1"/>
          </p:nvPr>
        </p:nvSpPr>
        <p:spPr/>
        <p:txBody>
          <a:bodyPr/>
          <a:lstStyle/>
          <a:p>
            <a:r>
              <a:rPr lang="en-GB" dirty="0" smtClean="0"/>
              <a:t>Reference texts and other sources appropriately;</a:t>
            </a:r>
          </a:p>
          <a:p>
            <a:r>
              <a:rPr lang="en-GB" dirty="0" smtClean="0"/>
              <a:t>Select from the vast number of sources available;</a:t>
            </a:r>
          </a:p>
          <a:p>
            <a:r>
              <a:rPr lang="en-GB" dirty="0" smtClean="0"/>
              <a:t>Understanding how the quality of information is assured;</a:t>
            </a:r>
          </a:p>
          <a:p>
            <a:r>
              <a:rPr lang="en-GB" dirty="0" smtClean="0"/>
              <a:t>Using trusted web systems (e.g. using Google Scholar rather than just Google, limits to the trustworthiness Wikipedia, considering the value of personal postings on websites);</a:t>
            </a:r>
          </a:p>
          <a:p>
            <a:r>
              <a:rPr lang="en-GB" dirty="0" smtClean="0"/>
              <a:t>The importance of peer review i.e. what differentiates a peer-reviewed journal article from, for example, a vanity publication;</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Perceive accurately, appraise and express their own emotions;</a:t>
            </a:r>
          </a:p>
          <a:p>
            <a:r>
              <a:rPr lang="en-GB" dirty="0" smtClean="0"/>
              <a:t>Access and/or generate feelings when they facilitate thought;</a:t>
            </a:r>
          </a:p>
          <a:p>
            <a:r>
              <a:rPr lang="en-GB" dirty="0" smtClean="0"/>
              <a:t>Understand emotions and emotional thought;</a:t>
            </a:r>
          </a:p>
          <a:p>
            <a:r>
              <a:rPr lang="en-GB" dirty="0" smtClean="0"/>
              <a:t>Regulate emotions to promote emotional and intellectual growth.</a:t>
            </a:r>
          </a:p>
          <a:p>
            <a:pPr>
              <a:buNone/>
            </a:pPr>
            <a:r>
              <a:rPr lang="en-GB" dirty="0" smtClean="0"/>
              <a:t>(after </a:t>
            </a:r>
            <a:r>
              <a:rPr lang="en-GB" dirty="0" err="1" smtClean="0"/>
              <a:t>Salovey</a:t>
            </a:r>
            <a:r>
              <a:rPr lang="en-GB" dirty="0" smtClean="0"/>
              <a:t> and Meyer)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Better understand and work with others; </a:t>
            </a:r>
          </a:p>
          <a:p>
            <a:r>
              <a:rPr lang="en-GB" dirty="0" smtClean="0"/>
              <a:t>Employ empathy to achieve the ends they are seeking;</a:t>
            </a:r>
          </a:p>
          <a:p>
            <a:r>
              <a:rPr lang="en-GB" dirty="0" smtClean="0"/>
              <a:t>Notice and use non-verbal cues from others;</a:t>
            </a:r>
          </a:p>
          <a:p>
            <a:r>
              <a:rPr lang="en-GB" dirty="0" smtClean="0"/>
              <a:t>Productively consider how their own non-verbal cues are being perceived; </a:t>
            </a:r>
          </a:p>
          <a:p>
            <a:r>
              <a:rPr lang="en-GB" dirty="0" smtClean="0"/>
              <a:t>Understand, express and regulate their own of emotions;</a:t>
            </a:r>
          </a:p>
          <a:p>
            <a:r>
              <a:rPr lang="en-GB" dirty="0" smtClean="0"/>
              <a:t>Improve their own capacities for flexible planning and creative thinking.</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workshop</a:t>
            </a:r>
            <a:endParaRPr lang="en-GB" dirty="0"/>
          </a:p>
        </p:txBody>
      </p:sp>
      <p:sp>
        <p:nvSpPr>
          <p:cNvPr id="3" name="Content Placeholder 2"/>
          <p:cNvSpPr>
            <a:spLocks noGrp="1"/>
          </p:cNvSpPr>
          <p:nvPr>
            <p:ph idx="1"/>
          </p:nvPr>
        </p:nvSpPr>
        <p:spPr/>
        <p:txBody>
          <a:bodyPr/>
          <a:lstStyle/>
          <a:p>
            <a:r>
              <a:rPr lang="en-GB" dirty="0" smtClean="0"/>
              <a:t>In this workshop colleagues will start to devise and plan activities for their own students suitable for their local context and subject areas. </a:t>
            </a:r>
          </a:p>
          <a:p>
            <a:r>
              <a:rPr lang="en-GB" dirty="0" smtClean="0"/>
              <a:t>This session is designed to help first year teams improve incoming students' transition to CIT;</a:t>
            </a:r>
          </a:p>
          <a:p>
            <a:r>
              <a:rPr lang="en-GB" dirty="0" smtClean="0"/>
              <a:t>These </a:t>
            </a:r>
            <a:r>
              <a:rPr lang="en-GB" dirty="0" smtClean="0"/>
              <a:t>activities take </a:t>
            </a:r>
            <a:r>
              <a:rPr lang="en-GB" dirty="0" smtClean="0"/>
              <a:t>note of </a:t>
            </a:r>
            <a:r>
              <a:rPr lang="en-GB" dirty="0" err="1" smtClean="0"/>
              <a:t>Mantz</a:t>
            </a:r>
            <a:r>
              <a:rPr lang="en-GB" dirty="0" smtClean="0"/>
              <a:t> </a:t>
            </a:r>
            <a:r>
              <a:rPr lang="en-GB" dirty="0" err="1" smtClean="0"/>
              <a:t>Yorke’s</a:t>
            </a:r>
            <a:r>
              <a:rPr lang="en-GB" dirty="0" smtClean="0"/>
              <a:t> research (1999) indicating that the first six weeks of the first semester can be hugely influential on </a:t>
            </a:r>
            <a:r>
              <a:rPr lang="en-GB" dirty="0" smtClean="0"/>
              <a:t>students achievement </a:t>
            </a:r>
            <a:r>
              <a:rPr lang="en-GB" dirty="0" smtClean="0"/>
              <a:t>and </a:t>
            </a:r>
            <a:r>
              <a:rPr lang="en-GB" dirty="0" err="1" smtClean="0"/>
              <a:t>retntion</a:t>
            </a:r>
            <a:r>
              <a:rPr lang="en-GB" dirty="0" smtClean="0"/>
              <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Teachers using emotional intelligence in the classroom can:</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Recognise and respond to your own and your students feelings in the classroom, in order to make you both more effective;</a:t>
            </a:r>
          </a:p>
          <a:p>
            <a:r>
              <a:rPr lang="en-GB" dirty="0" smtClean="0"/>
              <a:t>Encourage an emotional state in your learners that is conducive to learning, working beyond face-</a:t>
            </a:r>
            <a:r>
              <a:rPr lang="en-GB" dirty="0" err="1" smtClean="0"/>
              <a:t>toface</a:t>
            </a:r>
            <a:r>
              <a:rPr lang="en-GB" dirty="0" smtClean="0"/>
              <a:t> classroom time.</a:t>
            </a:r>
          </a:p>
          <a:p>
            <a:pPr>
              <a:buNone/>
            </a:pPr>
            <a:r>
              <a:rPr lang="en-GB" dirty="0" smtClean="0"/>
              <a:t>(after </a:t>
            </a:r>
            <a:r>
              <a:rPr lang="en-GB" dirty="0" err="1" smtClean="0"/>
              <a:t>Mortiboys</a:t>
            </a:r>
            <a:r>
              <a:rPr lang="en-GB" dirty="0" smtClean="0"/>
              <a:t>, 2005)</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technologies to promote effective learning. We can:</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Seeking to offer personalised learning pathways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Personalised learning is difficult to achieve in mass higher education (particularly when many are moving to Massive Open Online courses) but may be the USP of HEIs like LYIT in the future;</a:t>
            </a:r>
          </a:p>
          <a:p>
            <a:r>
              <a:rPr lang="en-GB" dirty="0" smtClean="0"/>
              <a:t>We will need to systematise our approaches to achieve this effectively and efficiently, largely by using technologies;</a:t>
            </a:r>
          </a:p>
          <a:p>
            <a:r>
              <a:rPr lang="en-GB" dirty="0" smtClean="0"/>
              <a:t>Conditional activities within a VLE can provide learning pathways which are offered depending on a student’s marks achieved in the last interaction, with successive branching pathways of tasks for each student to complement class activities;</a:t>
            </a:r>
          </a:p>
          <a:p>
            <a:r>
              <a:rPr lang="en-GB" dirty="0" smtClean="0"/>
              <a:t>HEIs </a:t>
            </a:r>
            <a:r>
              <a:rPr lang="en-GB" dirty="0" err="1" smtClean="0"/>
              <a:t>worldwde</a:t>
            </a:r>
            <a:r>
              <a:rPr lang="en-GB" dirty="0" smtClean="0"/>
              <a:t> are already achieving this.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r>
              <a:rPr lang="en-GB" dirty="0" smtClean="0"/>
              <a:t>Working with colleagues, and imagining for the time being that money is no object (!), devise a programme of activities for your students for the first six weeks of the first semester of the first year that will engage and motivate students;</a:t>
            </a:r>
          </a:p>
          <a:p>
            <a:r>
              <a:rPr lang="en-GB" dirty="0" smtClean="0"/>
              <a:t>Present this programme on a flip chart sheet for review by your colleagues;</a:t>
            </a:r>
          </a:p>
          <a:p>
            <a:r>
              <a:rPr lang="en-GB" dirty="0" smtClean="0"/>
              <a:t>Review your colleagues’ sheets and identify which features of each others’ ideas to which you are most attracted.</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working with reality</a:t>
            </a:r>
            <a:endParaRPr lang="en-GB" dirty="0"/>
          </a:p>
        </p:txBody>
      </p:sp>
      <p:sp>
        <p:nvSpPr>
          <p:cNvPr id="3" name="Content Placeholder 2"/>
          <p:cNvSpPr>
            <a:spLocks noGrp="1"/>
          </p:cNvSpPr>
          <p:nvPr>
            <p:ph idx="1"/>
          </p:nvPr>
        </p:nvSpPr>
        <p:spPr/>
        <p:txBody>
          <a:bodyPr/>
          <a:lstStyle/>
          <a:p>
            <a:r>
              <a:rPr lang="en-GB" dirty="0" smtClean="0"/>
              <a:t>Work out what are the barriers to you achieving the ‘ideal’ programme you’ve envisaged;</a:t>
            </a:r>
          </a:p>
          <a:p>
            <a:r>
              <a:rPr lang="en-GB" dirty="0" smtClean="0"/>
              <a:t>Look at what are the barriers to you doing this, and see if you can devise any work </a:t>
            </a:r>
            <a:r>
              <a:rPr lang="en-GB" dirty="0" err="1" smtClean="0"/>
              <a:t>arounds</a:t>
            </a:r>
            <a:r>
              <a:rPr lang="en-GB" dirty="0" smtClean="0"/>
              <a:t>;</a:t>
            </a:r>
          </a:p>
          <a:p>
            <a:r>
              <a:rPr lang="en-GB" dirty="0" smtClean="0"/>
              <a:t>See how many of those features you could incorporate </a:t>
            </a:r>
            <a:r>
              <a:rPr lang="en-GB" dirty="0" smtClean="0"/>
              <a:t>into a </a:t>
            </a:r>
            <a:r>
              <a:rPr lang="en-GB" dirty="0" smtClean="0"/>
              <a:t>programme that you could actually make work in September 2013</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The first six </a:t>
            </a:r>
            <a:r>
              <a:rPr lang="en-GB" dirty="0" smtClean="0"/>
              <a:t>week of </a:t>
            </a:r>
            <a:r>
              <a:rPr lang="en-GB" dirty="0" smtClean="0"/>
              <a:t>the first semester of the first year can be make or break time for our students;</a:t>
            </a:r>
          </a:p>
          <a:p>
            <a:r>
              <a:rPr lang="en-GB" dirty="0" smtClean="0"/>
              <a:t>Thinking through induction and the student experience at this time can pay high dividends</a:t>
            </a:r>
          </a:p>
          <a:p>
            <a:r>
              <a:rPr lang="en-GB" dirty="0" smtClean="0"/>
              <a:t>Induction is a process not an event, so the approaches we initiate in the first six weeks must be carried through into the rest of the academic year.</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a:xfrm>
            <a:off x="285720" y="1428736"/>
            <a:ext cx="8412193" cy="4900627"/>
          </a:xfrm>
        </p:spPr>
        <p:txBody>
          <a:bodyPr/>
          <a:lstStyle/>
          <a:p>
            <a:pPr eaLnBrk="1" hangingPunct="1"/>
            <a:r>
              <a:rPr lang="en-GB" sz="2600" dirty="0" smtClean="0"/>
              <a:t>Bowl, M (2003) </a:t>
            </a:r>
            <a:r>
              <a:rPr lang="en-GB" sz="2600" i="1" dirty="0" smtClean="0"/>
              <a:t>Non-traditional entrants to higher education ‘they talk about people like me’</a:t>
            </a:r>
            <a:r>
              <a:rPr lang="en-GB" sz="2600" dirty="0" smtClean="0"/>
              <a:t> Stoke on Trent, UK: Trentham Books.</a:t>
            </a:r>
          </a:p>
          <a:p>
            <a:pPr eaLnBrk="1" hangingPunct="1"/>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 </a:t>
            </a:r>
            <a:r>
              <a:rPr lang="en-GB" sz="2600" dirty="0" smtClean="0"/>
              <a:t>Project Report York: Higher Education Academy.</a:t>
            </a:r>
          </a:p>
          <a:p>
            <a:pPr eaLnBrk="1" hangingPunct="1"/>
            <a:r>
              <a:rPr lang="en-GB" sz="2600" dirty="0" smtClean="0"/>
              <a:t>Morgan, M (Ed) (2011) </a:t>
            </a:r>
            <a:r>
              <a:rPr lang="en-GB" sz="2600" i="1" dirty="0" smtClean="0"/>
              <a:t>Improving the student </a:t>
            </a:r>
            <a:r>
              <a:rPr lang="en-GB" sz="2600" i="1" dirty="0" err="1" smtClean="0"/>
              <a:t>experiince</a:t>
            </a:r>
            <a:r>
              <a:rPr lang="en-GB" sz="2600" i="1" dirty="0" smtClean="0"/>
              <a:t>: a practical guide</a:t>
            </a:r>
            <a:r>
              <a:rPr lang="en-GB" sz="2600" dirty="0" smtClean="0"/>
              <a:t>, Abingdon, Routledge.</a:t>
            </a:r>
          </a:p>
          <a:p>
            <a:pPr eaLnBrk="1" hangingPunct="1"/>
            <a:r>
              <a:rPr lang="en-GB" sz="2600" dirty="0" err="1" smtClean="0"/>
              <a:t>Mortiboys</a:t>
            </a:r>
            <a:r>
              <a:rPr lang="en-GB" sz="2600" dirty="0" smtClean="0"/>
              <a:t>, A. (2005) </a:t>
            </a:r>
            <a:r>
              <a:rPr lang="en-GB" sz="2600" i="1" dirty="0" smtClean="0"/>
              <a:t>Teaching with emotional intelligence</a:t>
            </a:r>
            <a:r>
              <a:rPr lang="en-GB" sz="2600" dirty="0" smtClean="0"/>
              <a:t>, Abingdon: Routledge.</a:t>
            </a:r>
          </a:p>
          <a:p>
            <a:pPr eaLnBrk="1" hangingPunct="1"/>
            <a:endParaRPr lang="en-GB" sz="26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Peelo, M. and Wareham, T. (eds.) (2002) </a:t>
            </a:r>
            <a:r>
              <a:rPr lang="en-GB" sz="2600" i="1" dirty="0" smtClean="0"/>
              <a:t>Failing Students in higher education,</a:t>
            </a:r>
            <a:r>
              <a:rPr lang="en-GB" sz="2600" dirty="0" smtClean="0"/>
              <a:t> Maidenhead:, UK, SRHE/Open University Press.</a:t>
            </a:r>
          </a:p>
          <a:p>
            <a:r>
              <a:rPr lang="en-GB" sz="2600" dirty="0" err="1" smtClean="0"/>
              <a:t>Salovey</a:t>
            </a:r>
            <a:r>
              <a:rPr lang="en-GB" sz="2600" dirty="0" smtClean="0"/>
              <a:t>, P. and Meyer, J. (1990) Emotional Intelligence, Imagination, </a:t>
            </a:r>
            <a:r>
              <a:rPr lang="en-GB" sz="2600" i="1" dirty="0" smtClean="0"/>
              <a:t>Cognition and Personality </a:t>
            </a:r>
            <a:r>
              <a:rPr lang="en-GB" sz="2600" i="1" dirty="0" err="1" smtClean="0"/>
              <a:t>Vol</a:t>
            </a:r>
            <a:r>
              <a:rPr lang="en-GB" sz="2600" i="1" dirty="0" smtClean="0"/>
              <a:t> 9 (3) 185-211.</a:t>
            </a:r>
          </a:p>
          <a:p>
            <a:r>
              <a:rPr lang="en-GB" sz="2600" dirty="0" smtClean="0"/>
              <a:t>Yorke, M. (1999) </a:t>
            </a:r>
            <a:r>
              <a:rPr lang="en-GB" sz="2600" i="1" dirty="0" smtClean="0"/>
              <a:t>Leaving Early: Undergraduate Non-Completion in Higher Education</a:t>
            </a:r>
            <a:r>
              <a:rPr lang="en-GB" sz="2600" dirty="0" smtClean="0"/>
              <a:t>, London: Taylor and Francis.</a:t>
            </a:r>
          </a:p>
          <a:p>
            <a:r>
              <a:rPr lang="en-GB" sz="2600" dirty="0" smtClean="0"/>
              <a:t>Yorke, M. and Longden, B. (2004) </a:t>
            </a:r>
            <a:r>
              <a:rPr lang="en-GB" sz="2600" i="1" dirty="0" smtClean="0"/>
              <a:t>Retention and Student Success in Higher Education</a:t>
            </a:r>
            <a:r>
              <a:rPr lang="en-GB" sz="2600" dirty="0" smtClean="0"/>
              <a:t>, Maidenhead, Open University Press.</a:t>
            </a:r>
          </a:p>
          <a:p>
            <a:endParaRPr lang="en-GB" sz="2600" dirty="0" smtClean="0"/>
          </a:p>
          <a:p>
            <a:endParaRPr lang="en-GB" sz="2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consider what are some of the barriers to effective transition;</a:t>
            </a:r>
          </a:p>
          <a:p>
            <a:r>
              <a:rPr lang="en-GB" dirty="0" smtClean="0"/>
              <a:t>review some strategies to ease transitions;</a:t>
            </a:r>
          </a:p>
          <a:p>
            <a:r>
              <a:rPr lang="en-GB" dirty="0" smtClean="0"/>
              <a:t>think through how students can be supported to be active agents in their own successful progress through their undergraduate studies;</a:t>
            </a:r>
          </a:p>
          <a:p>
            <a:r>
              <a:rPr lang="en-GB" dirty="0" smtClean="0"/>
              <a:t>Plan some activities for the first six weeks of the </a:t>
            </a:r>
            <a:r>
              <a:rPr lang="en-GB" dirty="0" err="1" smtClean="0"/>
              <a:t>newacademic</a:t>
            </a:r>
            <a:r>
              <a:rPr lang="en-GB" dirty="0" smtClean="0"/>
              <a:t> year.</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49238"/>
            <a:ext cx="7543800" cy="3539802"/>
          </a:xfrm>
        </p:spPr>
        <p:txBody>
          <a:bodyPr/>
          <a:lstStyle/>
          <a:p>
            <a:r>
              <a:rPr lang="en-GB" sz="3200" dirty="0" smtClean="0">
                <a:solidFill>
                  <a:schemeClr val="tx1"/>
                </a:solidFill>
              </a:rPr>
              <a:t>So how do we get </a:t>
            </a:r>
            <a:br>
              <a:rPr lang="en-GB" sz="3200" dirty="0" smtClean="0">
                <a:solidFill>
                  <a:schemeClr val="tx1"/>
                </a:solidFill>
              </a:rPr>
            </a:br>
            <a:r>
              <a:rPr lang="en-GB" sz="3200" dirty="0" smtClean="0">
                <a:solidFill>
                  <a:schemeClr val="tx1"/>
                </a:solidFill>
              </a:rPr>
              <a:t>from </a:t>
            </a:r>
            <a:r>
              <a:rPr lang="en-GB" sz="3200" dirty="0" smtClean="0">
                <a:solidFill>
                  <a:schemeClr val="tx1"/>
                </a:solidFill>
              </a:rPr>
              <a:t>here </a:t>
            </a:r>
            <a:br>
              <a:rPr lang="en-GB" sz="3200" dirty="0" smtClean="0">
                <a:solidFill>
                  <a:schemeClr val="tx1"/>
                </a:solidFill>
              </a:rPr>
            </a:br>
            <a:r>
              <a:rPr lang="en-GB" sz="3200" dirty="0" smtClean="0">
                <a:solidFill>
                  <a:schemeClr val="tx1"/>
                </a:solidFill>
              </a:rPr>
              <a:t>(first day at school)          </a:t>
            </a:r>
            <a:r>
              <a:rPr lang="en-GB" sz="3200" dirty="0" smtClean="0">
                <a:solidFill>
                  <a:schemeClr val="tx1"/>
                </a:solidFill>
              </a:rPr>
              <a:t>to </a:t>
            </a:r>
            <a:r>
              <a:rPr lang="en-GB" sz="3200" dirty="0" smtClean="0">
                <a:solidFill>
                  <a:schemeClr val="tx1"/>
                </a:solidFill>
              </a:rPr>
              <a:t>here  					         (graduation)?</a:t>
            </a:r>
            <a:endParaRPr lang="en-GB" sz="32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p:txBody>
          <a:bodyPr/>
          <a:lstStyle/>
          <a:p>
            <a:r>
              <a:rPr lang="en-GB" dirty="0" smtClean="0"/>
              <a:t>Stripping out all the joy and enthusiasm with which many enter higher education;</a:t>
            </a:r>
          </a:p>
          <a:p>
            <a:r>
              <a:rPr lang="en-GB" dirty="0" smtClean="0"/>
              <a:t>Pushing them into strategic </a:t>
            </a:r>
            <a:r>
              <a:rPr lang="en-GB" dirty="0" smtClean="0"/>
              <a:t>behaviour (</a:t>
            </a:r>
            <a:r>
              <a:rPr lang="en-GB" dirty="0" smtClean="0"/>
              <a:t>Kneale) through which they become progressively focused on modest outcomes? (‘Just tell me what I have got to do to pass: I can’t afford the time to go for a First’);</a:t>
            </a:r>
          </a:p>
          <a:p>
            <a:r>
              <a:rPr lang="en-GB" dirty="0" smtClean="0"/>
              <a:t>Filling them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Instead</a:t>
            </a:r>
            <a:endParaRPr lang="en-GB" dirty="0"/>
          </a:p>
        </p:txBody>
      </p:sp>
      <p:sp>
        <p:nvSpPr>
          <p:cNvPr id="3" name="Content Placeholder 2"/>
          <p:cNvSpPr>
            <a:spLocks noGrp="1"/>
          </p:cNvSpPr>
          <p:nvPr>
            <p:ph idx="1"/>
          </p:nvPr>
        </p:nvSpPr>
        <p:spPr/>
        <p:txBody>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first 6 weeks offers an opportunity for us to:</a:t>
            </a:r>
            <a:endParaRPr lang="en-GB" dirty="0"/>
          </a:p>
        </p:txBody>
      </p:sp>
      <p:sp>
        <p:nvSpPr>
          <p:cNvPr id="3" name="Content Placeholder 2"/>
          <p:cNvSpPr>
            <a:spLocks noGrp="1"/>
          </p:cNvSpPr>
          <p:nvPr>
            <p:ph idx="1"/>
          </p:nvPr>
        </p:nvSpPr>
        <p:spPr/>
        <p:txBody>
          <a:bodyPr/>
          <a:lstStyle/>
          <a:p>
            <a:r>
              <a:rPr lang="en-GB" dirty="0" smtClean="0"/>
              <a:t>Engage students and help them to feel excited about the subjects they are studying;</a:t>
            </a:r>
          </a:p>
          <a:p>
            <a:r>
              <a:rPr lang="en-GB" dirty="0" smtClean="0"/>
              <a:t>Get them to establish good patterns of study behaviour;</a:t>
            </a:r>
          </a:p>
          <a:p>
            <a:r>
              <a:rPr lang="en-GB" dirty="0" smtClean="0"/>
              <a:t>Build confidence, while sometimes going beyond their comfort zones;</a:t>
            </a:r>
          </a:p>
          <a:p>
            <a:r>
              <a:rPr lang="en-GB" dirty="0" smtClean="0"/>
              <a:t>Support the development of cohort cohesion</a:t>
            </a:r>
          </a:p>
          <a:p>
            <a:r>
              <a:rPr lang="en-GB" dirty="0" smtClean="0"/>
              <a:t>Help students develop their key literacies to support successful study.</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Engaging </a:t>
            </a:r>
            <a:r>
              <a:rPr lang="en-GB" dirty="0" smtClean="0"/>
              <a:t>students: </a:t>
            </a:r>
            <a:r>
              <a:rPr lang="en-GB" dirty="0" smtClean="0"/>
              <a:t>let’s not:</a:t>
            </a:r>
            <a:endParaRPr lang="en-GB" dirty="0"/>
          </a:p>
        </p:txBody>
      </p:sp>
      <p:sp>
        <p:nvSpPr>
          <p:cNvPr id="3" name="Content Placeholder 2"/>
          <p:cNvSpPr>
            <a:spLocks noGrp="1"/>
          </p:cNvSpPr>
          <p:nvPr>
            <p:ph idx="1"/>
          </p:nvPr>
        </p:nvSpPr>
        <p:spPr/>
        <p:txBody>
          <a:bodyPr/>
          <a:lstStyle/>
          <a:p>
            <a:r>
              <a:rPr lang="en-GB" dirty="0" smtClean="0"/>
              <a:t>Overwhelm them with endless vital information in paper form or on the web, without helping them to interrogate and internalise what we are telling them;</a:t>
            </a:r>
          </a:p>
          <a:p>
            <a:r>
              <a:rPr lang="en-GB" dirty="0" smtClean="0"/>
              <a:t>Offer them tasks that make them feel isolated, alone, stupid and out of their depths;</a:t>
            </a:r>
          </a:p>
          <a:p>
            <a:r>
              <a:rPr lang="en-GB" dirty="0" smtClean="0"/>
              <a:t>Make them feel as if they are just numbers and that their presence or absence is of little importance;</a:t>
            </a:r>
          </a:p>
          <a:p>
            <a:r>
              <a:rPr lang="en-GB" dirty="0" smtClean="0"/>
              <a:t>That they are learning very little about the topics they have chosen to study at degree level.</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Disengaged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2131</Words>
  <Application>Microsoft Office PowerPoint</Application>
  <PresentationFormat>On-screen Show (4:3)</PresentationFormat>
  <Paragraphs>144</Paragraphs>
  <Slides>28</Slides>
  <Notes>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LeedsMet template</vt:lpstr>
      <vt:lpstr>A good start: the first six weeks of academic induction Cork IT May 2013 </vt:lpstr>
      <vt:lpstr>The workshop</vt:lpstr>
      <vt:lpstr>In this workshop, we aim to explore how to:</vt:lpstr>
      <vt:lpstr>So how do we get  from here  (first day at school)          to here                (graduation)?</vt:lpstr>
      <vt:lpstr>Without….</vt:lpstr>
      <vt:lpstr>Instead</vt:lpstr>
      <vt:lpstr>The first 6 weeks offers an opportunity for us to:</vt:lpstr>
      <vt:lpstr>Engaging students: let’s not:</vt:lpstr>
      <vt:lpstr>Disengaged students</vt:lpstr>
      <vt:lpstr>What kind of activities might we want to provide for students in the first 6 weeks? Ones that:</vt:lpstr>
      <vt:lpstr>So maybe an immersive experience is a workable solution?</vt:lpstr>
      <vt:lpstr>To engage students we need to foster the key literacies that students need:</vt:lpstr>
      <vt:lpstr>Academic literacy: understanding how higher education works. This includes: </vt:lpstr>
      <vt:lpstr>Helping students understand writing conventions</vt:lpstr>
      <vt:lpstr>Help students understand what is required with reading</vt:lpstr>
      <vt:lpstr>Information literacy includes the capacity to:</vt:lpstr>
      <vt:lpstr>Assessment literacy: students do better if they can: </vt:lpstr>
      <vt:lpstr>Social literacy: students using emotional intelligence can: </vt:lpstr>
      <vt:lpstr>Emotional intelligence helps students</vt:lpstr>
      <vt:lpstr>Teachers using emotional intelligence in the classroom can:</vt:lpstr>
      <vt:lpstr>Using technologies to promote effective learning. We can:</vt:lpstr>
      <vt:lpstr>Seeking to offer personalised learning pathways</vt:lpstr>
      <vt:lpstr>Task:</vt:lpstr>
      <vt:lpstr>Now, working with reality</vt:lpstr>
      <vt:lpstr>Conclusions</vt:lpstr>
      <vt:lpstr>These and other slides will be available on my website at www.sally-brown.net</vt:lpstr>
      <vt:lpstr>Useful references</vt:lpstr>
      <vt:lpstr>Further references</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2013-05-02T19:07:27Z</dcterms:modified>
</cp:coreProperties>
</file>