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35"/>
  </p:notesMasterIdLst>
  <p:handoutMasterIdLst>
    <p:handoutMasterId r:id="rId36"/>
  </p:handoutMasterIdLst>
  <p:sldIdLst>
    <p:sldId id="257" r:id="rId2"/>
    <p:sldId id="398" r:id="rId3"/>
    <p:sldId id="365" r:id="rId4"/>
    <p:sldId id="366" r:id="rId5"/>
    <p:sldId id="405" r:id="rId6"/>
    <p:sldId id="406" r:id="rId7"/>
    <p:sldId id="407" r:id="rId8"/>
    <p:sldId id="408" r:id="rId9"/>
    <p:sldId id="409" r:id="rId10"/>
    <p:sldId id="334" r:id="rId11"/>
    <p:sldId id="338" r:id="rId12"/>
    <p:sldId id="374" r:id="rId13"/>
    <p:sldId id="377" r:id="rId14"/>
    <p:sldId id="376" r:id="rId15"/>
    <p:sldId id="367" r:id="rId16"/>
    <p:sldId id="395" r:id="rId17"/>
    <p:sldId id="393" r:id="rId18"/>
    <p:sldId id="397" r:id="rId19"/>
    <p:sldId id="388" r:id="rId20"/>
    <p:sldId id="389" r:id="rId21"/>
    <p:sldId id="337" r:id="rId22"/>
    <p:sldId id="399" r:id="rId23"/>
    <p:sldId id="400" r:id="rId24"/>
    <p:sldId id="401" r:id="rId25"/>
    <p:sldId id="402" r:id="rId26"/>
    <p:sldId id="403" r:id="rId27"/>
    <p:sldId id="316" r:id="rId28"/>
    <p:sldId id="410" r:id="rId29"/>
    <p:sldId id="382" r:id="rId30"/>
    <p:sldId id="270" r:id="rId31"/>
    <p:sldId id="271" r:id="rId32"/>
    <p:sldId id="272" r:id="rId33"/>
    <p:sldId id="317" r:id="rId3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p:scale>
          <a:sx n="50" d="100"/>
          <a:sy n="50" d="100"/>
        </p:scale>
        <p:origin x="-1002" y="-7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339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0-31T11:45:26.322" idx="7">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15</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2468" name="Slide Number Placeholder 3"/>
          <p:cNvSpPr>
            <a:spLocks noGrp="1"/>
          </p:cNvSpPr>
          <p:nvPr>
            <p:ph type="sldNum" sz="quarter" idx="5"/>
          </p:nvPr>
        </p:nvSpPr>
        <p:spPr>
          <a:noFill/>
        </p:spPr>
        <p:txBody>
          <a:bodyPr/>
          <a:lstStyle/>
          <a:p>
            <a:fld id="{4073F0A4-E933-4BB1-BC32-878BDA38A36B}" type="slidenum">
              <a:rPr lang="en-US" smtClean="0">
                <a:solidFill>
                  <a:srgbClr val="000000"/>
                </a:solidFill>
              </a:rPr>
              <a:pPr/>
              <a:t>16</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C08A5577-ADF3-4D9B-BEA8-939C31ED1AF5}" type="slidenum">
              <a:rPr lang="en-US" smtClean="0"/>
              <a:pPr/>
              <a:t>17</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18</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20</a:t>
            </a:fld>
            <a:endParaRPr lang="en-US" smtClean="0">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21</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EE3BE5E-3CDC-4E67-893C-550A29F10A18}"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10</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11</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18/04/2013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18/04/2013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18/04/2013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18/04/2013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18/04/2013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18/04/2013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18/04/2013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18/04/2013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18/04/2013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18/04/2013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18/04/2013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18/04/2013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3200" dirty="0" smtClean="0"/>
              <a:t>Assessing skills and practice</a:t>
            </a:r>
            <a:br>
              <a:rPr lang="en-GB" sz="3200" dirty="0" smtClean="0"/>
            </a:br>
            <a:r>
              <a:rPr lang="en-GB" sz="3200" dirty="0" err="1" smtClean="0"/>
              <a:t>Evaluacion</a:t>
            </a:r>
            <a:r>
              <a:rPr lang="en-GB" sz="3200" dirty="0" smtClean="0"/>
              <a:t> de </a:t>
            </a:r>
            <a:r>
              <a:rPr lang="en-GB" sz="3200" dirty="0" err="1" smtClean="0"/>
              <a:t>Habilidades</a:t>
            </a:r>
            <a:r>
              <a:rPr lang="en-GB" sz="3200" dirty="0" smtClean="0"/>
              <a:t> y </a:t>
            </a:r>
            <a:r>
              <a:rPr lang="en-GB" sz="3200" dirty="0" err="1" smtClean="0"/>
              <a:t>compotencias</a:t>
            </a:r>
            <a:r>
              <a:rPr lang="en-GB" sz="3200" dirty="0" smtClean="0"/>
              <a:t/>
            </a:r>
            <a:br>
              <a:rPr lang="en-GB" sz="3200" dirty="0" smtClean="0"/>
            </a:br>
            <a:r>
              <a:rPr lang="en-GB" sz="3200" dirty="0" err="1" smtClean="0"/>
              <a:t>Espana</a:t>
            </a:r>
            <a:r>
              <a:rPr lang="en-GB" sz="3200" dirty="0" smtClean="0"/>
              <a:t> </a:t>
            </a:r>
            <a:r>
              <a:rPr lang="en-GB" sz="3200" dirty="0" err="1" smtClean="0"/>
              <a:t>Abril</a:t>
            </a:r>
            <a:r>
              <a:rPr lang="en-GB" sz="3200" dirty="0" smtClean="0"/>
              <a:t> 2013</a:t>
            </a:r>
            <a:endParaRPr lang="en-GB" sz="32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smtClean="0"/>
              <a:t>Effective assessment significantly and positively impacts on student learning, (Boud, Mentkowski, Knight and Yorke and many others).</a:t>
            </a:r>
          </a:p>
          <a:p>
            <a:pPr marL="609600" indent="-609600"/>
            <a:r>
              <a:rPr lang="en-GB" sz="240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p>
          <a:p>
            <a:pPr marL="609600" indent="-609600">
              <a:buFont typeface="Wingdings" pitchFamily="2" charset="2"/>
              <a:buNone/>
            </a:pPr>
            <a:endParaRPr lang="en-GB" sz="21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endParaRPr lang="en-US" dirty="0" smtClean="0"/>
          </a:p>
        </p:txBody>
      </p:sp>
      <p:sp>
        <p:nvSpPr>
          <p:cNvPr id="28675" name="Content Placeholder 2"/>
          <p:cNvSpPr>
            <a:spLocks noGrp="1"/>
          </p:cNvSpPr>
          <p:nvPr>
            <p:ph idx="1"/>
          </p:nvPr>
        </p:nvSpPr>
        <p:spPr/>
        <p:txBody>
          <a:bodyPr/>
          <a:lstStyle/>
          <a:p>
            <a:endParaRPr lang="en-US" smtClean="0"/>
          </a:p>
        </p:txBody>
      </p:sp>
      <p:pic>
        <p:nvPicPr>
          <p:cNvPr id="28676" name="Picture 1" descr="IMG_9025.JPG"/>
          <p:cNvPicPr>
            <a:picLocks noChangeAspect="1"/>
          </p:cNvPicPr>
          <p:nvPr/>
        </p:nvPicPr>
        <p:blipFill>
          <a:blip r:embed="rId3" cstate="email"/>
          <a:srcRect/>
          <a:stretch>
            <a:fillRect/>
          </a:stretch>
        </p:blipFill>
        <p:spPr bwMode="auto">
          <a:xfrm>
            <a:off x="0" y="381000"/>
            <a:ext cx="9144000" cy="6096000"/>
          </a:xfrm>
          <a:prstGeom prst="rect">
            <a:avLst/>
          </a:prstGeom>
          <a:noFill/>
          <a:ln w="9525">
            <a:noFill/>
            <a:miter lim="800000"/>
            <a:headEnd/>
            <a:tailEnd/>
          </a:ln>
        </p:spPr>
      </p:pic>
      <p:sp>
        <p:nvSpPr>
          <p:cNvPr id="5"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defRPr/>
            </a:pPr>
            <a:r>
              <a:rPr lang="en-GB" sz="3600" b="1" dirty="0">
                <a:latin typeface="Calibri" pitchFamily="34" charset="0"/>
              </a:rPr>
              <a:t>Involve students in their own assessment</a:t>
            </a:r>
          </a:p>
        </p:txBody>
      </p:sp>
    </p:spTree>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5842" name="Picture 2" descr="DSC_0976.JPG"/>
          <p:cNvPicPr>
            <a:picLocks noChangeAspect="1"/>
          </p:cNvPicPr>
          <p:nvPr/>
        </p:nvPicPr>
        <p:blipFill>
          <a:blip r:embed="rId3" cstate="email"/>
          <a:srcRect/>
          <a:stretch>
            <a:fillRect/>
          </a:stretch>
        </p:blipFill>
        <p:spPr bwMode="auto">
          <a:xfrm>
            <a:off x="0" y="381000"/>
            <a:ext cx="9144000" cy="6083300"/>
          </a:xfrm>
          <a:prstGeom prst="rect">
            <a:avLst/>
          </a:prstGeom>
          <a:noFill/>
          <a:ln w="9525">
            <a:noFill/>
            <a:miter lim="800000"/>
            <a:headEnd/>
            <a:tailEnd/>
          </a:ln>
        </p:spPr>
      </p:pic>
      <p:sp>
        <p:nvSpPr>
          <p:cNvPr id="5" name="Title 3"/>
          <p:cNvSpPr txBox="1">
            <a:spLocks/>
          </p:cNvSpPr>
          <p:nvPr/>
        </p:nvSpPr>
        <p:spPr bwMode="auto">
          <a:xfrm>
            <a:off x="0" y="0"/>
            <a:ext cx="9144000" cy="836712"/>
          </a:xfrm>
          <a:prstGeom prst="rect">
            <a:avLst/>
          </a:prstGeom>
          <a:solidFill>
            <a:schemeClr val="bg1"/>
          </a:solidFill>
          <a:ln w="9525">
            <a:noFill/>
            <a:miter lim="800000"/>
            <a:headEnd/>
            <a:tailEnd/>
          </a:ln>
        </p:spPr>
        <p:txBody>
          <a:bodyPr/>
          <a:lstStyle/>
          <a:p>
            <a:pPr algn="ctr">
              <a:defRPr/>
            </a:pPr>
            <a:r>
              <a:rPr lang="en-GB" sz="3600" b="1" dirty="0">
                <a:latin typeface="Calibri" pitchFamily="34" charset="0"/>
              </a:rPr>
              <a:t>Authentic assessment helps learning</a:t>
            </a:r>
          </a:p>
        </p:txBody>
      </p:sp>
    </p:spTree>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17410" name="Picture 2" descr="192A7625.jpg"/>
          <p:cNvPicPr>
            <a:picLocks noChangeAspect="1"/>
          </p:cNvPicPr>
          <p:nvPr/>
        </p:nvPicPr>
        <p:blipFill>
          <a:blip r:embed="rId3" cstate="email"/>
          <a:srcRect/>
          <a:stretch>
            <a:fillRect/>
          </a:stretch>
        </p:blipFill>
        <p:spPr bwMode="auto">
          <a:xfrm>
            <a:off x="0" y="785664"/>
            <a:ext cx="9144000" cy="6072336"/>
          </a:xfrm>
          <a:prstGeom prst="rect">
            <a:avLst/>
          </a:prstGeom>
          <a:noFill/>
          <a:ln w="9525">
            <a:noFill/>
            <a:miter lim="800000"/>
            <a:headEnd/>
            <a:tailEnd/>
          </a:ln>
        </p:spPr>
      </p:pic>
      <p:sp>
        <p:nvSpPr>
          <p:cNvPr id="17411" name="Title 3"/>
          <p:cNvSpPr txBox="1">
            <a:spLocks/>
          </p:cNvSpPr>
          <p:nvPr/>
        </p:nvSpPr>
        <p:spPr bwMode="auto">
          <a:xfrm>
            <a:off x="0" y="0"/>
            <a:ext cx="9144000" cy="620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eaLnBrk="0" hangingPunct="0">
              <a:lnSpc>
                <a:spcPct val="90000"/>
              </a:lnSpc>
            </a:pPr>
            <a:r>
              <a:rPr lang="en-GB" sz="3200" b="1" dirty="0">
                <a:latin typeface="+mj-lt"/>
                <a:ea typeface="+mj-ea"/>
                <a:cs typeface="+mj-cs"/>
              </a:rPr>
              <a:t>Assessment formats can challenge students</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9750" y="333375"/>
            <a:ext cx="7532688" cy="8636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Inclusive practices in assessment</a:t>
            </a:r>
          </a:p>
        </p:txBody>
      </p:sp>
      <p:sp>
        <p:nvSpPr>
          <p:cNvPr id="1126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For 10 years or more in the UK and elsewhere, legislative drivers, moral imperatives and pressures from disabled staff and students have driven HEIs to make assessment inclusive;</a:t>
            </a:r>
          </a:p>
          <a:p>
            <a:pPr marL="360000">
              <a:lnSpc>
                <a:spcPct val="100000"/>
              </a:lnSpc>
              <a:spcBef>
                <a:spcPts val="600"/>
              </a:spcBef>
            </a:pPr>
            <a:r>
              <a:rPr lang="en-GB" sz="2600" dirty="0" smtClean="0"/>
              <a:t>Recent advances in technologies have improved the accessibility of curriculum materials;</a:t>
            </a:r>
          </a:p>
          <a:p>
            <a:pPr marL="360000"/>
            <a:r>
              <a:rPr lang="en-GB" sz="2600" dirty="0" smtClean="0"/>
              <a:t>HEIs are not good at advanced planning when arranging alternative assessments;</a:t>
            </a:r>
          </a:p>
          <a:p>
            <a:pPr marL="360000"/>
            <a:r>
              <a:rPr lang="en-GB" sz="2600" dirty="0" smtClean="0"/>
              <a:t>Disabled students want an equivalent experience, fair assessment and the maintenance of standards of achievement.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the most time-consuming aspect of assessment: we need to explore ways of giving feedback effectively and efficiently;</a:t>
            </a:r>
          </a:p>
          <a:p>
            <a:r>
              <a:rPr lang="en-GB" dirty="0" smtClean="0"/>
              <a:t>Note that Computer-supported assessment in Art and Design can include use of audio feedback via digital sound files, video commentaries, conventional </a:t>
            </a:r>
            <a:r>
              <a:rPr lang="en-GB" dirty="0" err="1" smtClean="0"/>
              <a:t>MCQs</a:t>
            </a:r>
            <a:r>
              <a:rPr lang="en-GB" dirty="0" smtClean="0"/>
              <a:t>, use of statement banks when commenting digitally on written work, ‘exploded’ model answers and other means.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poppy 2.JPG"/>
          <p:cNvPicPr>
            <a:picLocks noChangeAspect="1"/>
          </p:cNvPicPr>
          <p:nvPr/>
        </p:nvPicPr>
        <p:blipFill>
          <a:blip r:embed="rId3" cstate="email">
            <a:lum bright="9000"/>
          </a:blip>
          <a:stretch>
            <a:fillRect/>
          </a:stretch>
        </p:blipFill>
        <p:spPr>
          <a:xfrm rot="5400000">
            <a:off x="-293981" y="2198982"/>
            <a:ext cx="5333999" cy="3984037"/>
          </a:xfrm>
          <a:prstGeom prst="rect">
            <a:avLst/>
          </a:prstGeom>
          <a:ln>
            <a:solidFill>
              <a:schemeClr val="tx1"/>
            </a:solidFill>
          </a:ln>
        </p:spPr>
      </p:pic>
      <p:pic>
        <p:nvPicPr>
          <p:cNvPr id="5" name="Picture 4" descr="mat.JPG"/>
          <p:cNvPicPr>
            <a:picLocks noChangeAspect="1"/>
          </p:cNvPicPr>
          <p:nvPr/>
        </p:nvPicPr>
        <p:blipFill>
          <a:blip r:embed="rId4" cstate="email"/>
          <a:stretch>
            <a:fillRect/>
          </a:stretch>
        </p:blipFill>
        <p:spPr>
          <a:xfrm rot="5400000">
            <a:off x="4115976" y="2132424"/>
            <a:ext cx="5410200" cy="4040952"/>
          </a:xfrm>
          <a:prstGeom prst="rect">
            <a:avLst/>
          </a:prstGeom>
          <a:ln>
            <a:solidFill>
              <a:schemeClr val="tx1"/>
            </a:solidFill>
          </a:ln>
        </p:spPr>
      </p:pic>
      <p:sp>
        <p:nvSpPr>
          <p:cNvPr id="6" name="Title 5"/>
          <p:cNvSpPr>
            <a:spLocks noGrp="1"/>
          </p:cNvSpPr>
          <p:nvPr>
            <p:ph type="title"/>
          </p:nvPr>
        </p:nvSpPr>
        <p:spPr/>
        <p:txBody>
          <a:bodyPr/>
          <a:lstStyle/>
          <a:p>
            <a:r>
              <a:rPr lang="en-GB" dirty="0" smtClean="0">
                <a:solidFill>
                  <a:schemeClr val="tx1"/>
                </a:solidFill>
              </a:rPr>
              <a:t>How do we get </a:t>
            </a:r>
            <a:br>
              <a:rPr lang="en-GB" dirty="0" smtClean="0">
                <a:solidFill>
                  <a:schemeClr val="tx1"/>
                </a:solidFill>
              </a:rPr>
            </a:br>
            <a:r>
              <a:rPr lang="en-GB" dirty="0" smtClean="0">
                <a:solidFill>
                  <a:schemeClr val="tx1"/>
                </a:solidFill>
              </a:rPr>
              <a:t>from here…			to here?</a:t>
            </a:r>
            <a:endParaRPr lang="en-GB" dirty="0">
              <a:solidFill>
                <a:schemeClr val="tx1"/>
              </a:solidFill>
            </a:endParaRPr>
          </a:p>
        </p:txBody>
      </p:sp>
    </p:spTree>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188640"/>
            <a:ext cx="9144000" cy="725760"/>
          </a:xfrm>
          <a:prstGeom prst="rect">
            <a:avLst/>
          </a:prstGeom>
          <a:solidFill>
            <a:schemeClr val="bg1"/>
          </a:solidFill>
        </p:spPr>
        <p:txBody>
          <a:bodyPr>
            <a:normAutofit fontScale="77500" lnSpcReduction="20000"/>
          </a:bodyPr>
          <a:lstStyle/>
          <a:p>
            <a:pPr algn="ctr" fontAlgn="auto">
              <a:spcAft>
                <a:spcPts val="0"/>
              </a:spcAft>
              <a:defRPr/>
            </a:pPr>
            <a:r>
              <a:rPr lang="en-GB" sz="4800" b="1" dirty="0">
                <a:latin typeface="+mj-lt"/>
                <a:ea typeface="+mj-ea"/>
                <a:cs typeface="+mj-cs"/>
              </a:rPr>
              <a:t>How to engage and motivate students?</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Ten useful questions on assessment</a:t>
            </a:r>
            <a:endParaRPr lang="en-GB" dirty="0"/>
          </a:p>
        </p:txBody>
      </p:sp>
      <p:sp>
        <p:nvSpPr>
          <p:cNvPr id="3" name="Subtitle 2"/>
          <p:cNvSpPr>
            <a:spLocks noGrp="1"/>
          </p:cNvSpPr>
          <p:nvPr>
            <p:ph type="subTitle" idx="1"/>
          </p:nvPr>
        </p:nvSpPr>
        <p:spPr/>
        <p:txBody>
          <a:bodyPr/>
          <a:lstStyle/>
          <a:p>
            <a:r>
              <a:rPr lang="en-GB" b="1" dirty="0" smtClean="0"/>
              <a:t>Sally Brown</a:t>
            </a:r>
          </a:p>
          <a:p>
            <a:r>
              <a:rPr lang="en-GB" b="1" smtClean="0"/>
              <a:t>April 2013</a:t>
            </a:r>
            <a:endParaRPr lang="en-GB"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FF000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FF000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FF000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FF000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FF000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FF000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600" dirty="0" smtClean="0">
                <a:solidFill>
                  <a:srgbClr val="FF0000"/>
                </a:solidFill>
              </a:rPr>
              <a:t>Feedback</a:t>
            </a:r>
            <a:r>
              <a:rPr lang="en-GB" sz="26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600" dirty="0" smtClean="0">
                <a:solidFill>
                  <a:srgbClr val="FF0000"/>
                </a:solidFill>
              </a:rPr>
              <a:t>Quality assurance</a:t>
            </a:r>
            <a:r>
              <a:rPr lang="en-GB" sz="26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600" dirty="0" smtClean="0">
                <a:solidFill>
                  <a:srgbClr val="FF0000"/>
                </a:solidFill>
              </a:rPr>
              <a:t>Technology</a:t>
            </a:r>
            <a:r>
              <a:rPr lang="en-GB" sz="26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t>
            </a:r>
            <a:r>
              <a:rPr lang="en-GB" dirty="0" err="1" smtClean="0"/>
              <a:t>espanol</a:t>
            </a:r>
            <a:r>
              <a:rPr lang="en-GB" dirty="0" smtClean="0"/>
              <a:t> </a:t>
            </a:r>
            <a:endParaRPr lang="en-GB" dirty="0"/>
          </a:p>
        </p:txBody>
      </p:sp>
      <p:sp>
        <p:nvSpPr>
          <p:cNvPr id="3" name="Content Placeholder 2"/>
          <p:cNvSpPr>
            <a:spLocks noGrp="1"/>
          </p:cNvSpPr>
          <p:nvPr>
            <p:ph idx="1"/>
          </p:nvPr>
        </p:nvSpPr>
        <p:spPr/>
        <p:txBody>
          <a:bodyPr/>
          <a:lstStyle/>
          <a:p>
            <a:pPr>
              <a:buNone/>
            </a:pPr>
            <a:r>
              <a:rPr lang="en-GB" dirty="0" smtClean="0"/>
              <a:t>No hay nada </a:t>
            </a:r>
            <a:r>
              <a:rPr lang="en-GB" dirty="0" err="1" smtClean="0"/>
              <a:t>que</a:t>
            </a:r>
            <a:r>
              <a:rPr lang="en-GB" dirty="0" smtClean="0"/>
              <a:t> </a:t>
            </a:r>
            <a:r>
              <a:rPr lang="en-GB" dirty="0" err="1" smtClean="0"/>
              <a:t>encierre</a:t>
            </a:r>
            <a:r>
              <a:rPr lang="en-GB" dirty="0" smtClean="0"/>
              <a:t> mayor </a:t>
            </a:r>
            <a:r>
              <a:rPr lang="en-GB" dirty="0" err="1" smtClean="0"/>
              <a:t>potencial</a:t>
            </a:r>
            <a:r>
              <a:rPr lang="en-GB" dirty="0" smtClean="0"/>
              <a:t> al </a:t>
            </a:r>
            <a:r>
              <a:rPr lang="en-GB" dirty="0" err="1" smtClean="0"/>
              <a:t>respecto</a:t>
            </a:r>
            <a:r>
              <a:rPr lang="en-GB" dirty="0" smtClean="0"/>
              <a:t> </a:t>
            </a:r>
            <a:r>
              <a:rPr lang="en-GB" dirty="0" err="1" smtClean="0"/>
              <a:t>que</a:t>
            </a:r>
            <a:r>
              <a:rPr lang="en-GB" dirty="0" smtClean="0"/>
              <a:t> la </a:t>
            </a:r>
            <a:r>
              <a:rPr lang="en-GB" dirty="0" err="1" smtClean="0"/>
              <a:t>evaluacion</a:t>
            </a:r>
            <a:r>
              <a:rPr lang="en-GB" dirty="0" smtClean="0"/>
              <a:t> </a:t>
            </a:r>
            <a:r>
              <a:rPr lang="en-GB" dirty="0" err="1" smtClean="0"/>
              <a:t>bien</a:t>
            </a:r>
            <a:r>
              <a:rPr lang="en-GB" dirty="0" smtClean="0"/>
              <a:t> </a:t>
            </a:r>
            <a:r>
              <a:rPr lang="en-GB" dirty="0" err="1" smtClean="0"/>
              <a:t>disenada</a:t>
            </a:r>
            <a:r>
              <a:rPr lang="en-GB" dirty="0" smtClean="0"/>
              <a:t> de </a:t>
            </a:r>
            <a:r>
              <a:rPr lang="en-GB" dirty="0" err="1" smtClean="0"/>
              <a:t>las</a:t>
            </a:r>
            <a:r>
              <a:rPr lang="en-GB" dirty="0" smtClean="0"/>
              <a:t> </a:t>
            </a:r>
            <a:r>
              <a:rPr lang="en-GB" dirty="0" err="1" smtClean="0"/>
              <a:t>destrezas</a:t>
            </a:r>
            <a:r>
              <a:rPr lang="en-GB" dirty="0" smtClean="0"/>
              <a:t>, y los </a:t>
            </a:r>
            <a:r>
              <a:rPr lang="en-GB" dirty="0" err="1" smtClean="0"/>
              <a:t>enfoques</a:t>
            </a:r>
            <a:r>
              <a:rPr lang="en-GB" dirty="0" smtClean="0"/>
              <a:t> </a:t>
            </a:r>
            <a:r>
              <a:rPr lang="en-GB" dirty="0" err="1" smtClean="0"/>
              <a:t>imginativos</a:t>
            </a:r>
            <a:r>
              <a:rPr lang="en-GB" dirty="0" smtClean="0"/>
              <a:t> de la </a:t>
            </a:r>
            <a:r>
              <a:rPr lang="en-GB" dirty="0" err="1" smtClean="0"/>
              <a:t>evaluacion</a:t>
            </a:r>
            <a:r>
              <a:rPr lang="en-GB" dirty="0" smtClean="0"/>
              <a:t> de </a:t>
            </a:r>
            <a:r>
              <a:rPr lang="en-GB" dirty="0" err="1" smtClean="0"/>
              <a:t>las</a:t>
            </a:r>
            <a:r>
              <a:rPr lang="en-GB" dirty="0" smtClean="0"/>
              <a:t> </a:t>
            </a:r>
            <a:r>
              <a:rPr lang="en-GB" dirty="0" err="1" smtClean="0"/>
              <a:t>destrezas</a:t>
            </a:r>
            <a:r>
              <a:rPr lang="en-GB" dirty="0" smtClean="0"/>
              <a:t> y de la </a:t>
            </a:r>
            <a:r>
              <a:rPr lang="en-GB" dirty="0" err="1" smtClean="0"/>
              <a:t>practica</a:t>
            </a:r>
            <a:r>
              <a:rPr lang="en-GB" dirty="0" smtClean="0"/>
              <a:t> </a:t>
            </a:r>
            <a:r>
              <a:rPr lang="en-GB" dirty="0" err="1" smtClean="0"/>
              <a:t>pueden</a:t>
            </a:r>
            <a:r>
              <a:rPr lang="en-GB" dirty="0" smtClean="0"/>
              <a:t> </a:t>
            </a:r>
            <a:r>
              <a:rPr lang="en-GB" dirty="0" err="1" smtClean="0"/>
              <a:t>influir</a:t>
            </a:r>
            <a:r>
              <a:rPr lang="en-GB" dirty="0" smtClean="0"/>
              <a:t> </a:t>
            </a:r>
            <a:r>
              <a:rPr lang="en-GB" dirty="0" err="1" smtClean="0"/>
              <a:t>significativamente</a:t>
            </a:r>
            <a:r>
              <a:rPr lang="en-GB" dirty="0" smtClean="0"/>
              <a:t> en el </a:t>
            </a:r>
            <a:r>
              <a:rPr lang="en-GB" dirty="0" err="1" smtClean="0"/>
              <a:t>compromiso</a:t>
            </a:r>
            <a:r>
              <a:rPr lang="en-GB" dirty="0" smtClean="0"/>
              <a:t> y el </a:t>
            </a:r>
            <a:r>
              <a:rPr lang="en-GB" dirty="0" err="1" smtClean="0"/>
              <a:t>rendimiento</a:t>
            </a:r>
            <a:r>
              <a:rPr lang="en-GB" dirty="0" smtClean="0"/>
              <a:t> del </a:t>
            </a:r>
            <a:r>
              <a:rPr lang="en-GB" dirty="0" err="1" smtClean="0"/>
              <a:t>estudiante</a:t>
            </a:r>
            <a:r>
              <a:rPr lang="en-GB" dirty="0" smtClean="0"/>
              <a:t>.</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xfrm>
            <a:off x="457200" y="122238"/>
            <a:ext cx="7543800" cy="1362546"/>
          </a:xfrm>
        </p:spPr>
        <p:txBody>
          <a:bodyPr/>
          <a:lstStyle/>
          <a:p>
            <a:r>
              <a:rPr lang="en-GB" sz="2800" dirty="0" err="1" smtClean="0"/>
              <a:t>Gracias</a:t>
            </a:r>
            <a:r>
              <a:rPr lang="en-GB" sz="2800" dirty="0" smtClean="0"/>
              <a:t>.</a:t>
            </a:r>
            <a:br>
              <a:rPr lang="en-GB" sz="2800" dirty="0" smtClean="0"/>
            </a:br>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556792"/>
            <a:ext cx="3723878" cy="496517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(Sue </a:t>
            </a:r>
            <a:r>
              <a:rPr lang="en-GB" sz="2000" i="1" dirty="0" err="1" smtClean="0"/>
              <a:t>Bloxham</a:t>
            </a:r>
            <a:r>
              <a:rPr lang="en-GB" sz="2000" i="1"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Que</a:t>
            </a:r>
            <a:r>
              <a:rPr lang="en-GB" dirty="0" smtClean="0"/>
              <a:t> </a:t>
            </a:r>
            <a:r>
              <a:rPr lang="en-GB" dirty="0" err="1" smtClean="0"/>
              <a:t>valores</a:t>
            </a:r>
            <a:r>
              <a:rPr lang="en-GB" dirty="0" smtClean="0"/>
              <a:t> </a:t>
            </a:r>
            <a:r>
              <a:rPr lang="en-GB" dirty="0" err="1" smtClean="0"/>
              <a:t>estan</a:t>
            </a:r>
            <a:r>
              <a:rPr lang="en-GB" dirty="0" smtClean="0"/>
              <a:t> </a:t>
            </a:r>
            <a:r>
              <a:rPr lang="en-GB" dirty="0" err="1" smtClean="0"/>
              <a:t>implicitos</a:t>
            </a:r>
            <a:r>
              <a:rPr lang="en-GB" dirty="0" smtClean="0"/>
              <a:t> en </a:t>
            </a:r>
            <a:r>
              <a:rPr lang="en-GB" dirty="0" err="1" smtClean="0"/>
              <a:t>nuestra</a:t>
            </a:r>
            <a:r>
              <a:rPr lang="en-GB" dirty="0" smtClean="0"/>
              <a:t> </a:t>
            </a:r>
            <a:r>
              <a:rPr lang="en-GB" dirty="0" err="1" smtClean="0"/>
              <a:t>enfoque</a:t>
            </a:r>
            <a:r>
              <a:rPr lang="en-GB" dirty="0" smtClean="0"/>
              <a:t> de la </a:t>
            </a:r>
            <a:r>
              <a:rPr lang="en-GB" dirty="0" err="1" smtClean="0"/>
              <a:t>evaluacion</a:t>
            </a:r>
            <a:endParaRPr lang="en-GB" dirty="0"/>
          </a:p>
        </p:txBody>
      </p:sp>
      <p:sp>
        <p:nvSpPr>
          <p:cNvPr id="3" name="Content Placeholder 2"/>
          <p:cNvSpPr>
            <a:spLocks noGrp="1"/>
          </p:cNvSpPr>
          <p:nvPr>
            <p:ph idx="1"/>
          </p:nvPr>
        </p:nvSpPr>
        <p:spPr/>
        <p:txBody>
          <a:bodyPr/>
          <a:lstStyle/>
          <a:p>
            <a:r>
              <a:rPr lang="en-GB" dirty="0" smtClean="0"/>
              <a:t>La </a:t>
            </a:r>
            <a:r>
              <a:rPr lang="en-GB" dirty="0" err="1" smtClean="0"/>
              <a:t>tareas</a:t>
            </a:r>
            <a:r>
              <a:rPr lang="en-GB" dirty="0" smtClean="0"/>
              <a:t> </a:t>
            </a:r>
            <a:r>
              <a:rPr lang="en-GB" dirty="0" err="1" smtClean="0"/>
              <a:t>para</a:t>
            </a:r>
            <a:r>
              <a:rPr lang="en-GB" dirty="0" smtClean="0"/>
              <a:t> </a:t>
            </a:r>
            <a:r>
              <a:rPr lang="en-GB" dirty="0" err="1" smtClean="0"/>
              <a:t>poner</a:t>
            </a:r>
            <a:r>
              <a:rPr lang="en-GB" dirty="0" smtClean="0"/>
              <a:t> a </a:t>
            </a:r>
            <a:r>
              <a:rPr lang="en-GB" dirty="0" err="1" smtClean="0"/>
              <a:t>prueba</a:t>
            </a:r>
            <a:r>
              <a:rPr lang="en-GB" dirty="0" smtClean="0"/>
              <a:t> </a:t>
            </a:r>
            <a:r>
              <a:rPr lang="en-GB" dirty="0" err="1" smtClean="0"/>
              <a:t>las</a:t>
            </a:r>
            <a:r>
              <a:rPr lang="en-GB" dirty="0" smtClean="0"/>
              <a:t> </a:t>
            </a:r>
            <a:r>
              <a:rPr lang="en-GB" dirty="0" err="1" smtClean="0"/>
              <a:t>destrezas</a:t>
            </a:r>
            <a:r>
              <a:rPr lang="en-GB" dirty="0" smtClean="0"/>
              <a:t> y </a:t>
            </a:r>
            <a:r>
              <a:rPr lang="en-GB" dirty="0" err="1" smtClean="0"/>
              <a:t>habilidades</a:t>
            </a:r>
            <a:r>
              <a:rPr lang="en-GB" dirty="0" smtClean="0"/>
              <a:t> de los </a:t>
            </a:r>
            <a:r>
              <a:rPr lang="en-GB" dirty="0" err="1" smtClean="0"/>
              <a:t>estudiantes</a:t>
            </a:r>
            <a:r>
              <a:rPr lang="en-GB" dirty="0" smtClean="0"/>
              <a:t> </a:t>
            </a:r>
            <a:r>
              <a:rPr lang="en-GB" dirty="0" err="1" smtClean="0"/>
              <a:t>deben</a:t>
            </a:r>
            <a:r>
              <a:rPr lang="en-GB" dirty="0" smtClean="0"/>
              <a:t> </a:t>
            </a:r>
            <a:r>
              <a:rPr lang="en-GB" dirty="0" err="1" smtClean="0"/>
              <a:t>tener</a:t>
            </a:r>
            <a:r>
              <a:rPr lang="en-GB" dirty="0" smtClean="0"/>
              <a:t> </a:t>
            </a:r>
            <a:r>
              <a:rPr lang="en-GB" dirty="0" err="1" smtClean="0"/>
              <a:t>una</a:t>
            </a:r>
            <a:r>
              <a:rPr lang="en-GB" dirty="0" smtClean="0"/>
              <a:t> </a:t>
            </a:r>
            <a:r>
              <a:rPr lang="en-GB" dirty="0" err="1" smtClean="0"/>
              <a:t>orientacion</a:t>
            </a:r>
            <a:r>
              <a:rPr lang="en-GB" dirty="0" smtClean="0"/>
              <a:t> </a:t>
            </a:r>
            <a:r>
              <a:rPr lang="en-GB" dirty="0" err="1" smtClean="0"/>
              <a:t>practica</a:t>
            </a:r>
            <a:r>
              <a:rPr lang="en-GB" dirty="0" smtClean="0"/>
              <a:t> y </a:t>
            </a:r>
            <a:r>
              <a:rPr lang="en-GB" dirty="0" err="1" smtClean="0"/>
              <a:t>estar</a:t>
            </a:r>
            <a:r>
              <a:rPr lang="en-GB" dirty="0" smtClean="0"/>
              <a:t> </a:t>
            </a:r>
            <a:r>
              <a:rPr lang="en-GB" dirty="0" err="1" smtClean="0"/>
              <a:t>disenades</a:t>
            </a:r>
            <a:r>
              <a:rPr lang="en-GB" dirty="0" smtClean="0"/>
              <a:t> </a:t>
            </a:r>
            <a:r>
              <a:rPr lang="en-GB" dirty="0" err="1" smtClean="0"/>
              <a:t>para</a:t>
            </a:r>
            <a:r>
              <a:rPr lang="en-GB" dirty="0" smtClean="0"/>
              <a:t> </a:t>
            </a:r>
            <a:r>
              <a:rPr lang="en-GB" dirty="0" err="1" smtClean="0"/>
              <a:t>que</a:t>
            </a:r>
            <a:r>
              <a:rPr lang="en-GB" dirty="0" smtClean="0"/>
              <a:t> </a:t>
            </a:r>
            <a:r>
              <a:rPr lang="en-GB" dirty="0" err="1" smtClean="0"/>
              <a:t>responden</a:t>
            </a:r>
            <a:r>
              <a:rPr lang="en-GB" dirty="0" smtClean="0"/>
              <a:t> </a:t>
            </a:r>
            <a:r>
              <a:rPr lang="en-GB" dirty="0" err="1" smtClean="0"/>
              <a:t>directamente</a:t>
            </a:r>
            <a:r>
              <a:rPr lang="en-GB" dirty="0" smtClean="0"/>
              <a:t> a los </a:t>
            </a:r>
            <a:r>
              <a:rPr lang="en-GB" dirty="0" err="1" smtClean="0"/>
              <a:t>resultados</a:t>
            </a:r>
            <a:r>
              <a:rPr lang="en-GB" dirty="0" smtClean="0"/>
              <a:t> de </a:t>
            </a:r>
            <a:r>
              <a:rPr lang="en-GB" dirty="0" err="1" smtClean="0"/>
              <a:t>aprendizaje</a:t>
            </a:r>
            <a:r>
              <a:rPr lang="en-GB" dirty="0" smtClean="0"/>
              <a:t> del </a:t>
            </a:r>
            <a:r>
              <a:rPr lang="en-GB" dirty="0" err="1" smtClean="0"/>
              <a:t>programa</a:t>
            </a:r>
            <a:r>
              <a:rPr lang="en-GB" dirty="0" smtClean="0"/>
              <a:t>;</a:t>
            </a:r>
          </a:p>
          <a:p>
            <a:r>
              <a:rPr lang="en-GB" dirty="0" smtClean="0"/>
              <a:t>La </a:t>
            </a:r>
            <a:r>
              <a:rPr lang="en-GB" dirty="0" err="1" smtClean="0"/>
              <a:t>tareas</a:t>
            </a:r>
            <a:r>
              <a:rPr lang="en-GB" dirty="0" smtClean="0"/>
              <a:t> </a:t>
            </a:r>
            <a:r>
              <a:rPr lang="en-GB" dirty="0" err="1" smtClean="0"/>
              <a:t>deben</a:t>
            </a:r>
            <a:r>
              <a:rPr lang="en-GB" dirty="0" smtClean="0"/>
              <a:t> </a:t>
            </a:r>
            <a:r>
              <a:rPr lang="en-GB" dirty="0" err="1" smtClean="0"/>
              <a:t>ajustarse</a:t>
            </a:r>
            <a:r>
              <a:rPr lang="en-GB" dirty="0" smtClean="0"/>
              <a:t> a lo </a:t>
            </a:r>
            <a:r>
              <a:rPr lang="en-GB" dirty="0" err="1" smtClean="0"/>
              <a:t>que</a:t>
            </a:r>
            <a:r>
              <a:rPr lang="en-GB" dirty="0" smtClean="0"/>
              <a:t> se </a:t>
            </a:r>
            <a:r>
              <a:rPr lang="en-GB" dirty="0" err="1" smtClean="0"/>
              <a:t>pida</a:t>
            </a:r>
            <a:r>
              <a:rPr lang="en-GB" dirty="0" smtClean="0"/>
              <a:t>, </a:t>
            </a:r>
            <a:r>
              <a:rPr lang="en-GB" dirty="0" err="1" smtClean="0"/>
              <a:t>teniendo</a:t>
            </a:r>
            <a:r>
              <a:rPr lang="en-GB" dirty="0" smtClean="0"/>
              <a:t> en </a:t>
            </a:r>
            <a:r>
              <a:rPr lang="en-GB" dirty="0" err="1" smtClean="0"/>
              <a:t>cuenta</a:t>
            </a:r>
            <a:r>
              <a:rPr lang="en-GB" dirty="0" smtClean="0"/>
              <a:t> el </a:t>
            </a:r>
            <a:r>
              <a:rPr lang="en-GB" dirty="0" err="1" smtClean="0"/>
              <a:t>contexto</a:t>
            </a:r>
            <a:r>
              <a:rPr lang="en-GB" dirty="0" smtClean="0"/>
              <a:t>, el </a:t>
            </a:r>
            <a:r>
              <a:rPr lang="en-GB" dirty="0" err="1" smtClean="0"/>
              <a:t>nivel</a:t>
            </a:r>
            <a:r>
              <a:rPr lang="en-GB" dirty="0" smtClean="0"/>
              <a:t>, el </a:t>
            </a:r>
            <a:r>
              <a:rPr lang="en-GB" dirty="0" err="1" smtClean="0"/>
              <a:t>tema</a:t>
            </a:r>
            <a:r>
              <a:rPr lang="en-GB" dirty="0" smtClean="0"/>
              <a:t> y a los </a:t>
            </a:r>
            <a:r>
              <a:rPr lang="en-GB" dirty="0" err="1" smtClean="0"/>
              <a:t>propios</a:t>
            </a:r>
            <a:r>
              <a:rPr lang="en-GB" dirty="0" smtClean="0"/>
              <a:t> </a:t>
            </a:r>
            <a:r>
              <a:rPr lang="en-GB" dirty="0" err="1" smtClean="0"/>
              <a:t>estudiantes</a:t>
            </a:r>
            <a:r>
              <a:rPr lang="en-GB" dirty="0" smtClean="0"/>
              <a:t>;</a:t>
            </a:r>
          </a:p>
          <a:p>
            <a:r>
              <a:rPr lang="en-GB" dirty="0" smtClean="0"/>
              <a:t>Los </a:t>
            </a:r>
            <a:r>
              <a:rPr lang="en-GB" dirty="0" err="1" smtClean="0"/>
              <a:t>estudiantes</a:t>
            </a:r>
            <a:r>
              <a:rPr lang="en-GB" dirty="0" smtClean="0"/>
              <a:t> </a:t>
            </a:r>
            <a:r>
              <a:rPr lang="en-GB" dirty="0" err="1" smtClean="0"/>
              <a:t>deben</a:t>
            </a:r>
            <a:r>
              <a:rPr lang="en-GB" dirty="0" smtClean="0"/>
              <a:t> se </a:t>
            </a:r>
            <a:r>
              <a:rPr lang="en-GB" dirty="0" err="1" smtClean="0"/>
              <a:t>informados</a:t>
            </a:r>
            <a:r>
              <a:rPr lang="en-GB" dirty="0" smtClean="0"/>
              <a:t> con </a:t>
            </a:r>
            <a:r>
              <a:rPr lang="en-GB" dirty="0" err="1" smtClean="0"/>
              <a:t>claridad</a:t>
            </a:r>
            <a:r>
              <a:rPr lang="en-GB" dirty="0" smtClean="0"/>
              <a:t> </a:t>
            </a:r>
            <a:r>
              <a:rPr lang="en-GB" dirty="0" err="1" smtClean="0"/>
              <a:t>acerca</a:t>
            </a:r>
            <a:r>
              <a:rPr lang="en-GB" dirty="0" smtClean="0"/>
              <a:t> de los fines y </a:t>
            </a:r>
            <a:r>
              <a:rPr lang="en-GB" dirty="0" err="1" smtClean="0"/>
              <a:t>resultados</a:t>
            </a:r>
            <a:r>
              <a:rPr lang="en-GB" dirty="0" smtClean="0"/>
              <a:t> </a:t>
            </a:r>
            <a:r>
              <a:rPr lang="en-GB" dirty="0" err="1" smtClean="0"/>
              <a:t>esperados</a:t>
            </a:r>
            <a:r>
              <a:rPr lang="en-GB" dirty="0" smtClean="0"/>
              <a:t> de un </a:t>
            </a:r>
            <a:r>
              <a:rPr lang="en-GB" dirty="0" err="1" smtClean="0"/>
              <a:t>tarea</a:t>
            </a:r>
            <a:r>
              <a:rPr lang="en-GB" dirty="0" smtClean="0"/>
              <a:t>, sin </a:t>
            </a:r>
            <a:r>
              <a:rPr lang="en-GB" dirty="0" err="1" smtClean="0"/>
              <a:t>dirigismo</a:t>
            </a:r>
            <a:r>
              <a:rPr lang="en-GB"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14473"/>
          </a:xfrm>
        </p:spPr>
        <p:txBody>
          <a:bodyPr/>
          <a:lstStyle/>
          <a:p>
            <a:r>
              <a:rPr lang="en-GB" dirty="0" err="1" smtClean="0"/>
              <a:t>Implicitos</a:t>
            </a:r>
            <a:r>
              <a:rPr lang="en-GB" dirty="0" smtClean="0"/>
              <a:t> 2</a:t>
            </a:r>
            <a:endParaRPr lang="en-GB" dirty="0"/>
          </a:p>
        </p:txBody>
      </p:sp>
      <p:sp>
        <p:nvSpPr>
          <p:cNvPr id="3" name="Content Placeholder 2"/>
          <p:cNvSpPr>
            <a:spLocks noGrp="1"/>
          </p:cNvSpPr>
          <p:nvPr>
            <p:ph idx="1"/>
          </p:nvPr>
        </p:nvSpPr>
        <p:spPr>
          <a:xfrm>
            <a:off x="251520" y="980728"/>
            <a:ext cx="8446393" cy="5221635"/>
          </a:xfrm>
        </p:spPr>
        <p:txBody>
          <a:bodyPr/>
          <a:lstStyle/>
          <a:p>
            <a:r>
              <a:rPr lang="en-GB" dirty="0" smtClean="0"/>
              <a:t>Deben </a:t>
            </a:r>
            <a:r>
              <a:rPr lang="en-GB" dirty="0" err="1" smtClean="0"/>
              <a:t>utilizarse</a:t>
            </a:r>
            <a:r>
              <a:rPr lang="en-GB" dirty="0" smtClean="0"/>
              <a:t> </a:t>
            </a:r>
            <a:r>
              <a:rPr lang="en-GB" dirty="0" err="1" smtClean="0"/>
              <a:t>distintos</a:t>
            </a:r>
            <a:r>
              <a:rPr lang="en-GB" dirty="0" smtClean="0"/>
              <a:t> </a:t>
            </a:r>
            <a:r>
              <a:rPr lang="en-GB" dirty="0" err="1" smtClean="0"/>
              <a:t>metodes</a:t>
            </a:r>
            <a:r>
              <a:rPr lang="en-GB" dirty="0" smtClean="0"/>
              <a:t> y </a:t>
            </a:r>
            <a:r>
              <a:rPr lang="en-GB" dirty="0" err="1" smtClean="0"/>
              <a:t>enfoques</a:t>
            </a:r>
            <a:r>
              <a:rPr lang="en-GB" dirty="0" smtClean="0"/>
              <a:t> </a:t>
            </a:r>
            <a:r>
              <a:rPr lang="en-GB" dirty="0" err="1" smtClean="0"/>
              <a:t>para</a:t>
            </a:r>
            <a:r>
              <a:rPr lang="en-GB" dirty="0" smtClean="0"/>
              <a:t> </a:t>
            </a:r>
            <a:r>
              <a:rPr lang="en-GB" dirty="0" err="1" smtClean="0"/>
              <a:t>oportunidades</a:t>
            </a:r>
            <a:r>
              <a:rPr lang="en-GB" dirty="0" smtClean="0"/>
              <a:t> de </a:t>
            </a:r>
            <a:r>
              <a:rPr lang="en-GB" dirty="0" err="1" smtClean="0"/>
              <a:t>desenvolverse</a:t>
            </a:r>
            <a:r>
              <a:rPr lang="en-GB" dirty="0" smtClean="0"/>
              <a:t> a la </a:t>
            </a:r>
            <a:r>
              <a:rPr lang="en-GB" dirty="0" err="1" smtClean="0"/>
              <a:t>perfecction</a:t>
            </a:r>
            <a:r>
              <a:rPr lang="en-GB" dirty="0" smtClean="0"/>
              <a:t> a </a:t>
            </a:r>
            <a:r>
              <a:rPr lang="en-GB" dirty="0" err="1" smtClean="0"/>
              <a:t>estudiantes</a:t>
            </a:r>
            <a:r>
              <a:rPr lang="en-GB" dirty="0" smtClean="0"/>
              <a:t> de </a:t>
            </a:r>
            <a:r>
              <a:rPr lang="en-GB" dirty="0" err="1" smtClean="0"/>
              <a:t>caracteristicas</a:t>
            </a:r>
            <a:r>
              <a:rPr lang="en-GB" dirty="0" smtClean="0"/>
              <a:t> </a:t>
            </a:r>
            <a:r>
              <a:rPr lang="en-GB" dirty="0" err="1" smtClean="0"/>
              <a:t>diversas</a:t>
            </a:r>
            <a:r>
              <a:rPr lang="en-GB" dirty="0" smtClean="0"/>
              <a:t>;</a:t>
            </a:r>
          </a:p>
          <a:p>
            <a:r>
              <a:rPr lang="en-GB" dirty="0" smtClean="0"/>
              <a:t>La </a:t>
            </a:r>
            <a:r>
              <a:rPr lang="en-GB" dirty="0" err="1" smtClean="0"/>
              <a:t>evaluacion</a:t>
            </a:r>
            <a:r>
              <a:rPr lang="en-GB" dirty="0" smtClean="0"/>
              <a:t> de la </a:t>
            </a:r>
            <a:r>
              <a:rPr lang="en-GB" dirty="0" err="1" smtClean="0"/>
              <a:t>destrezas</a:t>
            </a:r>
            <a:r>
              <a:rPr lang="en-GB" dirty="0" smtClean="0"/>
              <a:t> </a:t>
            </a:r>
            <a:r>
              <a:rPr lang="en-GB" dirty="0" err="1" smtClean="0"/>
              <a:t>practicas</a:t>
            </a:r>
            <a:r>
              <a:rPr lang="en-GB" dirty="0" smtClean="0"/>
              <a:t> </a:t>
            </a:r>
            <a:r>
              <a:rPr lang="en-GB" dirty="0" err="1" smtClean="0"/>
              <a:t>debe</a:t>
            </a:r>
            <a:r>
              <a:rPr lang="en-GB" dirty="0" smtClean="0"/>
              <a:t> ser </a:t>
            </a:r>
            <a:r>
              <a:rPr lang="en-GB" dirty="0" err="1" smtClean="0"/>
              <a:t>inclusiva</a:t>
            </a:r>
            <a:r>
              <a:rPr lang="en-GB" dirty="0" smtClean="0"/>
              <a:t> </a:t>
            </a:r>
            <a:r>
              <a:rPr lang="en-GB" dirty="0" err="1" smtClean="0"/>
              <a:t>desde</a:t>
            </a:r>
            <a:r>
              <a:rPr lang="en-GB" dirty="0" smtClean="0"/>
              <a:t> el principio, con </a:t>
            </a:r>
            <a:r>
              <a:rPr lang="en-GB" dirty="0" err="1" smtClean="0"/>
              <a:t>alternivativas</a:t>
            </a:r>
            <a:r>
              <a:rPr lang="en-GB" dirty="0" smtClean="0"/>
              <a:t> </a:t>
            </a:r>
            <a:r>
              <a:rPr lang="en-GB" dirty="0" err="1" smtClean="0"/>
              <a:t>para</a:t>
            </a:r>
            <a:r>
              <a:rPr lang="en-GB" dirty="0" smtClean="0"/>
              <a:t> los </a:t>
            </a:r>
            <a:r>
              <a:rPr lang="en-GB" dirty="0" err="1" smtClean="0"/>
              <a:t>estudiantes</a:t>
            </a:r>
            <a:r>
              <a:rPr lang="en-GB" dirty="0" smtClean="0"/>
              <a:t> con </a:t>
            </a:r>
            <a:r>
              <a:rPr lang="en-GB" dirty="0" err="1" smtClean="0"/>
              <a:t>discapacadad</a:t>
            </a:r>
            <a:r>
              <a:rPr lang="en-GB" dirty="0" smtClean="0"/>
              <a:t>, </a:t>
            </a:r>
            <a:r>
              <a:rPr lang="en-GB" dirty="0" err="1" smtClean="0"/>
              <a:t>incluidas</a:t>
            </a:r>
            <a:r>
              <a:rPr lang="en-GB" dirty="0" smtClean="0"/>
              <a:t> en la </a:t>
            </a:r>
            <a:r>
              <a:rPr lang="en-GB" dirty="0" err="1" smtClean="0"/>
              <a:t>validacion</a:t>
            </a:r>
            <a:r>
              <a:rPr lang="en-GB" dirty="0" smtClean="0"/>
              <a:t>;</a:t>
            </a:r>
          </a:p>
          <a:p>
            <a:r>
              <a:rPr lang="en-GB" dirty="0" err="1" smtClean="0"/>
              <a:t>Cuandao</a:t>
            </a:r>
            <a:r>
              <a:rPr lang="en-GB" dirty="0" smtClean="0"/>
              <a:t> sea </a:t>
            </a:r>
            <a:r>
              <a:rPr lang="en-GB" dirty="0" err="1" smtClean="0"/>
              <a:t>posible</a:t>
            </a:r>
            <a:r>
              <a:rPr lang="en-GB" dirty="0" smtClean="0"/>
              <a:t>, ha de </a:t>
            </a:r>
            <a:r>
              <a:rPr lang="en-GB" dirty="0" err="1" smtClean="0"/>
              <a:t>incluirse</a:t>
            </a:r>
            <a:r>
              <a:rPr lang="en-GB" dirty="0" smtClean="0"/>
              <a:t> un </a:t>
            </a:r>
            <a:r>
              <a:rPr lang="en-GB" dirty="0" err="1" smtClean="0"/>
              <a:t>elemento</a:t>
            </a:r>
            <a:r>
              <a:rPr lang="en-GB" dirty="0" smtClean="0"/>
              <a:t> de </a:t>
            </a:r>
            <a:r>
              <a:rPr lang="en-GB" dirty="0" err="1" smtClean="0"/>
              <a:t>autoevaluacion</a:t>
            </a:r>
            <a:r>
              <a:rPr lang="en-GB" dirty="0" smtClean="0"/>
              <a:t> y/o de </a:t>
            </a:r>
            <a:r>
              <a:rPr lang="en-GB" dirty="0" err="1" smtClean="0"/>
              <a:t>evaluacion</a:t>
            </a:r>
            <a:r>
              <a:rPr lang="en-GB" dirty="0" smtClean="0"/>
              <a:t> de </a:t>
            </a:r>
            <a:r>
              <a:rPr lang="en-GB" dirty="0" err="1" smtClean="0"/>
              <a:t>companeros</a:t>
            </a:r>
            <a:r>
              <a:rPr lang="en-GB" dirty="0" smtClean="0"/>
              <a:t> </a:t>
            </a:r>
            <a:r>
              <a:rPr lang="en-GB" dirty="0" err="1" smtClean="0"/>
              <a:t>para</a:t>
            </a:r>
            <a:r>
              <a:rPr lang="en-GB" dirty="0" smtClean="0"/>
              <a:t> </a:t>
            </a:r>
            <a:r>
              <a:rPr lang="en-GB" dirty="0" err="1" smtClean="0"/>
              <a:t>ayudar</a:t>
            </a:r>
            <a:r>
              <a:rPr lang="en-GB" dirty="0" smtClean="0"/>
              <a:t> los </a:t>
            </a:r>
            <a:r>
              <a:rPr lang="en-GB" dirty="0" err="1" smtClean="0"/>
              <a:t>estudiantes</a:t>
            </a:r>
            <a:r>
              <a:rPr lang="en-GB" dirty="0" smtClean="0"/>
              <a:t> a </a:t>
            </a:r>
            <a:r>
              <a:rPr lang="en-GB" dirty="0" err="1" smtClean="0"/>
              <a:t>promover</a:t>
            </a:r>
            <a:r>
              <a:rPr lang="en-GB" dirty="0" smtClean="0"/>
              <a:t> </a:t>
            </a:r>
            <a:r>
              <a:rPr lang="en-GB" dirty="0" err="1" smtClean="0"/>
              <a:t>sus</a:t>
            </a:r>
            <a:r>
              <a:rPr lang="en-GB" dirty="0" smtClean="0"/>
              <a:t> </a:t>
            </a:r>
            <a:r>
              <a:rPr lang="en-GB" dirty="0" err="1" smtClean="0"/>
              <a:t>destrezas</a:t>
            </a:r>
            <a:r>
              <a:rPr lang="en-GB" dirty="0" smtClean="0"/>
              <a:t> </a:t>
            </a:r>
            <a:r>
              <a:rPr lang="en-GB" dirty="0" err="1" smtClean="0"/>
              <a:t>evaluadores</a:t>
            </a:r>
            <a:r>
              <a:rPr lang="en-GB" dirty="0" smtClean="0"/>
              <a:t> y </a:t>
            </a:r>
            <a:r>
              <a:rPr lang="en-GB" dirty="0" err="1" smtClean="0"/>
              <a:t>aprendizaje</a:t>
            </a:r>
            <a:r>
              <a:rPr lang="en-GB" dirty="0" smtClean="0"/>
              <a:t> a lo largo de la </a:t>
            </a:r>
            <a:r>
              <a:rPr lang="en-GB" dirty="0" err="1" smtClean="0"/>
              <a:t>vida</a:t>
            </a:r>
            <a:r>
              <a:rPr lang="en-GB" dirty="0" smtClean="0"/>
              <a:t> en un </a:t>
            </a:r>
            <a:r>
              <a:rPr lang="en-GB" dirty="0" err="1" smtClean="0"/>
              <a:t>curriculo</a:t>
            </a:r>
            <a:r>
              <a:rPr lang="en-GB" dirty="0" smtClean="0"/>
              <a:t> </a:t>
            </a:r>
            <a:r>
              <a:rPr lang="en-GB" dirty="0" err="1" smtClean="0"/>
              <a:t>centrado</a:t>
            </a:r>
            <a:r>
              <a:rPr lang="en-GB" dirty="0" smtClean="0"/>
              <a:t> en el </a:t>
            </a:r>
            <a:r>
              <a:rPr lang="en-GB" dirty="0" err="1" smtClean="0"/>
              <a:t>estudiante</a:t>
            </a:r>
            <a:r>
              <a:rPr lang="en-GB" dirty="0"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Implicitos</a:t>
            </a:r>
            <a:r>
              <a:rPr lang="en-GB" dirty="0" smtClean="0"/>
              <a:t> 3</a:t>
            </a:r>
            <a:endParaRPr lang="en-GB" dirty="0"/>
          </a:p>
        </p:txBody>
      </p:sp>
      <p:sp>
        <p:nvSpPr>
          <p:cNvPr id="3" name="Content Placeholder 2"/>
          <p:cNvSpPr>
            <a:spLocks noGrp="1"/>
          </p:cNvSpPr>
          <p:nvPr>
            <p:ph idx="1"/>
          </p:nvPr>
        </p:nvSpPr>
        <p:spPr/>
        <p:txBody>
          <a:bodyPr/>
          <a:lstStyle/>
          <a:p>
            <a:r>
              <a:rPr lang="en-GB" dirty="0" smtClean="0"/>
              <a:t>Deben </a:t>
            </a:r>
            <a:r>
              <a:rPr lang="en-GB" dirty="0" err="1" smtClean="0"/>
              <a:t>idearse</a:t>
            </a:r>
            <a:r>
              <a:rPr lang="en-GB" dirty="0" smtClean="0"/>
              <a:t> </a:t>
            </a:r>
            <a:r>
              <a:rPr lang="en-GB" dirty="0" err="1" smtClean="0"/>
              <a:t>las</a:t>
            </a:r>
            <a:r>
              <a:rPr lang="en-GB" dirty="0" smtClean="0"/>
              <a:t> </a:t>
            </a:r>
            <a:r>
              <a:rPr lang="en-GB" dirty="0" err="1" smtClean="0"/>
              <a:t>tareas</a:t>
            </a:r>
            <a:r>
              <a:rPr lang="en-GB" dirty="0" smtClean="0"/>
              <a:t> </a:t>
            </a:r>
            <a:r>
              <a:rPr lang="en-GB" dirty="0" err="1" smtClean="0"/>
              <a:t>para</a:t>
            </a:r>
            <a:r>
              <a:rPr lang="en-GB" dirty="0" smtClean="0"/>
              <a:t> </a:t>
            </a:r>
            <a:r>
              <a:rPr lang="en-GB" dirty="0" err="1" smtClean="0"/>
              <a:t>maximar</a:t>
            </a:r>
            <a:r>
              <a:rPr lang="en-GB" dirty="0" smtClean="0"/>
              <a:t> la </a:t>
            </a:r>
            <a:r>
              <a:rPr lang="en-GB" dirty="0" err="1" smtClean="0"/>
              <a:t>retroinformacion</a:t>
            </a:r>
            <a:r>
              <a:rPr lang="en-GB" dirty="0" smtClean="0"/>
              <a:t> </a:t>
            </a:r>
            <a:r>
              <a:rPr lang="en-GB" dirty="0" err="1" smtClean="0"/>
              <a:t>formaiva</a:t>
            </a:r>
            <a:r>
              <a:rPr lang="en-GB" dirty="0" smtClean="0"/>
              <a:t> e </a:t>
            </a:r>
            <a:r>
              <a:rPr lang="en-GB" dirty="0" err="1" smtClean="0"/>
              <a:t>integrarla</a:t>
            </a:r>
            <a:r>
              <a:rPr lang="en-GB" dirty="0" smtClean="0"/>
              <a:t> en la </a:t>
            </a:r>
            <a:r>
              <a:rPr lang="en-GB" dirty="0" err="1" smtClean="0"/>
              <a:t>procesa</a:t>
            </a:r>
            <a:r>
              <a:rPr lang="en-GB" dirty="0" smtClean="0"/>
              <a:t> de </a:t>
            </a:r>
            <a:r>
              <a:rPr lang="en-GB" dirty="0" err="1" smtClean="0"/>
              <a:t>aprendizaje</a:t>
            </a:r>
            <a:r>
              <a:rPr lang="en-GB" dirty="0" smtClean="0"/>
              <a:t> </a:t>
            </a:r>
            <a:r>
              <a:rPr lang="en-GB" dirty="0" err="1" smtClean="0"/>
              <a:t>tanto</a:t>
            </a:r>
            <a:r>
              <a:rPr lang="en-GB" dirty="0" smtClean="0"/>
              <a:t> en el </a:t>
            </a:r>
            <a:r>
              <a:rPr lang="en-GB" dirty="0" err="1" smtClean="0"/>
              <a:t>estudio</a:t>
            </a:r>
            <a:r>
              <a:rPr lang="en-GB" dirty="0" smtClean="0"/>
              <a:t> </a:t>
            </a:r>
            <a:r>
              <a:rPr lang="en-GB" dirty="0" err="1" smtClean="0"/>
              <a:t>como</a:t>
            </a:r>
            <a:r>
              <a:rPr lang="en-GB" dirty="0" smtClean="0"/>
              <a:t> en el </a:t>
            </a:r>
            <a:r>
              <a:rPr lang="en-GB" dirty="0" err="1" smtClean="0"/>
              <a:t>laboratario</a:t>
            </a:r>
            <a:r>
              <a:rPr lang="en-GB" dirty="0" smtClean="0"/>
              <a:t>, en el </a:t>
            </a:r>
            <a:r>
              <a:rPr lang="en-GB" dirty="0" err="1" smtClean="0"/>
              <a:t>interpretacion</a:t>
            </a:r>
            <a:r>
              <a:rPr lang="en-GB" dirty="0" smtClean="0"/>
              <a:t> o en </a:t>
            </a:r>
            <a:r>
              <a:rPr lang="en-GB" dirty="0" err="1" smtClean="0"/>
              <a:t>las</a:t>
            </a:r>
            <a:r>
              <a:rPr lang="en-GB" dirty="0" smtClean="0"/>
              <a:t> </a:t>
            </a:r>
            <a:r>
              <a:rPr lang="en-GB" dirty="0" err="1" smtClean="0"/>
              <a:t>practicas</a:t>
            </a:r>
            <a:r>
              <a:rPr lang="en-GB" dirty="0" smtClean="0"/>
              <a:t> en el </a:t>
            </a:r>
            <a:r>
              <a:rPr lang="en-GB" dirty="0" err="1" smtClean="0"/>
              <a:t>centro</a:t>
            </a:r>
            <a:r>
              <a:rPr lang="en-GB" dirty="0" smtClean="0"/>
              <a:t> de </a:t>
            </a:r>
            <a:r>
              <a:rPr lang="en-GB" dirty="0" err="1" smtClean="0"/>
              <a:t>trabajo</a:t>
            </a:r>
            <a:r>
              <a:rPr lang="en-GB" dirty="0" smtClean="0"/>
              <a:t>:</a:t>
            </a:r>
          </a:p>
          <a:p>
            <a:r>
              <a:rPr lang="en-GB" dirty="0" smtClean="0"/>
              <a:t>Las </a:t>
            </a:r>
            <a:r>
              <a:rPr lang="en-GB" dirty="0" err="1" smtClean="0"/>
              <a:t>tareas</a:t>
            </a:r>
            <a:r>
              <a:rPr lang="en-GB" dirty="0" smtClean="0"/>
              <a:t> </a:t>
            </a:r>
            <a:r>
              <a:rPr lang="en-GB" dirty="0" err="1" smtClean="0"/>
              <a:t>deben</a:t>
            </a:r>
            <a:r>
              <a:rPr lang="en-GB" dirty="0" smtClean="0"/>
              <a:t> ser </a:t>
            </a:r>
            <a:r>
              <a:rPr lang="en-GB" dirty="0" err="1" smtClean="0"/>
              <a:t>exigentes</a:t>
            </a:r>
            <a:r>
              <a:rPr lang="en-GB" dirty="0" smtClean="0"/>
              <a:t> </a:t>
            </a:r>
            <a:r>
              <a:rPr lang="en-GB" dirty="0" err="1" smtClean="0"/>
              <a:t>para</a:t>
            </a:r>
            <a:r>
              <a:rPr lang="en-GB" dirty="0" smtClean="0"/>
              <a:t> los </a:t>
            </a:r>
            <a:r>
              <a:rPr lang="en-GB" dirty="0" err="1" smtClean="0"/>
              <a:t>estudientes</a:t>
            </a:r>
            <a:r>
              <a:rPr lang="en-GB" dirty="0" smtClean="0"/>
              <a:t>, </a:t>
            </a:r>
            <a:r>
              <a:rPr lang="en-GB" dirty="0" err="1" smtClean="0"/>
              <a:t>permitiendo</a:t>
            </a:r>
            <a:r>
              <a:rPr lang="en-GB" dirty="0" smtClean="0"/>
              <a:t> </a:t>
            </a:r>
            <a:r>
              <a:rPr lang="en-GB" dirty="0" err="1" smtClean="0"/>
              <a:t>que</a:t>
            </a:r>
            <a:r>
              <a:rPr lang="en-GB" dirty="0" smtClean="0"/>
              <a:t> </a:t>
            </a:r>
            <a:r>
              <a:rPr lang="en-GB" dirty="0" err="1" smtClean="0"/>
              <a:t>cada</a:t>
            </a:r>
            <a:r>
              <a:rPr lang="en-GB" dirty="0" smtClean="0"/>
              <a:t> </a:t>
            </a:r>
            <a:r>
              <a:rPr lang="en-GB" dirty="0" err="1" smtClean="0"/>
              <a:t>uno</a:t>
            </a:r>
            <a:r>
              <a:rPr lang="en-GB" dirty="0" smtClean="0"/>
              <a:t> </a:t>
            </a:r>
            <a:r>
              <a:rPr lang="en-GB" dirty="0" err="1" smtClean="0"/>
              <a:t>maximice</a:t>
            </a:r>
            <a:r>
              <a:rPr lang="en-GB" dirty="0" smtClean="0"/>
              <a:t> </a:t>
            </a:r>
            <a:r>
              <a:rPr lang="en-GB" dirty="0" err="1" smtClean="0"/>
              <a:t>su</a:t>
            </a:r>
            <a:r>
              <a:rPr lang="en-GB" dirty="0" smtClean="0"/>
              <a:t> </a:t>
            </a:r>
            <a:r>
              <a:rPr lang="en-GB" dirty="0" err="1" smtClean="0"/>
              <a:t>potencial</a:t>
            </a:r>
            <a:r>
              <a:rPr lang="en-GB" dirty="0" smtClean="0"/>
              <a:t> y </a:t>
            </a:r>
            <a:r>
              <a:rPr lang="en-GB" dirty="0" err="1" smtClean="0"/>
              <a:t>facilitando</a:t>
            </a:r>
            <a:r>
              <a:rPr lang="en-GB" dirty="0" smtClean="0"/>
              <a:t> </a:t>
            </a:r>
            <a:r>
              <a:rPr lang="en-GB" dirty="0" err="1" smtClean="0"/>
              <a:t>que</a:t>
            </a:r>
            <a:r>
              <a:rPr lang="en-GB" dirty="0" smtClean="0"/>
              <a:t> los </a:t>
            </a:r>
            <a:r>
              <a:rPr lang="en-GB" dirty="0" err="1" smtClean="0"/>
              <a:t>professores</a:t>
            </a:r>
            <a:r>
              <a:rPr lang="en-GB" dirty="0" smtClean="0"/>
              <a:t> </a:t>
            </a:r>
            <a:r>
              <a:rPr lang="en-GB" dirty="0" err="1" smtClean="0"/>
              <a:t>distingan</a:t>
            </a:r>
            <a:r>
              <a:rPr lang="en-GB" dirty="0" smtClean="0"/>
              <a:t> entre </a:t>
            </a:r>
            <a:r>
              <a:rPr lang="en-GB" dirty="0" err="1" smtClean="0"/>
              <a:t>diferentes</a:t>
            </a:r>
            <a:r>
              <a:rPr lang="en-GB" dirty="0" smtClean="0"/>
              <a:t> </a:t>
            </a:r>
            <a:r>
              <a:rPr lang="en-GB" dirty="0" err="1" smtClean="0"/>
              <a:t>estandares</a:t>
            </a:r>
            <a:r>
              <a:rPr lang="en-GB" dirty="0" smtClean="0"/>
              <a:t> de </a:t>
            </a:r>
            <a:r>
              <a:rPr lang="en-GB" dirty="0" err="1" smtClean="0"/>
              <a:t>rendimiento</a:t>
            </a:r>
            <a:r>
              <a:rPr lang="en-GB" dirty="0" smtClean="0"/>
              <a:t>, con </a:t>
            </a:r>
            <a:r>
              <a:rPr lang="en-GB" dirty="0" err="1" smtClean="0"/>
              <a:t>justicia</a:t>
            </a:r>
            <a:r>
              <a:rPr lang="en-GB" dirty="0" smtClean="0"/>
              <a:t> y </a:t>
            </a:r>
            <a:r>
              <a:rPr lang="en-GB" dirty="0" err="1" smtClean="0"/>
              <a:t>transparencia</a:t>
            </a:r>
            <a:r>
              <a:rPr lang="en-GB" dirty="0" smtClean="0"/>
              <a:t>;</a:t>
            </a:r>
          </a:p>
          <a:p>
            <a:r>
              <a:rPr lang="en-GB" dirty="0" smtClean="0"/>
              <a:t>Las </a:t>
            </a:r>
            <a:r>
              <a:rPr lang="en-GB" dirty="0" err="1" smtClean="0"/>
              <a:t>tareas</a:t>
            </a:r>
            <a:r>
              <a:rPr lang="en-GB" dirty="0" smtClean="0"/>
              <a:t> </a:t>
            </a:r>
            <a:r>
              <a:rPr lang="en-GB" dirty="0" err="1" smtClean="0"/>
              <a:t>deben</a:t>
            </a:r>
            <a:r>
              <a:rPr lang="en-GB" dirty="0" smtClean="0"/>
              <a:t> ser </a:t>
            </a:r>
            <a:r>
              <a:rPr lang="en-GB" dirty="0" err="1" smtClean="0"/>
              <a:t>justas</a:t>
            </a:r>
            <a:r>
              <a:rPr lang="en-GB" dirty="0" smtClean="0"/>
              <a:t> y </a:t>
            </a:r>
            <a:r>
              <a:rPr lang="en-GB" dirty="0" err="1" smtClean="0"/>
              <a:t>equivitativas</a:t>
            </a:r>
            <a:r>
              <a:rPr lang="en-GB" dirty="0" smtClean="0"/>
              <a:t>, y </a:t>
            </a:r>
            <a:r>
              <a:rPr lang="en-GB" dirty="0" err="1" smtClean="0"/>
              <a:t>percibirse</a:t>
            </a:r>
            <a:r>
              <a:rPr lang="en-GB" dirty="0" smtClean="0"/>
              <a:t> </a:t>
            </a:r>
            <a:r>
              <a:rPr lang="en-GB" dirty="0" err="1" smtClean="0"/>
              <a:t>como</a:t>
            </a:r>
            <a:r>
              <a:rPr lang="en-GB" dirty="0" smtClean="0"/>
              <a:t> tales, sin </a:t>
            </a:r>
            <a:r>
              <a:rPr lang="en-GB" dirty="0" err="1" smtClean="0"/>
              <a:t>preguntas</a:t>
            </a:r>
            <a:r>
              <a:rPr lang="en-GB" dirty="0" smtClean="0"/>
              <a:t> </a:t>
            </a:r>
            <a:r>
              <a:rPr lang="en-GB" dirty="0" err="1" smtClean="0"/>
              <a:t>trampa</a:t>
            </a:r>
            <a:r>
              <a:rPr lang="en-GB" dirty="0" smtClean="0"/>
              <a:t>, </a:t>
            </a:r>
            <a:r>
              <a:rPr lang="en-GB" dirty="0" err="1" smtClean="0"/>
              <a:t>para</a:t>
            </a:r>
            <a:r>
              <a:rPr lang="en-GB" dirty="0" smtClean="0"/>
              <a:t> </a:t>
            </a:r>
            <a:r>
              <a:rPr lang="en-GB" dirty="0" err="1" smtClean="0"/>
              <a:t>que</a:t>
            </a:r>
            <a:r>
              <a:rPr lang="en-GB" dirty="0" smtClean="0"/>
              <a:t> </a:t>
            </a:r>
            <a:r>
              <a:rPr lang="en-GB" dirty="0" err="1" smtClean="0"/>
              <a:t>caigan</a:t>
            </a:r>
            <a:r>
              <a:rPr lang="en-GB" dirty="0" smtClean="0"/>
              <a:t> en </a:t>
            </a:r>
            <a:r>
              <a:rPr lang="en-GB" dirty="0" err="1" smtClean="0"/>
              <a:t>ellas</a:t>
            </a:r>
            <a:r>
              <a:rPr lang="en-GB" dirty="0" smtClean="0"/>
              <a:t> </a:t>
            </a:r>
            <a:r>
              <a:rPr lang="en-GB" dirty="0" err="1" smtClean="0"/>
              <a:t>las</a:t>
            </a:r>
            <a:r>
              <a:rPr lang="en-GB" dirty="0" smtClean="0"/>
              <a:t> personas </a:t>
            </a:r>
            <a:r>
              <a:rPr lang="en-GB" dirty="0" err="1" smtClean="0"/>
              <a:t>confiadas</a:t>
            </a:r>
            <a:r>
              <a:rPr lang="en-GB" dirty="0" smtClean="0"/>
              <a:t>, </a:t>
            </a:r>
            <a:r>
              <a:rPr lang="en-GB" dirty="0" err="1" smtClean="0"/>
              <a:t>incautas</a:t>
            </a:r>
            <a:r>
              <a:rPr lang="en-GB" dirty="0" smtClean="0"/>
              <a:t> o </a:t>
            </a:r>
            <a:r>
              <a:rPr lang="en-GB" dirty="0" err="1" smtClean="0"/>
              <a:t>desfavorecidas</a:t>
            </a:r>
            <a:r>
              <a:rPr lang="en-GB" dirty="0" smtClean="0"/>
              <a:t>;</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Implicitos</a:t>
            </a:r>
            <a:r>
              <a:rPr lang="en-GB" dirty="0" smtClean="0"/>
              <a:t> 4</a:t>
            </a:r>
            <a:endParaRPr lang="en-GB" dirty="0"/>
          </a:p>
        </p:txBody>
      </p:sp>
      <p:sp>
        <p:nvSpPr>
          <p:cNvPr id="3" name="Content Placeholder 2"/>
          <p:cNvSpPr>
            <a:spLocks noGrp="1"/>
          </p:cNvSpPr>
          <p:nvPr>
            <p:ph idx="1"/>
          </p:nvPr>
        </p:nvSpPr>
        <p:spPr/>
        <p:txBody>
          <a:bodyPr/>
          <a:lstStyle/>
          <a:p>
            <a:r>
              <a:rPr lang="en-GB" dirty="0" smtClean="0"/>
              <a:t>Las </a:t>
            </a:r>
            <a:r>
              <a:rPr lang="en-GB" dirty="0" err="1" smtClean="0"/>
              <a:t>tareas</a:t>
            </a:r>
            <a:r>
              <a:rPr lang="en-GB" dirty="0" smtClean="0"/>
              <a:t> </a:t>
            </a:r>
            <a:r>
              <a:rPr lang="en-GB" dirty="0" err="1" smtClean="0"/>
              <a:t>deben</a:t>
            </a:r>
            <a:r>
              <a:rPr lang="en-GB" dirty="0" smtClean="0"/>
              <a:t> ser </a:t>
            </a:r>
            <a:r>
              <a:rPr lang="en-GB" dirty="0" err="1" smtClean="0"/>
              <a:t>eficientes</a:t>
            </a:r>
            <a:r>
              <a:rPr lang="en-GB" dirty="0" smtClean="0"/>
              <a:t> con </a:t>
            </a:r>
            <a:r>
              <a:rPr lang="en-GB" dirty="0" err="1" smtClean="0"/>
              <a:t>respecto</a:t>
            </a:r>
            <a:r>
              <a:rPr lang="en-GB" dirty="0" smtClean="0"/>
              <a:t> al </a:t>
            </a:r>
            <a:r>
              <a:rPr lang="en-GB" dirty="0" err="1" smtClean="0"/>
              <a:t>tiempo</a:t>
            </a:r>
            <a:r>
              <a:rPr lang="en-GB" dirty="0" smtClean="0"/>
              <a:t> del </a:t>
            </a:r>
            <a:r>
              <a:rPr lang="en-GB" dirty="0" err="1" smtClean="0"/>
              <a:t>professorado</a:t>
            </a:r>
            <a:r>
              <a:rPr lang="en-GB" dirty="0" smtClean="0"/>
              <a:t> y </a:t>
            </a:r>
            <a:r>
              <a:rPr lang="en-GB" dirty="0" err="1" smtClean="0"/>
              <a:t>permitir</a:t>
            </a:r>
            <a:r>
              <a:rPr lang="en-GB" dirty="0" smtClean="0"/>
              <a:t> a los </a:t>
            </a:r>
            <a:r>
              <a:rPr lang="en-GB" dirty="0" err="1" smtClean="0"/>
              <a:t>profesores</a:t>
            </a:r>
            <a:r>
              <a:rPr lang="en-GB" dirty="0" smtClean="0"/>
              <a:t> </a:t>
            </a:r>
            <a:r>
              <a:rPr lang="en-GB" dirty="0" err="1" smtClean="0"/>
              <a:t>concentrarse</a:t>
            </a:r>
            <a:r>
              <a:rPr lang="en-GB" dirty="0" smtClean="0"/>
              <a:t> en los </a:t>
            </a:r>
            <a:r>
              <a:rPr lang="en-GB" dirty="0" err="1" smtClean="0"/>
              <a:t>componentes</a:t>
            </a:r>
            <a:r>
              <a:rPr lang="en-GB" dirty="0" smtClean="0"/>
              <a:t> </a:t>
            </a:r>
            <a:r>
              <a:rPr lang="en-GB" dirty="0" err="1" smtClean="0"/>
              <a:t>esecializados</a:t>
            </a:r>
            <a:r>
              <a:rPr lang="en-GB" dirty="0" smtClean="0"/>
              <a:t> de la </a:t>
            </a:r>
            <a:r>
              <a:rPr lang="en-GB" dirty="0" err="1" smtClean="0"/>
              <a:t>evaluacion</a:t>
            </a:r>
            <a:r>
              <a:rPr lang="en-GB" dirty="0" smtClean="0"/>
              <a:t>, en </a:t>
            </a:r>
            <a:r>
              <a:rPr lang="en-GB" dirty="0" err="1" smtClean="0"/>
              <a:t>vez</a:t>
            </a:r>
            <a:r>
              <a:rPr lang="en-GB" dirty="0" smtClean="0"/>
              <a:t> de en </a:t>
            </a:r>
            <a:r>
              <a:rPr lang="en-GB" dirty="0" err="1" smtClean="0"/>
              <a:t>una</a:t>
            </a:r>
            <a:r>
              <a:rPr lang="en-GB" dirty="0" smtClean="0"/>
              <a:t> </a:t>
            </a:r>
            <a:r>
              <a:rPr lang="en-GB" dirty="0" err="1" smtClean="0"/>
              <a:t>correccion</a:t>
            </a:r>
            <a:r>
              <a:rPr lang="en-GB" dirty="0" smtClean="0"/>
              <a:t> </a:t>
            </a:r>
            <a:r>
              <a:rPr lang="en-GB" dirty="0" err="1" smtClean="0"/>
              <a:t>repetitiva</a:t>
            </a:r>
            <a:r>
              <a:rPr lang="en-GB" dirty="0" smtClean="0"/>
              <a:t> y </a:t>
            </a:r>
            <a:r>
              <a:rPr lang="en-GB" dirty="0" err="1" smtClean="0"/>
              <a:t>mecanica</a:t>
            </a:r>
            <a:r>
              <a:rPr lang="en-GB" dirty="0" smtClean="0"/>
              <a:t>;</a:t>
            </a:r>
          </a:p>
          <a:p>
            <a:r>
              <a:rPr lang="en-GB" dirty="0" smtClean="0"/>
              <a:t>Las </a:t>
            </a:r>
            <a:r>
              <a:rPr lang="en-GB" dirty="0" err="1" smtClean="0"/>
              <a:t>tareas</a:t>
            </a:r>
            <a:r>
              <a:rPr lang="en-GB" dirty="0" smtClean="0"/>
              <a:t> </a:t>
            </a:r>
            <a:r>
              <a:rPr lang="en-GB" dirty="0" err="1" smtClean="0"/>
              <a:t>deben</a:t>
            </a:r>
            <a:r>
              <a:rPr lang="en-GB" dirty="0" smtClean="0"/>
              <a:t> </a:t>
            </a:r>
            <a:r>
              <a:rPr lang="en-GB" dirty="0" err="1" smtClean="0"/>
              <a:t>estar</a:t>
            </a:r>
            <a:r>
              <a:rPr lang="en-GB" dirty="0" smtClean="0"/>
              <a:t> </a:t>
            </a:r>
            <a:r>
              <a:rPr lang="en-GB" dirty="0" err="1" smtClean="0"/>
              <a:t>bien</a:t>
            </a:r>
            <a:r>
              <a:rPr lang="en-GB" dirty="0" smtClean="0"/>
              <a:t> </a:t>
            </a:r>
            <a:r>
              <a:rPr lang="en-GB" dirty="0" err="1" smtClean="0"/>
              <a:t>escalonadas</a:t>
            </a:r>
            <a:r>
              <a:rPr lang="en-GB" dirty="0" smtClean="0"/>
              <a:t>, con </a:t>
            </a:r>
            <a:r>
              <a:rPr lang="en-GB" dirty="0" err="1" smtClean="0"/>
              <a:t>oportunidades</a:t>
            </a:r>
            <a:r>
              <a:rPr lang="en-GB" dirty="0" smtClean="0"/>
              <a:t> de </a:t>
            </a:r>
            <a:r>
              <a:rPr lang="en-GB" dirty="0" err="1" smtClean="0"/>
              <a:t>retroinformacion</a:t>
            </a:r>
            <a:r>
              <a:rPr lang="en-GB" dirty="0" smtClean="0"/>
              <a:t> en </a:t>
            </a:r>
            <a:r>
              <a:rPr lang="en-GB" dirty="0" err="1" smtClean="0"/>
              <a:t>cada</a:t>
            </a:r>
            <a:r>
              <a:rPr lang="en-GB" dirty="0" smtClean="0"/>
              <a:t> </a:t>
            </a:r>
            <a:r>
              <a:rPr lang="en-GB" dirty="0" err="1" smtClean="0"/>
              <a:t>nivel</a:t>
            </a:r>
            <a:r>
              <a:rPr lang="en-GB" dirty="0" smtClean="0"/>
              <a:t>. Deben ser </a:t>
            </a:r>
            <a:r>
              <a:rPr lang="en-GB" dirty="0" err="1" smtClean="0"/>
              <a:t>una</a:t>
            </a:r>
            <a:r>
              <a:rPr lang="en-GB" dirty="0" smtClean="0"/>
              <a:t> </a:t>
            </a:r>
            <a:r>
              <a:rPr lang="en-GB" dirty="0" err="1" smtClean="0"/>
              <a:t>opporunidad</a:t>
            </a:r>
            <a:r>
              <a:rPr lang="en-GB" dirty="0" smtClean="0"/>
              <a:t> </a:t>
            </a:r>
            <a:r>
              <a:rPr lang="en-GB" dirty="0" err="1" smtClean="0"/>
              <a:t>para</a:t>
            </a:r>
            <a:r>
              <a:rPr lang="en-GB" dirty="0" smtClean="0"/>
              <a:t> </a:t>
            </a:r>
            <a:r>
              <a:rPr lang="en-GB" dirty="0" err="1" smtClean="0"/>
              <a:t>que</a:t>
            </a:r>
            <a:r>
              <a:rPr lang="en-GB" dirty="0" smtClean="0"/>
              <a:t> los </a:t>
            </a:r>
            <a:r>
              <a:rPr lang="en-GB" dirty="0" err="1" smtClean="0"/>
              <a:t>estudiantes</a:t>
            </a:r>
            <a:r>
              <a:rPr lang="en-GB" dirty="0" smtClean="0"/>
              <a:t> </a:t>
            </a:r>
            <a:r>
              <a:rPr lang="en-GB" dirty="0" err="1" smtClean="0"/>
              <a:t>solucionenen</a:t>
            </a:r>
            <a:r>
              <a:rPr lang="en-GB" dirty="0" smtClean="0"/>
              <a:t> </a:t>
            </a:r>
            <a:r>
              <a:rPr lang="en-GB" dirty="0" err="1" smtClean="0"/>
              <a:t>cada</a:t>
            </a:r>
            <a:r>
              <a:rPr lang="en-GB" dirty="0" smtClean="0"/>
              <a:t> </a:t>
            </a:r>
            <a:r>
              <a:rPr lang="en-GB" dirty="0" err="1" smtClean="0"/>
              <a:t>fallo</a:t>
            </a:r>
            <a:r>
              <a:rPr lang="en-GB" dirty="0" smtClean="0"/>
              <a:t>, sin </a:t>
            </a:r>
            <a:r>
              <a:rPr lang="en-GB" dirty="0" err="1" smtClean="0"/>
              <a:t>caer</a:t>
            </a:r>
            <a:r>
              <a:rPr lang="en-GB" dirty="0" smtClean="0"/>
              <a:t> en </a:t>
            </a:r>
            <a:r>
              <a:rPr lang="en-GB" dirty="0" err="1" smtClean="0"/>
              <a:t>una</a:t>
            </a:r>
            <a:r>
              <a:rPr lang="en-GB" dirty="0" smtClean="0"/>
              <a:t> </a:t>
            </a:r>
            <a:r>
              <a:rPr lang="en-GB" dirty="0" err="1" smtClean="0"/>
              <a:t>especie</a:t>
            </a:r>
            <a:r>
              <a:rPr lang="en-GB" dirty="0" smtClean="0"/>
              <a:t> de “</a:t>
            </a:r>
            <a:r>
              <a:rPr lang="en-GB" dirty="0" err="1" smtClean="0"/>
              <a:t>muerte</a:t>
            </a:r>
            <a:r>
              <a:rPr lang="en-GB" dirty="0" smtClean="0"/>
              <a:t> </a:t>
            </a:r>
            <a:r>
              <a:rPr lang="en-GB" dirty="0" err="1" smtClean="0"/>
              <a:t>subita</a:t>
            </a:r>
            <a:r>
              <a:rPr lang="en-GB" dirty="0" smtClean="0"/>
              <a:t>” en la </a:t>
            </a:r>
            <a:r>
              <a:rPr lang="en-GB" dirty="0" err="1" smtClean="0"/>
              <a:t>que</a:t>
            </a:r>
            <a:r>
              <a:rPr lang="en-GB" dirty="0" smtClean="0"/>
              <a:t> se </a:t>
            </a:r>
            <a:r>
              <a:rPr lang="en-GB" dirty="0" err="1" smtClean="0"/>
              <a:t>pierda</a:t>
            </a:r>
            <a:r>
              <a:rPr lang="en-GB" dirty="0" smtClean="0"/>
              <a:t> </a:t>
            </a:r>
            <a:r>
              <a:rPr lang="en-GB" dirty="0" err="1" smtClean="0"/>
              <a:t>todo</a:t>
            </a:r>
            <a:r>
              <a:rPr lang="en-GB" dirty="0" smtClean="0"/>
              <a:t> </a:t>
            </a:r>
            <a:r>
              <a:rPr lang="en-GB" dirty="0" err="1" smtClean="0"/>
              <a:t>si</a:t>
            </a:r>
            <a:r>
              <a:rPr lang="en-GB" dirty="0" smtClean="0"/>
              <a:t> </a:t>
            </a:r>
            <a:r>
              <a:rPr lang="en-GB" dirty="0" err="1" smtClean="0"/>
              <a:t>una</a:t>
            </a:r>
            <a:r>
              <a:rPr lang="en-GB" dirty="0" smtClean="0"/>
              <a:t> </a:t>
            </a:r>
            <a:r>
              <a:rPr lang="en-GB" dirty="0" err="1" smtClean="0"/>
              <a:t>unica</a:t>
            </a:r>
            <a:r>
              <a:rPr lang="en-GB" dirty="0" smtClean="0"/>
              <a:t> </a:t>
            </a:r>
            <a:r>
              <a:rPr lang="en-GB" dirty="0" err="1" smtClean="0"/>
              <a:t>tarea</a:t>
            </a:r>
            <a:r>
              <a:rPr lang="en-GB" dirty="0" smtClean="0"/>
              <a:t> o </a:t>
            </a:r>
            <a:r>
              <a:rPr lang="en-GB" dirty="0" err="1" smtClean="0"/>
              <a:t>ejercicio</a:t>
            </a:r>
            <a:r>
              <a:rPr lang="en-GB" dirty="0" smtClean="0"/>
              <a:t> </a:t>
            </a:r>
            <a:r>
              <a:rPr lang="en-GB" dirty="0" err="1" smtClean="0"/>
              <a:t>practico</a:t>
            </a:r>
            <a:r>
              <a:rPr lang="en-GB" dirty="0" smtClean="0"/>
              <a:t> </a:t>
            </a:r>
            <a:r>
              <a:rPr lang="en-GB" dirty="0" err="1" smtClean="0"/>
              <a:t>es</a:t>
            </a:r>
            <a:r>
              <a:rPr lang="en-GB" dirty="0" smtClean="0"/>
              <a:t> </a:t>
            </a:r>
            <a:r>
              <a:rPr lang="en-GB" dirty="0" err="1" smtClean="0"/>
              <a:t>desastroso</a:t>
            </a:r>
            <a:r>
              <a:rPr lang="en-GB" dirty="0" smtClean="0"/>
              <a:t>. </a:t>
            </a:r>
          </a:p>
          <a:p>
            <a:endParaRPr lang="en-GB"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Implicitos</a:t>
            </a:r>
            <a:r>
              <a:rPr lang="en-GB" dirty="0" smtClean="0"/>
              <a:t> 5</a:t>
            </a:r>
            <a:endParaRPr lang="en-GB" dirty="0"/>
          </a:p>
        </p:txBody>
      </p:sp>
      <p:sp>
        <p:nvSpPr>
          <p:cNvPr id="3" name="Content Placeholder 2"/>
          <p:cNvSpPr>
            <a:spLocks noGrp="1"/>
          </p:cNvSpPr>
          <p:nvPr>
            <p:ph idx="1"/>
          </p:nvPr>
        </p:nvSpPr>
        <p:spPr/>
        <p:txBody>
          <a:bodyPr/>
          <a:lstStyle/>
          <a:p>
            <a:r>
              <a:rPr lang="en-GB" dirty="0" smtClean="0"/>
              <a:t>La </a:t>
            </a:r>
            <a:r>
              <a:rPr lang="en-GB" dirty="0" err="1" smtClean="0"/>
              <a:t>autenticidad</a:t>
            </a:r>
            <a:r>
              <a:rPr lang="en-GB" dirty="0" smtClean="0"/>
              <a:t> </a:t>
            </a:r>
            <a:r>
              <a:rPr lang="en-GB" dirty="0" err="1" smtClean="0"/>
              <a:t>debe</a:t>
            </a:r>
            <a:r>
              <a:rPr lang="en-GB" dirty="0" smtClean="0"/>
              <a:t> ser la </a:t>
            </a:r>
            <a:r>
              <a:rPr lang="en-GB" dirty="0" err="1" smtClean="0"/>
              <a:t>caracteristica</a:t>
            </a:r>
            <a:r>
              <a:rPr lang="en-GB" dirty="0" smtClean="0"/>
              <a:t> de la </a:t>
            </a:r>
            <a:r>
              <a:rPr lang="en-GB" dirty="0" err="1" smtClean="0"/>
              <a:t>evaluacion</a:t>
            </a:r>
            <a:r>
              <a:rPr lang="en-GB" dirty="0" smtClean="0"/>
              <a:t> de </a:t>
            </a:r>
            <a:r>
              <a:rPr lang="en-GB" dirty="0" err="1" smtClean="0"/>
              <a:t>destrezas</a:t>
            </a:r>
            <a:r>
              <a:rPr lang="en-GB" dirty="0" smtClean="0"/>
              <a:t> y de la </a:t>
            </a:r>
            <a:r>
              <a:rPr lang="en-GB" dirty="0" err="1" smtClean="0"/>
              <a:t>practica</a:t>
            </a:r>
            <a:r>
              <a:rPr lang="en-GB" dirty="0" smtClean="0"/>
              <a:t>, </a:t>
            </a:r>
            <a:r>
              <a:rPr lang="en-GB" dirty="0" err="1" smtClean="0"/>
              <a:t>otorgandose</a:t>
            </a:r>
            <a:r>
              <a:rPr lang="en-GB" dirty="0" smtClean="0"/>
              <a:t> </a:t>
            </a:r>
            <a:r>
              <a:rPr lang="en-GB" dirty="0" err="1" smtClean="0"/>
              <a:t>unas</a:t>
            </a:r>
            <a:r>
              <a:rPr lang="en-GB" dirty="0" smtClean="0"/>
              <a:t> </a:t>
            </a:r>
            <a:r>
              <a:rPr lang="en-GB" dirty="0" err="1" smtClean="0"/>
              <a:t>calificiones</a:t>
            </a:r>
            <a:r>
              <a:rPr lang="en-GB" dirty="0" smtClean="0"/>
              <a:t> </a:t>
            </a:r>
            <a:r>
              <a:rPr lang="en-GB" dirty="0" err="1" smtClean="0"/>
              <a:t>elevadas</a:t>
            </a:r>
            <a:r>
              <a:rPr lang="en-GB" dirty="0" smtClean="0"/>
              <a:t> a los </a:t>
            </a:r>
            <a:r>
              <a:rPr lang="en-GB" dirty="0" err="1" smtClean="0"/>
              <a:t>autenticos</a:t>
            </a:r>
            <a:r>
              <a:rPr lang="en-GB" dirty="0" smtClean="0"/>
              <a:t> </a:t>
            </a:r>
            <a:r>
              <a:rPr lang="en-GB" dirty="0" err="1" smtClean="0"/>
              <a:t>logros</a:t>
            </a:r>
            <a:r>
              <a:rPr lang="en-GB" dirty="0" smtClean="0"/>
              <a:t> y no a los </a:t>
            </a:r>
            <a:r>
              <a:rPr lang="en-GB" dirty="0" err="1" smtClean="0"/>
              <a:t>sucedaneos</a:t>
            </a:r>
            <a:r>
              <a:rPr lang="en-GB" dirty="0" smtClean="0"/>
              <a:t> de </a:t>
            </a:r>
            <a:r>
              <a:rPr lang="en-GB" dirty="0" err="1" smtClean="0"/>
              <a:t>logros</a:t>
            </a:r>
            <a:r>
              <a:rPr lang="en-GB" dirty="0" smtClean="0"/>
              <a:t>.</a:t>
            </a:r>
          </a:p>
          <a:p>
            <a:r>
              <a:rPr lang="en-GB" dirty="0" smtClean="0"/>
              <a:t>Las </a:t>
            </a:r>
            <a:r>
              <a:rPr lang="en-GB" dirty="0" err="1" smtClean="0"/>
              <a:t>destrezas</a:t>
            </a:r>
            <a:r>
              <a:rPr lang="en-GB" dirty="0" smtClean="0"/>
              <a:t> </a:t>
            </a:r>
            <a:r>
              <a:rPr lang="en-GB" dirty="0" err="1" smtClean="0"/>
              <a:t>practicas</a:t>
            </a:r>
            <a:r>
              <a:rPr lang="en-GB" dirty="0" smtClean="0"/>
              <a:t> </a:t>
            </a:r>
            <a:r>
              <a:rPr lang="en-GB" dirty="0" err="1" smtClean="0"/>
              <a:t>debe</a:t>
            </a:r>
            <a:r>
              <a:rPr lang="en-GB" dirty="0" smtClean="0"/>
              <a:t> </a:t>
            </a:r>
            <a:r>
              <a:rPr lang="en-GB" dirty="0" err="1" smtClean="0"/>
              <a:t>evaluarlas</a:t>
            </a:r>
            <a:r>
              <a:rPr lang="en-GB" dirty="0" smtClean="0"/>
              <a:t> el </a:t>
            </a:r>
            <a:r>
              <a:rPr lang="en-GB" dirty="0" err="1" smtClean="0"/>
              <a:t>evaluador</a:t>
            </a:r>
            <a:r>
              <a:rPr lang="en-GB" dirty="0" smtClean="0"/>
              <a:t> </a:t>
            </a:r>
            <a:r>
              <a:rPr lang="en-GB" dirty="0" err="1" smtClean="0"/>
              <a:t>mas</a:t>
            </a:r>
            <a:r>
              <a:rPr lang="en-GB" dirty="0" smtClean="0"/>
              <a:t> </a:t>
            </a:r>
            <a:r>
              <a:rPr lang="en-GB" dirty="0" err="1" smtClean="0"/>
              <a:t>adecuando</a:t>
            </a:r>
            <a:r>
              <a:rPr lang="en-GB" dirty="0" smtClean="0"/>
              <a:t> en el </a:t>
            </a:r>
            <a:r>
              <a:rPr lang="en-GB" dirty="0" err="1" smtClean="0"/>
              <a:t>lugar</a:t>
            </a:r>
            <a:r>
              <a:rPr lang="en-GB" dirty="0" smtClean="0"/>
              <a:t> </a:t>
            </a:r>
            <a:r>
              <a:rPr lang="en-GB" dirty="0" err="1" smtClean="0"/>
              <a:t>mas</a:t>
            </a:r>
            <a:r>
              <a:rPr lang="en-GB" dirty="0" smtClean="0"/>
              <a:t> </a:t>
            </a:r>
            <a:r>
              <a:rPr lang="en-GB" dirty="0" err="1" smtClean="0"/>
              <a:t>apropiado</a:t>
            </a:r>
            <a:r>
              <a:rPr lang="en-GB" dirty="0" smtClean="0"/>
              <a:t>, </a:t>
            </a:r>
            <a:r>
              <a:rPr lang="en-GB" dirty="0" err="1" smtClean="0"/>
              <a:t>pero</a:t>
            </a:r>
            <a:r>
              <a:rPr lang="en-GB" dirty="0" smtClean="0"/>
              <a:t> </a:t>
            </a:r>
            <a:r>
              <a:rPr lang="en-GB" dirty="0" err="1" smtClean="0"/>
              <a:t>debe</a:t>
            </a:r>
            <a:r>
              <a:rPr lang="en-GB" dirty="0" smtClean="0"/>
              <a:t> </a:t>
            </a:r>
            <a:r>
              <a:rPr lang="en-GB" dirty="0" err="1" smtClean="0"/>
              <a:t>disenarse</a:t>
            </a:r>
            <a:r>
              <a:rPr lang="en-GB" dirty="0" smtClean="0"/>
              <a:t> </a:t>
            </a:r>
            <a:r>
              <a:rPr lang="en-GB" dirty="0" err="1" smtClean="0"/>
              <a:t>cuando</a:t>
            </a:r>
            <a:r>
              <a:rPr lang="en-GB" dirty="0" smtClean="0"/>
              <a:t> sea </a:t>
            </a:r>
            <a:r>
              <a:rPr lang="en-GB" dirty="0" err="1" smtClean="0"/>
              <a:t>posible</a:t>
            </a:r>
            <a:r>
              <a:rPr lang="en-GB" dirty="0" smtClean="0"/>
              <a:t> de </a:t>
            </a:r>
            <a:r>
              <a:rPr lang="en-GB" dirty="0" err="1" smtClean="0"/>
              <a:t>manera</a:t>
            </a:r>
            <a:r>
              <a:rPr lang="en-GB" dirty="0" smtClean="0"/>
              <a:t> </a:t>
            </a:r>
            <a:r>
              <a:rPr lang="en-GB" dirty="0" err="1" smtClean="0"/>
              <a:t>que</a:t>
            </a:r>
            <a:r>
              <a:rPr lang="en-GB" dirty="0" smtClean="0"/>
              <a:t> </a:t>
            </a:r>
            <a:r>
              <a:rPr lang="en-GB" dirty="0" err="1" smtClean="0"/>
              <a:t>permita</a:t>
            </a:r>
            <a:r>
              <a:rPr lang="en-GB" dirty="0" smtClean="0"/>
              <a:t> la </a:t>
            </a:r>
            <a:r>
              <a:rPr lang="en-GB" dirty="0" err="1" smtClean="0"/>
              <a:t>moderacion</a:t>
            </a:r>
            <a:r>
              <a:rPr lang="en-GB" dirty="0" smtClean="0"/>
              <a:t> del </a:t>
            </a:r>
            <a:r>
              <a:rPr lang="en-GB" dirty="0" err="1" smtClean="0"/>
              <a:t>proceso</a:t>
            </a:r>
            <a:r>
              <a:rPr lang="en-GB" dirty="0" smtClean="0"/>
              <a:t> de </a:t>
            </a:r>
            <a:r>
              <a:rPr lang="en-GB" dirty="0" err="1" smtClean="0"/>
              <a:t>evaluacion</a:t>
            </a:r>
            <a:r>
              <a:rPr lang="en-GB" dirty="0" smtClean="0"/>
              <a:t> </a:t>
            </a:r>
            <a:r>
              <a:rPr lang="en-GB" dirty="0" err="1" smtClean="0"/>
              <a:t>por</a:t>
            </a:r>
            <a:r>
              <a:rPr lang="en-GB" dirty="0" smtClean="0"/>
              <a:t> parte del </a:t>
            </a:r>
            <a:r>
              <a:rPr lang="en-GB" dirty="0" err="1" smtClean="0"/>
              <a:t>profesor</a:t>
            </a:r>
            <a:r>
              <a:rPr lang="en-GB" dirty="0" smtClean="0"/>
              <a:t>;</a:t>
            </a:r>
          </a:p>
          <a:p>
            <a:r>
              <a:rPr lang="en-GB" dirty="0" smtClean="0"/>
              <a:t>El </a:t>
            </a:r>
            <a:r>
              <a:rPr lang="en-GB" dirty="0" err="1" smtClean="0"/>
              <a:t>diseno</a:t>
            </a:r>
            <a:r>
              <a:rPr lang="en-GB" dirty="0" smtClean="0"/>
              <a:t> de </a:t>
            </a:r>
            <a:r>
              <a:rPr lang="en-GB" dirty="0" err="1" smtClean="0"/>
              <a:t>las</a:t>
            </a:r>
            <a:r>
              <a:rPr lang="en-GB" dirty="0" smtClean="0"/>
              <a:t> </a:t>
            </a:r>
            <a:r>
              <a:rPr lang="en-GB" dirty="0" err="1" smtClean="0"/>
              <a:t>tareas</a:t>
            </a:r>
            <a:r>
              <a:rPr lang="en-GB" dirty="0" smtClean="0"/>
              <a:t> </a:t>
            </a:r>
            <a:r>
              <a:rPr lang="en-GB" dirty="0" err="1" smtClean="0"/>
              <a:t>debe</a:t>
            </a:r>
            <a:r>
              <a:rPr lang="en-GB" dirty="0" smtClean="0"/>
              <a:t> </a:t>
            </a:r>
            <a:r>
              <a:rPr lang="en-GB" dirty="0" err="1" smtClean="0"/>
              <a:t>promover</a:t>
            </a:r>
            <a:r>
              <a:rPr lang="en-GB" dirty="0" smtClean="0"/>
              <a:t> el </a:t>
            </a:r>
            <a:r>
              <a:rPr lang="en-GB" dirty="0" err="1" smtClean="0"/>
              <a:t>desarrollo</a:t>
            </a:r>
            <a:r>
              <a:rPr lang="en-GB" dirty="0" smtClean="0"/>
              <a:t> del </a:t>
            </a:r>
            <a:r>
              <a:rPr lang="en-GB" dirty="0" err="1" smtClean="0"/>
              <a:t>aprendizaje</a:t>
            </a:r>
            <a:r>
              <a:rPr lang="en-GB" dirty="0" smtClean="0"/>
              <a:t> </a:t>
            </a:r>
            <a:r>
              <a:rPr lang="en-GB" dirty="0" err="1" smtClean="0"/>
              <a:t>autonomo</a:t>
            </a:r>
            <a:r>
              <a:rPr lang="en-GB" dirty="0" smtClean="0"/>
              <a:t>;</a:t>
            </a:r>
          </a:p>
          <a:p>
            <a:r>
              <a:rPr lang="en-GB" dirty="0" smtClean="0"/>
              <a:t>Las </a:t>
            </a:r>
            <a:r>
              <a:rPr lang="en-GB" dirty="0" err="1" smtClean="0"/>
              <a:t>tareas</a:t>
            </a:r>
            <a:r>
              <a:rPr lang="en-GB" dirty="0" smtClean="0"/>
              <a:t> </a:t>
            </a:r>
            <a:r>
              <a:rPr lang="en-GB" dirty="0" err="1" smtClean="0"/>
              <a:t>deben</a:t>
            </a:r>
            <a:r>
              <a:rPr lang="en-GB" dirty="0" smtClean="0"/>
              <a:t> ser </a:t>
            </a:r>
            <a:r>
              <a:rPr lang="en-GB" dirty="0" err="1" smtClean="0"/>
              <a:t>interesantes</a:t>
            </a:r>
            <a:r>
              <a:rPr lang="en-GB" dirty="0" smtClean="0"/>
              <a:t> y </a:t>
            </a:r>
            <a:r>
              <a:rPr lang="en-GB" dirty="0" err="1" smtClean="0"/>
              <a:t>motivadoras</a:t>
            </a:r>
            <a:r>
              <a:rPr lang="en-GB" dirty="0" smtClean="0"/>
              <a:t>.</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2538</Words>
  <Application>Microsoft Office PowerPoint</Application>
  <PresentationFormat>On-screen Show (4:3)</PresentationFormat>
  <Paragraphs>164</Paragraphs>
  <Slides>33</Slides>
  <Notes>22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LeedsMet template</vt:lpstr>
      <vt:lpstr>Assessing skills and practice Evaluacion de Habilidades y compotencias Espana Abril 2013</vt:lpstr>
      <vt:lpstr>How do we get  from here…   to here?</vt:lpstr>
      <vt:lpstr>Assessment for learning</vt:lpstr>
      <vt:lpstr>Assessment for learning</vt:lpstr>
      <vt:lpstr>Que valores estan implicitos en nuestra enfoque de la evaluacion</vt:lpstr>
      <vt:lpstr>Implicitos 2</vt:lpstr>
      <vt:lpstr>Implicitos 3</vt:lpstr>
      <vt:lpstr>Implicitos 4</vt:lpstr>
      <vt:lpstr>Implicitos 5</vt:lpstr>
      <vt:lpstr>Assessment linked to learning</vt:lpstr>
      <vt:lpstr>Formative and summative assessment</vt:lpstr>
      <vt:lpstr>Slide 12</vt:lpstr>
      <vt:lpstr>Slide 13</vt:lpstr>
      <vt:lpstr>Slide 14</vt:lpstr>
      <vt:lpstr>Boud et al 2010: ‘Assessment 2020’:</vt:lpstr>
      <vt:lpstr>Slide 16</vt:lpstr>
      <vt:lpstr>Inclusive practices in assessment</vt:lpstr>
      <vt:lpstr>Putting this in to practice. We need to:</vt:lpstr>
      <vt:lpstr>Efficient assessment; we need to:</vt:lpstr>
      <vt:lpstr>Slide 20</vt:lpstr>
      <vt:lpstr>Sound and frequent assessment </vt:lpstr>
      <vt:lpstr>Ten useful questions on assessment</vt:lpstr>
      <vt:lpstr>Slide 23</vt:lpstr>
      <vt:lpstr>Slide 24</vt:lpstr>
      <vt:lpstr>Slide 25</vt:lpstr>
      <vt:lpstr>Slide 26</vt:lpstr>
      <vt:lpstr>Conclusions</vt:lpstr>
      <vt:lpstr>Conclusion espanol </vt:lpstr>
      <vt:lpstr>Gracias. 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2013-04-18T15:05:06Z</dcterms:modified>
</cp:coreProperties>
</file>