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Lst>
  <p:notesMasterIdLst>
    <p:notesMasterId r:id="rId35"/>
  </p:notesMasterIdLst>
  <p:handoutMasterIdLst>
    <p:handoutMasterId r:id="rId36"/>
  </p:handoutMasterIdLst>
  <p:sldIdLst>
    <p:sldId id="257" r:id="rId2"/>
    <p:sldId id="398" r:id="rId3"/>
    <p:sldId id="365" r:id="rId4"/>
    <p:sldId id="366" r:id="rId5"/>
    <p:sldId id="405" r:id="rId6"/>
    <p:sldId id="406" r:id="rId7"/>
    <p:sldId id="407" r:id="rId8"/>
    <p:sldId id="408" r:id="rId9"/>
    <p:sldId id="409" r:id="rId10"/>
    <p:sldId id="334" r:id="rId11"/>
    <p:sldId id="338" r:id="rId12"/>
    <p:sldId id="374" r:id="rId13"/>
    <p:sldId id="377" r:id="rId14"/>
    <p:sldId id="376" r:id="rId15"/>
    <p:sldId id="367" r:id="rId16"/>
    <p:sldId id="395" r:id="rId17"/>
    <p:sldId id="393" r:id="rId18"/>
    <p:sldId id="397" r:id="rId19"/>
    <p:sldId id="388" r:id="rId20"/>
    <p:sldId id="389" r:id="rId21"/>
    <p:sldId id="337" r:id="rId22"/>
    <p:sldId id="399" r:id="rId23"/>
    <p:sldId id="400" r:id="rId24"/>
    <p:sldId id="401" r:id="rId25"/>
    <p:sldId id="402" r:id="rId26"/>
    <p:sldId id="403" r:id="rId27"/>
    <p:sldId id="316" r:id="rId28"/>
    <p:sldId id="410" r:id="rId29"/>
    <p:sldId id="382" r:id="rId30"/>
    <p:sldId id="270" r:id="rId31"/>
    <p:sldId id="271" r:id="rId32"/>
    <p:sldId id="272" r:id="rId33"/>
    <p:sldId id="317" r:id="rId34"/>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9000" autoAdjust="0"/>
  </p:normalViewPr>
  <p:slideViewPr>
    <p:cSldViewPr>
      <p:cViewPr>
        <p:scale>
          <a:sx n="50" d="100"/>
          <a:sy n="50" d="100"/>
        </p:scale>
        <p:origin x="-1002" y="-72"/>
      </p:cViewPr>
      <p:guideLst>
        <p:guide orient="horz" pos="2160"/>
        <p:guide pos="2880"/>
      </p:guideLst>
    </p:cSldViewPr>
  </p:slideViewPr>
  <p:outlineViewPr>
    <p:cViewPr>
      <p:scale>
        <a:sx n="33" d="100"/>
        <a:sy n="33" d="100"/>
      </p:scale>
      <p:origin x="0" y="86892"/>
    </p:cViewPr>
  </p:outlineViewPr>
  <p:notesTextViewPr>
    <p:cViewPr>
      <p:scale>
        <a:sx n="100" d="100"/>
        <a:sy n="100" d="100"/>
      </p:scale>
      <p:origin x="0" y="0"/>
    </p:cViewPr>
  </p:notesTextViewPr>
  <p:sorterViewPr>
    <p:cViewPr>
      <p:scale>
        <a:sx n="66" d="100"/>
        <a:sy n="66" d="100"/>
      </p:scale>
      <p:origin x="0" y="3396"/>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1-10-31T11:45:26.322" idx="7">
    <p:pos x="5211" y="1145"/>
    <p:text>would it make sense to realing this with 'in both school and home'?</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smtClean="0"/>
          </a:p>
        </p:txBody>
      </p:sp>
      <p:sp>
        <p:nvSpPr>
          <p:cNvPr id="74756" name="Slide Number Placeholder 3"/>
          <p:cNvSpPr>
            <a:spLocks noGrp="1"/>
          </p:cNvSpPr>
          <p:nvPr>
            <p:ph type="sldNum" sz="quarter" idx="5"/>
          </p:nvPr>
        </p:nvSpPr>
        <p:spPr>
          <a:noFill/>
        </p:spPr>
        <p:txBody>
          <a:bodyPr/>
          <a:lstStyle/>
          <a:p>
            <a:fld id="{AB2FAB48-9EC9-4E6B-82F1-C9E948DE7D61}" type="slidenum">
              <a:rPr lang="en-US" smtClean="0"/>
              <a:pPr/>
              <a:t>15</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pPr eaLnBrk="1" hangingPunct="1">
              <a:spcBef>
                <a:spcPct val="0"/>
              </a:spcBef>
            </a:pPr>
            <a:endParaRPr lang="en-US" smtClean="0"/>
          </a:p>
        </p:txBody>
      </p:sp>
      <p:sp>
        <p:nvSpPr>
          <p:cNvPr id="62468" name="Slide Number Placeholder 3"/>
          <p:cNvSpPr>
            <a:spLocks noGrp="1"/>
          </p:cNvSpPr>
          <p:nvPr>
            <p:ph type="sldNum" sz="quarter" idx="5"/>
          </p:nvPr>
        </p:nvSpPr>
        <p:spPr>
          <a:noFill/>
        </p:spPr>
        <p:txBody>
          <a:bodyPr/>
          <a:lstStyle/>
          <a:p>
            <a:fld id="{4073F0A4-E933-4BB1-BC32-878BDA38A36B}" type="slidenum">
              <a:rPr lang="en-US" smtClean="0">
                <a:solidFill>
                  <a:srgbClr val="000000"/>
                </a:solidFill>
              </a:rPr>
              <a:pPr/>
              <a:t>16</a:t>
            </a:fld>
            <a:endParaRPr lang="en-US" smtClean="0">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smtClean="0"/>
          </a:p>
        </p:txBody>
      </p:sp>
      <p:sp>
        <p:nvSpPr>
          <p:cNvPr id="56324" name="Slide Number Placeholder 3"/>
          <p:cNvSpPr>
            <a:spLocks noGrp="1"/>
          </p:cNvSpPr>
          <p:nvPr>
            <p:ph type="sldNum" sz="quarter" idx="5"/>
          </p:nvPr>
        </p:nvSpPr>
        <p:spPr>
          <a:noFill/>
        </p:spPr>
        <p:txBody>
          <a:bodyPr/>
          <a:lstStyle/>
          <a:p>
            <a:fld id="{C08A5577-ADF3-4D9B-BEA8-939C31ED1AF5}" type="slidenum">
              <a:rPr lang="en-US" smtClean="0"/>
              <a:pPr/>
              <a:t>17</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B5110CAC-9BDA-418C-86D4-CB1AFFCA47F0}" type="slidenum">
              <a:rPr lang="en-US" smtClean="0"/>
              <a:pPr/>
              <a:t>18</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19</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spcBef>
                <a:spcPct val="0"/>
              </a:spcBef>
            </a:pPr>
            <a:endParaRPr lang="en-US" smtClean="0"/>
          </a:p>
        </p:txBody>
      </p:sp>
      <p:sp>
        <p:nvSpPr>
          <p:cNvPr id="55300" name="Slide Number Placeholder 3"/>
          <p:cNvSpPr>
            <a:spLocks noGrp="1"/>
          </p:cNvSpPr>
          <p:nvPr>
            <p:ph type="sldNum" sz="quarter" idx="5"/>
          </p:nvPr>
        </p:nvSpPr>
        <p:spPr>
          <a:noFill/>
        </p:spPr>
        <p:txBody>
          <a:bodyPr/>
          <a:lstStyle/>
          <a:p>
            <a:fld id="{BD3FC26A-8C14-4416-8BFA-93D8B3627EC7}" type="slidenum">
              <a:rPr lang="en-US" smtClean="0">
                <a:solidFill>
                  <a:srgbClr val="000000"/>
                </a:solidFill>
              </a:rPr>
              <a:pPr/>
              <a:t>20</a:t>
            </a:fld>
            <a:endParaRPr lang="en-US" smtClean="0">
              <a:solidFill>
                <a:srgbClr val="000000"/>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758076A8-CE3B-47EA-ACA3-6C9CCF0AB4F1}" type="slidenum">
              <a:rPr lang="en-US" smtClean="0"/>
              <a:pPr/>
              <a:t>21</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r>
              <a:rPr lang="en-GB" smtClean="0"/>
              <a:t>La evaluación eficaz es divertida para estudiantes y profesores.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27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3EE3BE5E-3CDC-4E67-893C-550A29F10A18}" type="slidenum">
              <a:rPr lang="en-GB" smtClean="0"/>
              <a:pPr/>
              <a:t>2</a:t>
            </a:fld>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5A63CB7-DE31-4194-83E9-4FF067756F45}" type="slidenum">
              <a:rPr lang="en-US" smtClean="0"/>
              <a:pPr/>
              <a:t>10</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r>
              <a:rPr lang="en-GB" smtClean="0"/>
              <a:t>La evaluación influye sobre el comportamiento del estudiante (Refs)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11</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r>
              <a:rPr lang="en-GB" smtClean="0"/>
              <a:t>La evaluación formativa concentra en el feedback.</a:t>
            </a:r>
          </a:p>
          <a:p>
            <a:r>
              <a:rPr lang="en-GB" smtClean="0"/>
              <a:t>La evaluación sumativa trata de una nota final.</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18/04/2013</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18/04/2013</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18/04/2013</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18/04/2013</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18/04/2013</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18/04/2013</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18/04/2013</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18/04/2013</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18/04/2013</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18/04/2013</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18/04/2013</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18/04/2013</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60350"/>
            <a:ext cx="6118225" cy="2520950"/>
          </a:xfrm>
          <a:noFill/>
        </p:spPr>
        <p:txBody>
          <a:bodyPr anchor="ctr"/>
          <a:lstStyle/>
          <a:p>
            <a:pPr eaLnBrk="1" hangingPunct="1"/>
            <a:r>
              <a:rPr lang="en-GB" sz="3200" dirty="0" smtClean="0"/>
              <a:t>Assessing skills and practice</a:t>
            </a:r>
            <a:br>
              <a:rPr lang="en-GB" sz="3200" dirty="0" smtClean="0"/>
            </a:br>
            <a:r>
              <a:rPr lang="en-GB" sz="3200" dirty="0" err="1" smtClean="0"/>
              <a:t>Evaluacion</a:t>
            </a:r>
            <a:r>
              <a:rPr lang="en-GB" sz="3200" dirty="0" smtClean="0"/>
              <a:t> de </a:t>
            </a:r>
            <a:r>
              <a:rPr lang="en-GB" sz="3200" dirty="0" err="1" smtClean="0"/>
              <a:t>Habilidades</a:t>
            </a:r>
            <a:r>
              <a:rPr lang="en-GB" sz="3200" dirty="0" smtClean="0"/>
              <a:t> y </a:t>
            </a:r>
            <a:r>
              <a:rPr lang="en-GB" sz="3200" dirty="0" err="1" smtClean="0"/>
              <a:t>compotencias</a:t>
            </a:r>
            <a:r>
              <a:rPr lang="en-GB" sz="3200" dirty="0" smtClean="0"/>
              <a:t/>
            </a:r>
            <a:br>
              <a:rPr lang="en-GB" sz="3200" dirty="0" smtClean="0"/>
            </a:br>
            <a:r>
              <a:rPr lang="en-GB" sz="3200" dirty="0" err="1" smtClean="0"/>
              <a:t>Espana</a:t>
            </a:r>
            <a:r>
              <a:rPr lang="en-GB" sz="3200" dirty="0" smtClean="0"/>
              <a:t> </a:t>
            </a:r>
            <a:r>
              <a:rPr lang="en-GB" sz="3200" dirty="0" err="1" smtClean="0"/>
              <a:t>Abril</a:t>
            </a:r>
            <a:r>
              <a:rPr lang="en-GB" sz="3200" dirty="0" smtClean="0"/>
              <a:t> 2013</a:t>
            </a:r>
            <a:endParaRPr lang="en-GB" sz="3200" b="0" dirty="0" smtClean="0"/>
          </a:p>
        </p:txBody>
      </p:sp>
      <p:sp>
        <p:nvSpPr>
          <p:cNvPr id="3075" name="Rectangle 3"/>
          <p:cNvSpPr>
            <a:spLocks noGrp="1" noChangeArrowheads="1"/>
          </p:cNvSpPr>
          <p:nvPr>
            <p:ph type="subTitle" idx="1"/>
          </p:nvPr>
        </p:nvSpPr>
        <p:spPr>
          <a:xfrm>
            <a:off x="827088" y="3143250"/>
            <a:ext cx="6248400" cy="3214688"/>
          </a:xfrm>
        </p:spPr>
        <p:txBody>
          <a:bodyPr/>
          <a:lstStyle/>
          <a:p>
            <a:pPr algn="ctr" eaLnBrk="1" hangingPunct="1">
              <a:defRPr/>
            </a:pPr>
            <a:r>
              <a:rPr lang="en-GB" sz="2400" b="1" dirty="0" smtClean="0"/>
              <a:t>Sally Brown</a:t>
            </a:r>
          </a:p>
          <a:p>
            <a:pPr algn="ctr" eaLnBrk="1" hangingPunct="1">
              <a:defRPr/>
            </a:pPr>
            <a:r>
              <a:rPr lang="en-GB" sz="1800" dirty="0" smtClean="0"/>
              <a:t>Emerita Professor, Leeds Metropolitan University</a:t>
            </a:r>
          </a:p>
          <a:p>
            <a:pPr algn="ctr" eaLnBrk="1" hangingPunct="1">
              <a:defRPr/>
            </a:pPr>
            <a:r>
              <a:rPr lang="en-GB" sz="1800" dirty="0" smtClean="0"/>
              <a:t>Adjunct Professor, University of the Sunshine Coast, University of Central Queensland and James Cook University, Queensland</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dirty="0" smtClean="0"/>
              <a:t>Assessment linked to learning</a:t>
            </a:r>
          </a:p>
        </p:txBody>
      </p:sp>
      <p:sp>
        <p:nvSpPr>
          <p:cNvPr id="16387" name="Rectangle 3"/>
          <p:cNvSpPr>
            <a:spLocks noGrp="1" noChangeArrowheads="1"/>
          </p:cNvSpPr>
          <p:nvPr>
            <p:ph type="body" idx="1"/>
          </p:nvPr>
        </p:nvSpPr>
        <p:spPr>
          <a:xfrm>
            <a:off x="468313" y="1412875"/>
            <a:ext cx="8229600" cy="4857750"/>
          </a:xfrm>
        </p:spPr>
        <p:txBody>
          <a:bodyPr/>
          <a:lstStyle/>
          <a:p>
            <a:pPr marL="609600" indent="-609600"/>
            <a:r>
              <a:rPr lang="en-GB" sz="2400" smtClean="0"/>
              <a:t>Effective assessment significantly and positively impacts on student learning, (Boud, Mentkowski, Knight and Yorke and many others).</a:t>
            </a:r>
          </a:p>
          <a:p>
            <a:pPr marL="609600" indent="-609600"/>
            <a:r>
              <a:rPr lang="en-GB" sz="2400" smtClean="0"/>
              <a:t>Assessment shapes student behaviour (marks as money) and poor assessment encourages strategic behaviour (Kneale). Clever course developers utilise this tendency and design assessment tools that foster the behaviours we would wish to see (for example, logical sequencing, fluent writing, effective referencing and good time management) and discourage others (‘jumble-sale’ data sourcing, aimless cutting and pasting and plagiarism).</a:t>
            </a:r>
          </a:p>
          <a:p>
            <a:pPr marL="609600" indent="-609600">
              <a:buFont typeface="Wingdings" pitchFamily="2" charset="2"/>
              <a:buNone/>
            </a:pPr>
            <a:endParaRPr lang="en-GB" sz="21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p:spPr>
        <p:txBody>
          <a:bodyPr/>
          <a:lstStyle/>
          <a:p>
            <a:r>
              <a:rPr lang="en-GB" sz="3200" dirty="0" smtClean="0">
                <a:solidFill>
                  <a:srgbClr val="002060"/>
                </a:solidFill>
              </a:rPr>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dirty="0" smtClean="0"/>
              <a:t>Formative assessment is primarily concerned with feedback aimed at prompting improvement, is often continuous and usually involves words.</a:t>
            </a:r>
          </a:p>
          <a:p>
            <a:r>
              <a:rPr lang="en-US" dirty="0" smtClean="0"/>
              <a:t>Summative assessment is concerned with making evaluative judgments, is often end point and involves numbers.</a:t>
            </a:r>
          </a:p>
          <a:p>
            <a:endParaRPr lang="en-GB"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email">
            <a:lum contrast="40000"/>
          </a:blip>
          <a:srcRect/>
          <a:stretch>
            <a:fillRect/>
          </a:stretch>
        </p:blipFill>
        <p:spPr bwMode="auto">
          <a:xfrm>
            <a:off x="-409575" y="-214313"/>
            <a:ext cx="9553575" cy="6800851"/>
          </a:xfrm>
          <a:prstGeom prst="rect">
            <a:avLst/>
          </a:prstGeom>
          <a:noFill/>
          <a:ln w="9525">
            <a:noFill/>
            <a:miter lim="800000"/>
            <a:headEnd/>
            <a:tailEnd/>
          </a:ln>
        </p:spPr>
      </p:pic>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endParaRPr lang="en-US" dirty="0" smtClean="0"/>
          </a:p>
        </p:txBody>
      </p:sp>
      <p:sp>
        <p:nvSpPr>
          <p:cNvPr id="28675" name="Content Placeholder 2"/>
          <p:cNvSpPr>
            <a:spLocks noGrp="1"/>
          </p:cNvSpPr>
          <p:nvPr>
            <p:ph idx="1"/>
          </p:nvPr>
        </p:nvSpPr>
        <p:spPr/>
        <p:txBody>
          <a:bodyPr/>
          <a:lstStyle/>
          <a:p>
            <a:endParaRPr lang="en-US" smtClean="0"/>
          </a:p>
        </p:txBody>
      </p:sp>
      <p:pic>
        <p:nvPicPr>
          <p:cNvPr id="28676" name="Picture 1" descr="IMG_9025.JPG"/>
          <p:cNvPicPr>
            <a:picLocks noChangeAspect="1"/>
          </p:cNvPicPr>
          <p:nvPr/>
        </p:nvPicPr>
        <p:blipFill>
          <a:blip r:embed="rId3" cstate="email"/>
          <a:srcRect/>
          <a:stretch>
            <a:fillRect/>
          </a:stretch>
        </p:blipFill>
        <p:spPr bwMode="auto">
          <a:xfrm>
            <a:off x="0" y="381000"/>
            <a:ext cx="9144000" cy="6096000"/>
          </a:xfrm>
          <a:prstGeom prst="rect">
            <a:avLst/>
          </a:prstGeom>
          <a:noFill/>
          <a:ln w="9525">
            <a:noFill/>
            <a:miter lim="800000"/>
            <a:headEnd/>
            <a:tailEnd/>
          </a:ln>
        </p:spPr>
      </p:pic>
      <p:sp>
        <p:nvSpPr>
          <p:cNvPr id="5" name="Title 3"/>
          <p:cNvSpPr txBox="1">
            <a:spLocks/>
          </p:cNvSpPr>
          <p:nvPr/>
        </p:nvSpPr>
        <p:spPr bwMode="auto">
          <a:xfrm>
            <a:off x="0" y="-76200"/>
            <a:ext cx="9144000" cy="914400"/>
          </a:xfrm>
          <a:prstGeom prst="rect">
            <a:avLst/>
          </a:prstGeom>
          <a:solidFill>
            <a:schemeClr val="bg1"/>
          </a:solidFill>
          <a:ln w="9525">
            <a:noFill/>
            <a:miter lim="800000"/>
            <a:headEnd/>
            <a:tailEnd/>
          </a:ln>
        </p:spPr>
        <p:txBody>
          <a:bodyPr/>
          <a:lstStyle/>
          <a:p>
            <a:pPr algn="ctr">
              <a:defRPr/>
            </a:pPr>
            <a:r>
              <a:rPr lang="en-GB" sz="3600" b="1" dirty="0">
                <a:latin typeface="Calibri" pitchFamily="34" charset="0"/>
              </a:rPr>
              <a:t>Involve students in their own assessment</a:t>
            </a:r>
          </a:p>
        </p:txBody>
      </p:sp>
    </p:spTree>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5842" name="Picture 2" descr="DSC_0976.JPG"/>
          <p:cNvPicPr>
            <a:picLocks noChangeAspect="1"/>
          </p:cNvPicPr>
          <p:nvPr/>
        </p:nvPicPr>
        <p:blipFill>
          <a:blip r:embed="rId3" cstate="email"/>
          <a:srcRect/>
          <a:stretch>
            <a:fillRect/>
          </a:stretch>
        </p:blipFill>
        <p:spPr bwMode="auto">
          <a:xfrm>
            <a:off x="0" y="381000"/>
            <a:ext cx="9144000" cy="6083300"/>
          </a:xfrm>
          <a:prstGeom prst="rect">
            <a:avLst/>
          </a:prstGeom>
          <a:noFill/>
          <a:ln w="9525">
            <a:noFill/>
            <a:miter lim="800000"/>
            <a:headEnd/>
            <a:tailEnd/>
          </a:ln>
        </p:spPr>
      </p:pic>
      <p:sp>
        <p:nvSpPr>
          <p:cNvPr id="5" name="Title 3"/>
          <p:cNvSpPr txBox="1">
            <a:spLocks/>
          </p:cNvSpPr>
          <p:nvPr/>
        </p:nvSpPr>
        <p:spPr bwMode="auto">
          <a:xfrm>
            <a:off x="0" y="0"/>
            <a:ext cx="9144000" cy="836712"/>
          </a:xfrm>
          <a:prstGeom prst="rect">
            <a:avLst/>
          </a:prstGeom>
          <a:solidFill>
            <a:schemeClr val="bg1"/>
          </a:solidFill>
          <a:ln w="9525">
            <a:noFill/>
            <a:miter lim="800000"/>
            <a:headEnd/>
            <a:tailEnd/>
          </a:ln>
        </p:spPr>
        <p:txBody>
          <a:bodyPr/>
          <a:lstStyle/>
          <a:p>
            <a:pPr algn="ctr">
              <a:defRPr/>
            </a:pPr>
            <a:r>
              <a:rPr lang="en-GB" sz="3600" b="1" dirty="0">
                <a:latin typeface="Calibri" pitchFamily="34" charset="0"/>
              </a:rPr>
              <a:t>Authentic assessment helps learning</a:t>
            </a:r>
          </a:p>
        </p:txBody>
      </p:sp>
    </p:spTree>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122239"/>
            <a:ext cx="7543800" cy="642466"/>
          </a:xfrm>
        </p:spPr>
        <p:txBody>
          <a:bodyPr/>
          <a:lstStyle/>
          <a:p>
            <a:pPr eaLnBrk="1" hangingPunct="1"/>
            <a:r>
              <a:rPr lang="en-GB" sz="3200" dirty="0" smtClean="0"/>
              <a:t>Boud </a:t>
            </a:r>
            <a:r>
              <a:rPr lang="en-GB" sz="3200" i="1" dirty="0" smtClean="0"/>
              <a:t>et al </a:t>
            </a:r>
            <a:r>
              <a:rPr lang="en-GB" sz="3200" dirty="0" smtClean="0"/>
              <a:t>2010: ‘Assessment 2020’:</a:t>
            </a:r>
            <a:endParaRPr lang="en-US" sz="3200" dirty="0" smtClean="0"/>
          </a:p>
        </p:txBody>
      </p:sp>
      <p:sp>
        <p:nvSpPr>
          <p:cNvPr id="35844" name="Rectangle 3"/>
          <p:cNvSpPr>
            <a:spLocks noGrp="1" noChangeArrowheads="1"/>
          </p:cNvSpPr>
          <p:nvPr>
            <p:ph type="body" idx="1"/>
          </p:nvPr>
        </p:nvSpPr>
        <p:spPr>
          <a:xfrm>
            <a:off x="323528" y="764704"/>
            <a:ext cx="8496944" cy="5437659"/>
          </a:xfrm>
        </p:spPr>
        <p:txBody>
          <a:bodyPr/>
          <a:lstStyle/>
          <a:p>
            <a:pPr marL="533400" indent="-533400" eaLnBrk="1" hangingPunct="1">
              <a:buFont typeface="Wingdings" pitchFamily="2" charset="2"/>
              <a:buNone/>
              <a:defRPr/>
            </a:pPr>
            <a:r>
              <a:rPr lang="en-GB" sz="2300" dirty="0" smtClean="0"/>
              <a:t>Assessment has most effect when...:</a:t>
            </a:r>
          </a:p>
          <a:p>
            <a:pPr marL="533400" indent="-533400" eaLnBrk="1" hangingPunct="1">
              <a:buSzPct val="100000"/>
              <a:buFont typeface="+mj-lt"/>
              <a:buAutoNum type="arabicPeriod"/>
              <a:defRPr/>
            </a:pPr>
            <a:r>
              <a:rPr lang="en-GB" sz="2300" dirty="0" smtClean="0"/>
              <a:t>It is used to </a:t>
            </a:r>
            <a:r>
              <a:rPr lang="en-GB" sz="2300" dirty="0" smtClean="0">
                <a:solidFill>
                  <a:schemeClr val="tx2">
                    <a:lumMod val="40000"/>
                    <a:lumOff val="60000"/>
                  </a:schemeClr>
                </a:solidFill>
              </a:rPr>
              <a:t>engage</a:t>
            </a:r>
            <a:r>
              <a:rPr lang="en-GB" sz="2300" dirty="0" smtClean="0"/>
              <a:t> students in learning that is productive.</a:t>
            </a:r>
          </a:p>
          <a:p>
            <a:pPr marL="533400" indent="-533400" eaLnBrk="1" hangingPunct="1">
              <a:buSzPct val="100000"/>
              <a:buFont typeface="+mj-lt"/>
              <a:buAutoNum type="arabicPeriod"/>
              <a:defRPr/>
            </a:pPr>
            <a:r>
              <a:rPr lang="en-GB" sz="2300" dirty="0" smtClean="0"/>
              <a:t>Feedback is used to actively </a:t>
            </a:r>
            <a:r>
              <a:rPr lang="en-GB" sz="2300" dirty="0" smtClean="0">
                <a:solidFill>
                  <a:schemeClr val="tx2">
                    <a:lumMod val="40000"/>
                    <a:lumOff val="60000"/>
                  </a:schemeClr>
                </a:solidFill>
              </a:rPr>
              <a:t>improve </a:t>
            </a:r>
            <a:r>
              <a:rPr lang="en-GB" sz="2300" dirty="0" smtClean="0"/>
              <a:t>student learning.</a:t>
            </a:r>
          </a:p>
          <a:p>
            <a:pPr marL="533400" indent="-533400" eaLnBrk="1" hangingPunct="1">
              <a:buSzPct val="100000"/>
              <a:buFont typeface="+mj-lt"/>
              <a:buAutoNum type="arabicPeriod"/>
              <a:defRPr/>
            </a:pPr>
            <a:r>
              <a:rPr lang="en-US" sz="2300" dirty="0" smtClean="0"/>
              <a:t>Students and teachers become </a:t>
            </a:r>
            <a:r>
              <a:rPr lang="en-US" sz="2300" dirty="0" smtClean="0">
                <a:solidFill>
                  <a:schemeClr val="tx2">
                    <a:lumMod val="40000"/>
                    <a:lumOff val="60000"/>
                  </a:schemeClr>
                </a:solidFill>
              </a:rPr>
              <a:t>responsible partners </a:t>
            </a:r>
            <a:r>
              <a:rPr lang="en-US" sz="2300" dirty="0" smtClean="0"/>
              <a:t>in learning and assessment.</a:t>
            </a:r>
          </a:p>
          <a:p>
            <a:pPr marL="533400" indent="-533400" eaLnBrk="1" hangingPunct="1">
              <a:buSzPct val="100000"/>
              <a:buFont typeface="+mj-lt"/>
              <a:buAutoNum type="arabicPeriod"/>
              <a:defRPr/>
            </a:pPr>
            <a:r>
              <a:rPr lang="en-US" sz="2300" dirty="0" smtClean="0"/>
              <a:t>Students are </a:t>
            </a:r>
            <a:r>
              <a:rPr lang="en-US" sz="2300" dirty="0" smtClean="0">
                <a:solidFill>
                  <a:schemeClr val="tx2">
                    <a:lumMod val="40000"/>
                    <a:lumOff val="60000"/>
                  </a:schemeClr>
                </a:solidFill>
              </a:rPr>
              <a:t>inducted </a:t>
            </a:r>
            <a:r>
              <a:rPr lang="en-US" sz="2300" dirty="0" smtClean="0"/>
              <a:t>into the assessment practices and cultures of higher education.</a:t>
            </a:r>
          </a:p>
          <a:p>
            <a:pPr marL="533400" indent="-533400" eaLnBrk="1" hangingPunct="1">
              <a:buSzPct val="100000"/>
              <a:buFont typeface="+mj-lt"/>
              <a:buAutoNum type="arabicPeriod"/>
              <a:defRPr/>
            </a:pPr>
            <a:r>
              <a:rPr lang="en-US" sz="2300" dirty="0" smtClean="0"/>
              <a:t>Assessment </a:t>
            </a:r>
            <a:r>
              <a:rPr lang="en-US" sz="2300" i="1" dirty="0" smtClean="0"/>
              <a:t>for</a:t>
            </a:r>
            <a:r>
              <a:rPr lang="en-US" sz="2300" dirty="0" smtClean="0"/>
              <a:t> learning is placed at the </a:t>
            </a:r>
            <a:r>
              <a:rPr lang="en-US" sz="2300" dirty="0" smtClean="0">
                <a:solidFill>
                  <a:schemeClr val="tx2">
                    <a:lumMod val="40000"/>
                    <a:lumOff val="60000"/>
                  </a:schemeClr>
                </a:solidFill>
              </a:rPr>
              <a:t>centre</a:t>
            </a:r>
            <a:r>
              <a:rPr lang="en-US" sz="2300" dirty="0" smtClean="0"/>
              <a:t> of subject and program design.</a:t>
            </a:r>
          </a:p>
          <a:p>
            <a:pPr marL="533400" indent="-533400" eaLnBrk="1" hangingPunct="1">
              <a:buSzPct val="100000"/>
              <a:buFont typeface="+mj-lt"/>
              <a:buAutoNum type="arabicPeriod"/>
              <a:defRPr/>
            </a:pPr>
            <a:r>
              <a:rPr lang="en-US" sz="2300" dirty="0" smtClean="0"/>
              <a:t>Assessment for learning is a focus for staff and institutional </a:t>
            </a:r>
            <a:r>
              <a:rPr lang="en-US" sz="2300" dirty="0" smtClean="0">
                <a:solidFill>
                  <a:schemeClr val="tx2">
                    <a:lumMod val="40000"/>
                    <a:lumOff val="60000"/>
                  </a:schemeClr>
                </a:solidFill>
              </a:rPr>
              <a:t>development</a:t>
            </a:r>
            <a:r>
              <a:rPr lang="en-US" sz="2300" dirty="0" smtClean="0"/>
              <a:t>.</a:t>
            </a:r>
          </a:p>
          <a:p>
            <a:pPr marL="533400" indent="-533400" eaLnBrk="1" hangingPunct="1">
              <a:buSzPct val="100000"/>
              <a:buFont typeface="+mj-lt"/>
              <a:buAutoNum type="arabicPeriod"/>
              <a:defRPr/>
            </a:pPr>
            <a:r>
              <a:rPr lang="en-US" sz="2300" dirty="0" smtClean="0"/>
              <a:t>Assessment provides inclusive and trustworthy </a:t>
            </a:r>
            <a:r>
              <a:rPr lang="en-US" sz="2300" dirty="0" smtClean="0">
                <a:solidFill>
                  <a:schemeClr val="tx2">
                    <a:lumMod val="40000"/>
                    <a:lumOff val="60000"/>
                  </a:schemeClr>
                </a:solidFill>
              </a:rPr>
              <a:t>representation of student achievement</a:t>
            </a:r>
            <a:r>
              <a:rPr lang="en-US" sz="2300" dirty="0" smtClean="0"/>
              <a:t>.</a:t>
            </a:r>
          </a:p>
          <a:p>
            <a:pPr marL="533400" indent="-533400" eaLnBrk="1" hangingPunct="1">
              <a:defRPr/>
            </a:pPr>
            <a:endParaRPr lang="en-US" sz="23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Ref idx="1001">
        <a:schemeClr val="bg1"/>
      </p:bgRef>
    </p:bg>
    <p:spTree>
      <p:nvGrpSpPr>
        <p:cNvPr id="1" name=""/>
        <p:cNvGrpSpPr/>
        <p:nvPr/>
      </p:nvGrpSpPr>
      <p:grpSpPr>
        <a:xfrm>
          <a:off x="0" y="0"/>
          <a:ext cx="0" cy="0"/>
          <a:chOff x="0" y="0"/>
          <a:chExt cx="0" cy="0"/>
        </a:xfrm>
      </p:grpSpPr>
      <p:pic>
        <p:nvPicPr>
          <p:cNvPr id="17410" name="Picture 2" descr="192A7625.jpg"/>
          <p:cNvPicPr>
            <a:picLocks noChangeAspect="1"/>
          </p:cNvPicPr>
          <p:nvPr/>
        </p:nvPicPr>
        <p:blipFill>
          <a:blip r:embed="rId3" cstate="email"/>
          <a:srcRect/>
          <a:stretch>
            <a:fillRect/>
          </a:stretch>
        </p:blipFill>
        <p:spPr bwMode="auto">
          <a:xfrm>
            <a:off x="0" y="785664"/>
            <a:ext cx="9144000" cy="6072336"/>
          </a:xfrm>
          <a:prstGeom prst="rect">
            <a:avLst/>
          </a:prstGeom>
          <a:noFill/>
          <a:ln w="9525">
            <a:noFill/>
            <a:miter lim="800000"/>
            <a:headEnd/>
            <a:tailEnd/>
          </a:ln>
        </p:spPr>
      </p:pic>
      <p:sp>
        <p:nvSpPr>
          <p:cNvPr id="17411" name="Title 3"/>
          <p:cNvSpPr txBox="1">
            <a:spLocks/>
          </p:cNvSpPr>
          <p:nvPr/>
        </p:nvSpPr>
        <p:spPr bwMode="auto">
          <a:xfrm>
            <a:off x="0" y="0"/>
            <a:ext cx="9144000" cy="62068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eaLnBrk="0" hangingPunct="0">
              <a:lnSpc>
                <a:spcPct val="90000"/>
              </a:lnSpc>
            </a:pPr>
            <a:r>
              <a:rPr lang="en-GB" sz="3200" b="1" dirty="0">
                <a:latin typeface="+mj-lt"/>
                <a:ea typeface="+mj-ea"/>
                <a:cs typeface="+mj-cs"/>
              </a:rPr>
              <a:t>Assessment formats can challenge students</a:t>
            </a: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39750" y="333375"/>
            <a:ext cx="7532688" cy="8636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Inclusive practices in assessment</a:t>
            </a:r>
          </a:p>
        </p:txBody>
      </p:sp>
      <p:sp>
        <p:nvSpPr>
          <p:cNvPr id="1126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For 10 years or more in the UK and elsewhere, legislative drivers, moral imperatives and pressures from disabled staff and students have driven HEIs to make assessment inclusive;</a:t>
            </a:r>
          </a:p>
          <a:p>
            <a:pPr marL="360000">
              <a:lnSpc>
                <a:spcPct val="100000"/>
              </a:lnSpc>
              <a:spcBef>
                <a:spcPts val="600"/>
              </a:spcBef>
            </a:pPr>
            <a:r>
              <a:rPr lang="en-GB" sz="2600" dirty="0" smtClean="0"/>
              <a:t>Recent advances in technologies have improved the accessibility of curriculum materials;</a:t>
            </a:r>
          </a:p>
          <a:p>
            <a:pPr marL="360000"/>
            <a:r>
              <a:rPr lang="en-GB" sz="2600" dirty="0" smtClean="0"/>
              <a:t>HEIs are not good at advanced planning when arranging alternative assessments;</a:t>
            </a:r>
          </a:p>
          <a:p>
            <a:pPr marL="360000"/>
            <a:r>
              <a:rPr lang="en-GB" sz="2600" dirty="0" smtClean="0"/>
              <a:t>Disabled students want an equivalent experience, fair assessment and the maintenance of standards of achievement.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22238"/>
            <a:ext cx="7787208"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Putting this in to practice. We need to:</a:t>
            </a:r>
          </a:p>
        </p:txBody>
      </p:sp>
      <p:sp>
        <p:nvSpPr>
          <p:cNvPr id="19459" name="Rectangle 3"/>
          <p:cNvSpPr>
            <a:spLocks noGrp="1" noChangeArrowheads="1"/>
          </p:cNvSpPr>
          <p:nvPr>
            <p:ph type="body" idx="1"/>
          </p:nvPr>
        </p:nvSpPr>
        <p:spPr>
          <a:xfrm>
            <a:off x="179388" y="908050"/>
            <a:ext cx="8713787" cy="5400675"/>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endParaRPr lang="en-GB" sz="2600" dirty="0" smtClean="0"/>
          </a:p>
          <a:p>
            <a:pPr marL="360000">
              <a:lnSpc>
                <a:spcPct val="100000"/>
              </a:lnSpc>
              <a:spcBef>
                <a:spcPts val="600"/>
              </a:spcBef>
            </a:pPr>
            <a:r>
              <a:rPr lang="en-GB" sz="2600" dirty="0" smtClean="0"/>
              <a:t>design an assessment strategy that involves a diverse range of methods of assessment (as all forms of assessment disadvantage some students);</a:t>
            </a:r>
          </a:p>
          <a:p>
            <a:pPr marL="360000">
              <a:lnSpc>
                <a:spcPct val="100000"/>
              </a:lnSpc>
              <a:spcBef>
                <a:spcPts val="600"/>
              </a:spcBef>
            </a:pPr>
            <a:r>
              <a:rPr lang="en-GB" sz="2600" dirty="0" smtClean="0"/>
              <a:t>consider when designing assessment tasks how any students might be disadvantaged;</a:t>
            </a:r>
          </a:p>
          <a:p>
            <a:pPr marL="360000">
              <a:lnSpc>
                <a:spcPct val="100000"/>
              </a:lnSpc>
              <a:spcBef>
                <a:spcPts val="600"/>
              </a:spcBef>
            </a:pPr>
            <a:r>
              <a:rPr lang="en-GB" sz="2600" dirty="0" smtClean="0"/>
              <a:t>maximise the opportunities for each student to achieve at the highest possible level;</a:t>
            </a:r>
          </a:p>
          <a:p>
            <a:pPr marL="360000">
              <a:lnSpc>
                <a:spcPct val="100000"/>
              </a:lnSpc>
              <a:spcBef>
                <a:spcPts val="600"/>
              </a:spcBef>
            </a:pPr>
            <a:r>
              <a:rPr lang="en-GB" sz="2600" dirty="0" smtClean="0"/>
              <a:t>ensure the assurance of appropriate standards for all students.</a:t>
            </a:r>
            <a:br>
              <a:rPr lang="en-GB" sz="2600" dirty="0" smtClean="0"/>
            </a:br>
            <a:endParaRPr lang="en-GB" sz="26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Efficient assessment; we need to:</a:t>
            </a:r>
            <a:endParaRPr lang="en-GB" dirty="0"/>
          </a:p>
        </p:txBody>
      </p:sp>
      <p:sp>
        <p:nvSpPr>
          <p:cNvPr id="3" name="Content Placeholder 2"/>
          <p:cNvSpPr>
            <a:spLocks noGrp="1"/>
          </p:cNvSpPr>
          <p:nvPr>
            <p:ph idx="1"/>
          </p:nvPr>
        </p:nvSpPr>
        <p:spPr/>
        <p:txBody>
          <a:bodyPr/>
          <a:lstStyle/>
          <a:p>
            <a:r>
              <a:rPr lang="en-GB" dirty="0" smtClean="0"/>
              <a:t>Stop marking, start assessing! </a:t>
            </a:r>
          </a:p>
          <a:p>
            <a:r>
              <a:rPr lang="en-GB" dirty="0" smtClean="0"/>
              <a:t>Explore ways to maximise student ‘time on task’ (Gibbs) and minimise staff drudgery;</a:t>
            </a:r>
          </a:p>
          <a:p>
            <a:r>
              <a:rPr lang="en-GB" dirty="0" smtClean="0"/>
              <a:t>Remember that feedback is crucial to student learning but the most time-consuming aspect of assessment: we need to explore ways of giving feedback effectively and efficiently;</a:t>
            </a:r>
          </a:p>
          <a:p>
            <a:r>
              <a:rPr lang="en-GB" dirty="0" smtClean="0"/>
              <a:t>Note that Computer-supported assessment in Art and Design can include use of audio feedback via digital sound files, video commentaries, conventional </a:t>
            </a:r>
            <a:r>
              <a:rPr lang="en-GB" dirty="0" err="1" smtClean="0"/>
              <a:t>MCQs</a:t>
            </a:r>
            <a:r>
              <a:rPr lang="en-GB" dirty="0" smtClean="0"/>
              <a:t>, use of statement banks when commenting digitally on written work, ‘exploded’ model answers and other means.</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descr="poppy 2.JPG"/>
          <p:cNvPicPr>
            <a:picLocks noChangeAspect="1"/>
          </p:cNvPicPr>
          <p:nvPr/>
        </p:nvPicPr>
        <p:blipFill>
          <a:blip r:embed="rId3" cstate="email">
            <a:lum bright="9000"/>
          </a:blip>
          <a:stretch>
            <a:fillRect/>
          </a:stretch>
        </p:blipFill>
        <p:spPr>
          <a:xfrm rot="5400000">
            <a:off x="-293981" y="2198982"/>
            <a:ext cx="5333999" cy="3984037"/>
          </a:xfrm>
          <a:prstGeom prst="rect">
            <a:avLst/>
          </a:prstGeom>
          <a:ln>
            <a:solidFill>
              <a:schemeClr val="tx1"/>
            </a:solidFill>
          </a:ln>
        </p:spPr>
      </p:pic>
      <p:pic>
        <p:nvPicPr>
          <p:cNvPr id="5" name="Picture 4" descr="mat.JPG"/>
          <p:cNvPicPr>
            <a:picLocks noChangeAspect="1"/>
          </p:cNvPicPr>
          <p:nvPr/>
        </p:nvPicPr>
        <p:blipFill>
          <a:blip r:embed="rId4" cstate="email"/>
          <a:stretch>
            <a:fillRect/>
          </a:stretch>
        </p:blipFill>
        <p:spPr>
          <a:xfrm rot="5400000">
            <a:off x="4115976" y="2132424"/>
            <a:ext cx="5410200" cy="4040952"/>
          </a:xfrm>
          <a:prstGeom prst="rect">
            <a:avLst/>
          </a:prstGeom>
          <a:ln>
            <a:solidFill>
              <a:schemeClr val="tx1"/>
            </a:solidFill>
          </a:ln>
        </p:spPr>
      </p:pic>
      <p:sp>
        <p:nvSpPr>
          <p:cNvPr id="6" name="Title 5"/>
          <p:cNvSpPr>
            <a:spLocks noGrp="1"/>
          </p:cNvSpPr>
          <p:nvPr>
            <p:ph type="title"/>
          </p:nvPr>
        </p:nvSpPr>
        <p:spPr/>
        <p:txBody>
          <a:bodyPr/>
          <a:lstStyle/>
          <a:p>
            <a:r>
              <a:rPr lang="en-GB" dirty="0" smtClean="0">
                <a:solidFill>
                  <a:schemeClr val="tx1"/>
                </a:solidFill>
              </a:rPr>
              <a:t>How do we get </a:t>
            </a:r>
            <a:br>
              <a:rPr lang="en-GB" dirty="0" smtClean="0">
                <a:solidFill>
                  <a:schemeClr val="tx1"/>
                </a:solidFill>
              </a:rPr>
            </a:br>
            <a:r>
              <a:rPr lang="en-GB" dirty="0" smtClean="0">
                <a:solidFill>
                  <a:schemeClr val="tx1"/>
                </a:solidFill>
              </a:rPr>
              <a:t>from here…			to here?</a:t>
            </a:r>
            <a:endParaRPr lang="en-GB" dirty="0">
              <a:solidFill>
                <a:schemeClr val="tx1"/>
              </a:solidFill>
            </a:endParaRPr>
          </a:p>
        </p:txBody>
      </p:sp>
    </p:spTree>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218" name="Picture 1" descr="2 RUN Leeds Met Live-74.jpg"/>
          <p:cNvPicPr>
            <a:picLocks noChangeAspect="1"/>
          </p:cNvPicPr>
          <p:nvPr/>
        </p:nvPicPr>
        <p:blipFill>
          <a:blip r:embed="rId3" cstate="email"/>
          <a:srcRect/>
          <a:stretch>
            <a:fillRect/>
          </a:stretch>
        </p:blipFill>
        <p:spPr bwMode="auto">
          <a:xfrm>
            <a:off x="571500" y="762000"/>
            <a:ext cx="8001000" cy="5334000"/>
          </a:xfrm>
          <a:prstGeom prst="rect">
            <a:avLst/>
          </a:prstGeom>
          <a:noFill/>
          <a:ln w="9525">
            <a:noFill/>
            <a:miter lim="800000"/>
            <a:headEnd/>
            <a:tailEnd/>
          </a:ln>
        </p:spPr>
      </p:pic>
      <p:sp>
        <p:nvSpPr>
          <p:cNvPr id="4" name="Title 3"/>
          <p:cNvSpPr txBox="1">
            <a:spLocks/>
          </p:cNvSpPr>
          <p:nvPr/>
        </p:nvSpPr>
        <p:spPr>
          <a:xfrm>
            <a:off x="0" y="188640"/>
            <a:ext cx="9144000" cy="725760"/>
          </a:xfrm>
          <a:prstGeom prst="rect">
            <a:avLst/>
          </a:prstGeom>
          <a:solidFill>
            <a:schemeClr val="bg1"/>
          </a:solidFill>
        </p:spPr>
        <p:txBody>
          <a:bodyPr>
            <a:normAutofit fontScale="77500" lnSpcReduction="20000"/>
          </a:bodyPr>
          <a:lstStyle/>
          <a:p>
            <a:pPr algn="ctr" fontAlgn="auto">
              <a:spcAft>
                <a:spcPts val="0"/>
              </a:spcAft>
              <a:defRPr/>
            </a:pPr>
            <a:r>
              <a:rPr lang="en-GB" sz="4800" b="1" dirty="0">
                <a:latin typeface="+mj-lt"/>
                <a:ea typeface="+mj-ea"/>
                <a:cs typeface="+mj-cs"/>
              </a:rPr>
              <a:t>How to engage and motivate students?</a:t>
            </a: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dirty="0" smtClean="0"/>
              <a:t>Sound and frequent assessment </a:t>
            </a:r>
          </a:p>
        </p:txBody>
      </p:sp>
      <p:sp>
        <p:nvSpPr>
          <p:cNvPr id="38915" name="Rectangle 3"/>
          <p:cNvSpPr>
            <a:spLocks noGrp="1" noChangeArrowheads="1"/>
          </p:cNvSpPr>
          <p:nvPr>
            <p:ph type="body" idx="1"/>
          </p:nvPr>
        </p:nvSpPr>
        <p:spPr>
          <a:noFill/>
        </p:spPr>
        <p:txBody>
          <a:bodyPr/>
          <a:lstStyle/>
          <a:p>
            <a:pPr marL="609600" indent="-609600"/>
            <a:r>
              <a:rPr lang="en-GB" sz="2800" dirty="0" smtClean="0"/>
              <a:t>Good assessment is valid, reliable, practical, developmental, manageable, cost-effective, fit for purpose, relevant, authentic, inclusive, closely linked to learning outcomes and fair.</a:t>
            </a:r>
          </a:p>
          <a:p>
            <a:pPr marL="609600" indent="-609600"/>
            <a:r>
              <a:rPr lang="en-GB" sz="2800" dirty="0" smtClean="0"/>
              <a:t>Is it possible also to make it enjoyable for staff and students?</a:t>
            </a:r>
          </a:p>
          <a:p>
            <a:pPr marL="609600" indent="-609600"/>
            <a:r>
              <a:rPr lang="en-GB" sz="2800" dirty="0" smtClean="0"/>
              <a:t>Incremental assessment has more value in promoting student learning than end-point ‘sudden death’ approaches.</a:t>
            </a:r>
          </a:p>
          <a:p>
            <a:pPr marL="609600" indent="-609600"/>
            <a:endParaRPr lang="en-GB" sz="21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Ten useful questions on assessment</a:t>
            </a:r>
            <a:endParaRPr lang="en-GB" dirty="0"/>
          </a:p>
        </p:txBody>
      </p:sp>
      <p:sp>
        <p:nvSpPr>
          <p:cNvPr id="3" name="Subtitle 2"/>
          <p:cNvSpPr>
            <a:spLocks noGrp="1"/>
          </p:cNvSpPr>
          <p:nvPr>
            <p:ph type="subTitle" idx="1"/>
          </p:nvPr>
        </p:nvSpPr>
        <p:spPr/>
        <p:txBody>
          <a:bodyPr/>
          <a:lstStyle/>
          <a:p>
            <a:r>
              <a:rPr lang="en-GB" b="1" dirty="0" smtClean="0"/>
              <a:t>Sally Brown</a:t>
            </a:r>
          </a:p>
          <a:p>
            <a:r>
              <a:rPr lang="en-GB" b="1" smtClean="0"/>
              <a:t>April 2013</a:t>
            </a:r>
            <a:endParaRPr lang="en-GB"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58775" y="381001"/>
            <a:ext cx="8605838" cy="5486400"/>
          </a:xfrm>
        </p:spPr>
        <p:txBody>
          <a:bodyPr/>
          <a:lstStyle/>
          <a:p>
            <a:pPr lvl="0">
              <a:buSzPct val="100000"/>
              <a:buFont typeface="+mj-lt"/>
              <a:buAutoNum type="arabicPeriod"/>
            </a:pPr>
            <a:r>
              <a:rPr lang="en-GB" sz="2600" dirty="0" smtClean="0">
                <a:solidFill>
                  <a:srgbClr val="FF0000"/>
                </a:solidFill>
              </a:rPr>
              <a:t>Assessment for learning</a:t>
            </a:r>
            <a:r>
              <a:rPr lang="en-GB" sz="2600" dirty="0" smtClean="0"/>
              <a:t>: is assessment fully integrated within learning activities or is it an add-on that adds nothing to student engagement?</a:t>
            </a:r>
          </a:p>
          <a:p>
            <a:pPr lvl="0">
              <a:buSzPct val="100000"/>
              <a:buFont typeface="+mj-lt"/>
              <a:buAutoNum type="arabicPeriod"/>
            </a:pPr>
            <a:r>
              <a:rPr lang="en-GB" sz="2600" dirty="0" smtClean="0">
                <a:solidFill>
                  <a:srgbClr val="FF0000"/>
                </a:solidFill>
              </a:rPr>
              <a:t>Preparation</a:t>
            </a:r>
            <a:r>
              <a:rPr lang="en-GB" sz="2600" dirty="0" smtClean="0"/>
              <a:t>: are you developing students’ assessment literacy, so they understand fully what is required of them and can optimise their performances in a range of assessment contexts? Are staff inducted so they all share understandings of assessment practice.</a:t>
            </a:r>
          </a:p>
          <a:p>
            <a:pPr lvl="0">
              <a:buSzPct val="100000"/>
              <a:buFont typeface="+mj-lt"/>
              <a:buAutoNum type="arabicPeriod"/>
            </a:pPr>
            <a:r>
              <a:rPr lang="en-GB" sz="2600" dirty="0" smtClean="0">
                <a:solidFill>
                  <a:srgbClr val="FF0000"/>
                </a:solidFill>
              </a:rPr>
              <a:t>Purpose</a:t>
            </a:r>
            <a:r>
              <a:rPr lang="en-GB" sz="2600" dirty="0" smtClean="0"/>
              <a:t>: are you clear about why on each occasion you are assessing? Is it to give students guidance on how to improve or remediate work, or it is a scoring exercise to determine final grades? Is it focussing on theory or practise (or an integration of the two)? </a:t>
            </a:r>
          </a:p>
          <a:p>
            <a:pPr>
              <a:buSzPct val="100000"/>
              <a:buFont typeface="+mj-lt"/>
              <a:buAutoNum type="arabicPeriod"/>
            </a:pPr>
            <a:endParaRPr lang="en-GB" sz="2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9144000" cy="6324599"/>
          </a:xfrm>
        </p:spPr>
        <p:txBody>
          <a:bodyPr/>
          <a:lstStyle/>
          <a:p>
            <a:pPr lvl="0">
              <a:buSzPct val="100000"/>
              <a:buFont typeface="+mj-lt"/>
              <a:buAutoNum type="arabicPeriod" startAt="4"/>
            </a:pPr>
            <a:r>
              <a:rPr lang="en-GB" sz="2600" dirty="0" smtClean="0">
                <a:solidFill>
                  <a:srgbClr val="FF0000"/>
                </a:solidFill>
              </a:rPr>
              <a:t>Pacing and timing</a:t>
            </a:r>
            <a:r>
              <a:rPr lang="en-GB" sz="2600" dirty="0" smtClean="0"/>
              <a:t>: are you offering feedback and assessment opportunities throughout the learning period or are assignments bunched together (particularly right at the end of the module)? Are you ensuring that students don’t have multiple assignments from different modules with the same submission date?</a:t>
            </a:r>
          </a:p>
          <a:p>
            <a:pPr lvl="0">
              <a:buSzPct val="100000"/>
              <a:buFont typeface="+mj-lt"/>
              <a:buAutoNum type="arabicPeriod" startAt="4"/>
            </a:pPr>
            <a:r>
              <a:rPr lang="en-GB" sz="2600" dirty="0" smtClean="0">
                <a:solidFill>
                  <a:srgbClr val="FF0000"/>
                </a:solidFill>
              </a:rPr>
              <a:t>Volume of assessment</a:t>
            </a:r>
            <a:r>
              <a:rPr lang="en-GB" sz="2600" dirty="0" smtClean="0"/>
              <a:t>: are you offering sufficient opportunities for students to learn through assessment without exhausting staff and putting excessive pressure on students in terms of workload?</a:t>
            </a:r>
          </a:p>
          <a:p>
            <a:pPr lvl="0">
              <a:buSzPct val="100000"/>
              <a:buFont typeface="+mj-lt"/>
              <a:buAutoNum type="arabicPeriod" startAt="4"/>
            </a:pPr>
            <a:r>
              <a:rPr lang="en-GB" sz="2600" dirty="0" smtClean="0">
                <a:solidFill>
                  <a:srgbClr val="FF0000"/>
                </a:solidFill>
              </a:rPr>
              <a:t>Constructive alignment</a:t>
            </a:r>
            <a:r>
              <a:rPr lang="en-GB" sz="2600" dirty="0" smtClean="0"/>
              <a:t>: is it clear how the assignments link to the learning outcomes, and do you offer good coverage of subject material and capabilities (or are you encouraging guessing of topics and risk taking activities)?</a:t>
            </a:r>
          </a:p>
          <a:p>
            <a:pPr>
              <a:buSzPct val="100000"/>
              <a:buFont typeface="+mj-lt"/>
              <a:buAutoNum type="arabicPeriod" startAt="4"/>
            </a:pPr>
            <a:endParaRPr lang="en-GB" sz="2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58775" y="304801"/>
            <a:ext cx="8605838" cy="5562600"/>
          </a:xfrm>
        </p:spPr>
        <p:txBody>
          <a:bodyPr/>
          <a:lstStyle/>
          <a:p>
            <a:pPr lvl="0">
              <a:buSzPct val="100000"/>
              <a:buFont typeface="+mj-lt"/>
              <a:buAutoNum type="arabicPeriod" startAt="7"/>
            </a:pPr>
            <a:r>
              <a:rPr lang="en-GB" sz="2600" dirty="0" smtClean="0">
                <a:solidFill>
                  <a:srgbClr val="FF0000"/>
                </a:solidFill>
              </a:rPr>
              <a:t>Variety</a:t>
            </a:r>
            <a:r>
              <a:rPr lang="en-GB" sz="2600" dirty="0" smtClean="0"/>
              <a:t>: are you enabling students to demonstrate capability in diverse ways or are you reusing the same methods (essays, reports, unseen time-constrained exams) over and over again?</a:t>
            </a:r>
          </a:p>
          <a:p>
            <a:pPr lvl="0">
              <a:buSzPct val="100000"/>
              <a:buFont typeface="+mj-lt"/>
              <a:buAutoNum type="arabicPeriod" startAt="7"/>
            </a:pPr>
            <a:r>
              <a:rPr lang="en-GB" sz="2600" dirty="0" smtClean="0">
                <a:solidFill>
                  <a:srgbClr val="FF0000"/>
                </a:solidFill>
              </a:rPr>
              <a:t>Inclusivity</a:t>
            </a:r>
            <a:r>
              <a:rPr lang="en-GB" sz="2600" dirty="0" smtClean="0"/>
              <a:t>: Are students’ special needs in terms of assessment designed into assignments from the outset or do you have to make special arrangements for students with dyslexia, visual or aural impairments or other disabilities responsively rather than proactively?</a:t>
            </a:r>
          </a:p>
          <a:p>
            <a:pPr lvl="0">
              <a:buSzPct val="100000"/>
              <a:buFont typeface="+mj-lt"/>
              <a:buAutoNum type="arabicPeriod" startAt="7"/>
            </a:pPr>
            <a:r>
              <a:rPr lang="en-GB" sz="2600" dirty="0" smtClean="0">
                <a:solidFill>
                  <a:srgbClr val="FF0000"/>
                </a:solidFill>
              </a:rPr>
              <a:t>Agency</a:t>
            </a:r>
            <a:r>
              <a:rPr lang="en-GB" sz="2600" dirty="0" smtClean="0"/>
              <a:t>: is all your assessment undertaken by tutors or do you also use peers, students themselves, employers and clients?</a:t>
            </a:r>
          </a:p>
          <a:p>
            <a:pPr>
              <a:buSzPct val="100000"/>
              <a:buFont typeface="+mj-lt"/>
              <a:buAutoNum type="arabicPeriod" startAt="7"/>
            </a:pPr>
            <a:endParaRPr lang="en-GB" sz="2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8775" y="304801"/>
            <a:ext cx="8605838" cy="5562600"/>
          </a:xfrm>
        </p:spPr>
        <p:txBody>
          <a:bodyPr/>
          <a:lstStyle/>
          <a:p>
            <a:pPr lvl="0">
              <a:buSzPct val="100000"/>
              <a:buFont typeface="+mj-lt"/>
              <a:buAutoNum type="arabicPeriod" startAt="10"/>
            </a:pPr>
            <a:r>
              <a:rPr lang="en-GB" sz="2600" dirty="0" smtClean="0">
                <a:solidFill>
                  <a:srgbClr val="FF0000"/>
                </a:solidFill>
              </a:rPr>
              <a:t>Feedback</a:t>
            </a:r>
            <a:r>
              <a:rPr lang="en-GB" sz="2600" dirty="0" smtClean="0"/>
              <a:t>: how fast can you provide it and what assurances can you give to students about its usefulness and ability to feed into future assignments?</a:t>
            </a:r>
          </a:p>
          <a:p>
            <a:pPr lvl="0">
              <a:buSzPct val="100000"/>
              <a:buFont typeface="+mj-lt"/>
              <a:buAutoNum type="arabicPeriod" startAt="10"/>
            </a:pPr>
            <a:r>
              <a:rPr lang="en-GB" sz="2600" dirty="0" smtClean="0">
                <a:solidFill>
                  <a:srgbClr val="FF0000"/>
                </a:solidFill>
              </a:rPr>
              <a:t>Quality assurance</a:t>
            </a:r>
            <a:r>
              <a:rPr lang="en-GB" sz="2600" dirty="0" smtClean="0"/>
              <a:t>: are you able to demonstrate that your assessment is fair, consistent and reliable? Will external scrutineers recognise the integrity of the assessment process?</a:t>
            </a:r>
          </a:p>
          <a:p>
            <a:pPr lvl="0">
              <a:buSzPct val="100000"/>
              <a:buFont typeface="+mj-lt"/>
              <a:buAutoNum type="arabicPeriod" startAt="10"/>
            </a:pPr>
            <a:r>
              <a:rPr lang="en-GB" sz="2600" dirty="0" smtClean="0">
                <a:solidFill>
                  <a:srgbClr val="FF0000"/>
                </a:solidFill>
              </a:rPr>
              <a:t>Technology</a:t>
            </a:r>
            <a:r>
              <a:rPr lang="en-GB" sz="2600" dirty="0" smtClean="0"/>
              <a:t>: are you using computer aided assessment where it is most useful (for drills and checking learning) enabling assessor time to be used most effectively where judgment is required?</a:t>
            </a:r>
          </a:p>
          <a:p>
            <a:pPr>
              <a:buSzPct val="100000"/>
              <a:buFont typeface="+mj-lt"/>
              <a:buAutoNum type="arabicPeriod" startAt="10"/>
            </a:pPr>
            <a:endParaRPr lang="en-GB" sz="2600"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p:spPr>
        <p:txBody>
          <a:bodyPr/>
          <a:lstStyle/>
          <a:p>
            <a:pPr eaLnBrk="1" hangingPunct="1"/>
            <a:r>
              <a:rPr lang="en-GB" sz="3200" dirty="0" smtClean="0"/>
              <a:t>Conclusions</a:t>
            </a:r>
          </a:p>
        </p:txBody>
      </p:sp>
      <p:sp>
        <p:nvSpPr>
          <p:cNvPr id="43011" name="Rectangle 3"/>
          <p:cNvSpPr>
            <a:spLocks noGrp="1" noChangeArrowheads="1"/>
          </p:cNvSpPr>
          <p:nvPr>
            <p:ph type="body" idx="1"/>
          </p:nvPr>
        </p:nvSpPr>
        <p:spPr>
          <a:xfrm>
            <a:off x="457200" y="764704"/>
            <a:ext cx="8458200" cy="5361459"/>
          </a:xfrm>
        </p:spPr>
        <p:txBody>
          <a:bodyPr/>
          <a:lstStyle/>
          <a:p>
            <a:pPr eaLnBrk="1" hangingPunct="1"/>
            <a:r>
              <a:rPr lang="en-US" dirty="0" smtClean="0"/>
              <a:t>Assessment strategies are often under-designed;</a:t>
            </a:r>
          </a:p>
          <a:p>
            <a:pPr eaLnBrk="1" hangingPunct="1"/>
            <a:r>
              <a:rPr lang="en-US" dirty="0" smtClean="0"/>
              <a:t>We need to consider the fitness for purpose of each element of the assessment programme;</a:t>
            </a:r>
          </a:p>
          <a:p>
            <a:pPr eaLnBrk="1" hangingPunct="1"/>
            <a:r>
              <a:rPr lang="en-US" dirty="0" smtClean="0"/>
              <a:t>This will include the assignment questions/tasks themselves, the briefings, the marking criteria, the moderation process and the feedback;</a:t>
            </a:r>
          </a:p>
          <a:p>
            <a:pPr eaLnBrk="1" hangingPunct="1"/>
            <a:r>
              <a:rPr lang="en-US" dirty="0" smtClean="0"/>
              <a:t> We also need to scrutinise how the assignments align with one another, whether we are over or under-assessing, whether we are creating log-jams for students and markers, whether we are assessing authentically, and whether our processes are fair and sensible.</a:t>
            </a:r>
          </a:p>
          <a:p>
            <a:pPr eaLnBrk="1" hangingPunct="1"/>
            <a:r>
              <a:rPr lang="en-US" dirty="0" smtClean="0"/>
              <a:t>If we do this, assessment can contribute to improving student learning.</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 </a:t>
            </a:r>
            <a:r>
              <a:rPr lang="en-GB" dirty="0" err="1" smtClean="0"/>
              <a:t>espanol</a:t>
            </a:r>
            <a:r>
              <a:rPr lang="en-GB" dirty="0" smtClean="0"/>
              <a:t> </a:t>
            </a:r>
            <a:endParaRPr lang="en-GB" dirty="0"/>
          </a:p>
        </p:txBody>
      </p:sp>
      <p:sp>
        <p:nvSpPr>
          <p:cNvPr id="3" name="Content Placeholder 2"/>
          <p:cNvSpPr>
            <a:spLocks noGrp="1"/>
          </p:cNvSpPr>
          <p:nvPr>
            <p:ph idx="1"/>
          </p:nvPr>
        </p:nvSpPr>
        <p:spPr/>
        <p:txBody>
          <a:bodyPr/>
          <a:lstStyle/>
          <a:p>
            <a:pPr>
              <a:buNone/>
            </a:pPr>
            <a:r>
              <a:rPr lang="en-GB" dirty="0" smtClean="0"/>
              <a:t>No hay nada </a:t>
            </a:r>
            <a:r>
              <a:rPr lang="en-GB" dirty="0" err="1" smtClean="0"/>
              <a:t>que</a:t>
            </a:r>
            <a:r>
              <a:rPr lang="en-GB" dirty="0" smtClean="0"/>
              <a:t> </a:t>
            </a:r>
            <a:r>
              <a:rPr lang="en-GB" dirty="0" err="1" smtClean="0"/>
              <a:t>encierre</a:t>
            </a:r>
            <a:r>
              <a:rPr lang="en-GB" dirty="0" smtClean="0"/>
              <a:t> mayor </a:t>
            </a:r>
            <a:r>
              <a:rPr lang="en-GB" dirty="0" err="1" smtClean="0"/>
              <a:t>potencial</a:t>
            </a:r>
            <a:r>
              <a:rPr lang="en-GB" dirty="0" smtClean="0"/>
              <a:t> al </a:t>
            </a:r>
            <a:r>
              <a:rPr lang="en-GB" dirty="0" err="1" smtClean="0"/>
              <a:t>respecto</a:t>
            </a:r>
            <a:r>
              <a:rPr lang="en-GB" dirty="0" smtClean="0"/>
              <a:t> </a:t>
            </a:r>
            <a:r>
              <a:rPr lang="en-GB" dirty="0" err="1" smtClean="0"/>
              <a:t>que</a:t>
            </a:r>
            <a:r>
              <a:rPr lang="en-GB" dirty="0" smtClean="0"/>
              <a:t> la </a:t>
            </a:r>
            <a:r>
              <a:rPr lang="en-GB" dirty="0" err="1" smtClean="0"/>
              <a:t>evaluacion</a:t>
            </a:r>
            <a:r>
              <a:rPr lang="en-GB" dirty="0" smtClean="0"/>
              <a:t> </a:t>
            </a:r>
            <a:r>
              <a:rPr lang="en-GB" dirty="0" err="1" smtClean="0"/>
              <a:t>bien</a:t>
            </a:r>
            <a:r>
              <a:rPr lang="en-GB" dirty="0" smtClean="0"/>
              <a:t> </a:t>
            </a:r>
            <a:r>
              <a:rPr lang="en-GB" dirty="0" err="1" smtClean="0"/>
              <a:t>disenada</a:t>
            </a:r>
            <a:r>
              <a:rPr lang="en-GB" dirty="0" smtClean="0"/>
              <a:t> de </a:t>
            </a:r>
            <a:r>
              <a:rPr lang="en-GB" dirty="0" err="1" smtClean="0"/>
              <a:t>las</a:t>
            </a:r>
            <a:r>
              <a:rPr lang="en-GB" dirty="0" smtClean="0"/>
              <a:t> </a:t>
            </a:r>
            <a:r>
              <a:rPr lang="en-GB" dirty="0" err="1" smtClean="0"/>
              <a:t>destrezas</a:t>
            </a:r>
            <a:r>
              <a:rPr lang="en-GB" dirty="0" smtClean="0"/>
              <a:t>, y los </a:t>
            </a:r>
            <a:r>
              <a:rPr lang="en-GB" dirty="0" err="1" smtClean="0"/>
              <a:t>enfoques</a:t>
            </a:r>
            <a:r>
              <a:rPr lang="en-GB" dirty="0" smtClean="0"/>
              <a:t> </a:t>
            </a:r>
            <a:r>
              <a:rPr lang="en-GB" dirty="0" err="1" smtClean="0"/>
              <a:t>imginativos</a:t>
            </a:r>
            <a:r>
              <a:rPr lang="en-GB" dirty="0" smtClean="0"/>
              <a:t> de la </a:t>
            </a:r>
            <a:r>
              <a:rPr lang="en-GB" dirty="0" err="1" smtClean="0"/>
              <a:t>evaluacion</a:t>
            </a:r>
            <a:r>
              <a:rPr lang="en-GB" dirty="0" smtClean="0"/>
              <a:t> de </a:t>
            </a:r>
            <a:r>
              <a:rPr lang="en-GB" dirty="0" err="1" smtClean="0"/>
              <a:t>las</a:t>
            </a:r>
            <a:r>
              <a:rPr lang="en-GB" dirty="0" smtClean="0"/>
              <a:t> </a:t>
            </a:r>
            <a:r>
              <a:rPr lang="en-GB" dirty="0" err="1" smtClean="0"/>
              <a:t>destrezas</a:t>
            </a:r>
            <a:r>
              <a:rPr lang="en-GB" dirty="0" smtClean="0"/>
              <a:t> y de la </a:t>
            </a:r>
            <a:r>
              <a:rPr lang="en-GB" dirty="0" err="1" smtClean="0"/>
              <a:t>practica</a:t>
            </a:r>
            <a:r>
              <a:rPr lang="en-GB" dirty="0" smtClean="0"/>
              <a:t> </a:t>
            </a:r>
            <a:r>
              <a:rPr lang="en-GB" dirty="0" err="1" smtClean="0"/>
              <a:t>pueden</a:t>
            </a:r>
            <a:r>
              <a:rPr lang="en-GB" dirty="0" smtClean="0"/>
              <a:t> </a:t>
            </a:r>
            <a:r>
              <a:rPr lang="en-GB" dirty="0" err="1" smtClean="0"/>
              <a:t>influir</a:t>
            </a:r>
            <a:r>
              <a:rPr lang="en-GB" dirty="0" smtClean="0"/>
              <a:t> </a:t>
            </a:r>
            <a:r>
              <a:rPr lang="en-GB" dirty="0" err="1" smtClean="0"/>
              <a:t>significativamente</a:t>
            </a:r>
            <a:r>
              <a:rPr lang="en-GB" dirty="0" smtClean="0"/>
              <a:t> en el </a:t>
            </a:r>
            <a:r>
              <a:rPr lang="en-GB" dirty="0" err="1" smtClean="0"/>
              <a:t>compromiso</a:t>
            </a:r>
            <a:r>
              <a:rPr lang="en-GB" dirty="0" smtClean="0"/>
              <a:t> y el </a:t>
            </a:r>
            <a:r>
              <a:rPr lang="en-GB" dirty="0" err="1" smtClean="0"/>
              <a:t>rendimiento</a:t>
            </a:r>
            <a:r>
              <a:rPr lang="en-GB" dirty="0" smtClean="0"/>
              <a:t> del </a:t>
            </a:r>
            <a:r>
              <a:rPr lang="en-GB" dirty="0" err="1" smtClean="0"/>
              <a:t>estudiante</a:t>
            </a:r>
            <a:r>
              <a:rPr lang="en-GB" dirty="0" smtClean="0"/>
              <a:t>.</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xfrm>
            <a:off x="457200" y="122238"/>
            <a:ext cx="7543800" cy="1362546"/>
          </a:xfrm>
        </p:spPr>
        <p:txBody>
          <a:bodyPr/>
          <a:lstStyle/>
          <a:p>
            <a:r>
              <a:rPr lang="en-GB" sz="2800" dirty="0" err="1" smtClean="0"/>
              <a:t>Gracias</a:t>
            </a:r>
            <a:r>
              <a:rPr lang="en-GB" sz="2800" dirty="0" smtClean="0"/>
              <a:t>.</a:t>
            </a:r>
            <a:br>
              <a:rPr lang="en-GB" sz="2800" dirty="0" smtClean="0"/>
            </a:br>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556792"/>
            <a:ext cx="3723878" cy="496517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smtClean="0"/>
              <a:t>Assessment </a:t>
            </a:r>
            <a:r>
              <a:rPr lang="en-GB" i="1" dirty="0" smtClean="0"/>
              <a:t>for</a:t>
            </a:r>
            <a:r>
              <a:rPr lang="en-GB" dirty="0" smtClean="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000" dirty="0" smtClean="0"/>
              <a:t>1</a:t>
            </a:r>
            <a:r>
              <a:rPr lang="en-GB" dirty="0" smtClean="0"/>
              <a:t>. 	</a:t>
            </a:r>
            <a:r>
              <a:rPr lang="en-GB" sz="2000" dirty="0" smtClean="0"/>
              <a:t>Tasks should be </a:t>
            </a:r>
            <a:r>
              <a:rPr lang="en-GB" sz="2000" dirty="0" smtClean="0">
                <a:solidFill>
                  <a:schemeClr val="tx2">
                    <a:lumMod val="40000"/>
                    <a:lumOff val="60000"/>
                  </a:schemeClr>
                </a:solidFill>
              </a:rPr>
              <a:t>challenging</a:t>
            </a:r>
            <a:r>
              <a:rPr lang="en-GB" sz="2000" dirty="0" smtClean="0"/>
              <a:t>, demanding higher order learning and integration of knowledge learned in both the university and other contexts;</a:t>
            </a:r>
          </a:p>
          <a:p>
            <a:pPr marL="438150" indent="-438150" eaLnBrk="1" hangingPunct="1">
              <a:buFont typeface="Wingdings" pitchFamily="2" charset="2"/>
              <a:buNone/>
              <a:defRPr/>
            </a:pPr>
            <a:r>
              <a:rPr lang="en-GB" sz="2000" dirty="0" smtClean="0"/>
              <a:t>2. 	Learning and assessment should be </a:t>
            </a:r>
            <a:r>
              <a:rPr lang="en-GB" sz="2000" dirty="0" smtClean="0">
                <a:solidFill>
                  <a:srgbClr val="AD5CFF"/>
                </a:solidFill>
              </a:rPr>
              <a:t>integrated</a:t>
            </a:r>
            <a:r>
              <a:rPr lang="en-GB" sz="2000" dirty="0" smtClean="0"/>
              <a:t>, assessment should not come at the end of learning but should be part of the learning process;</a:t>
            </a:r>
          </a:p>
          <a:p>
            <a:pPr marL="438150" indent="-438150" eaLnBrk="1" hangingPunct="1">
              <a:buFont typeface="Wingdings" pitchFamily="2" charset="2"/>
              <a:buNone/>
              <a:defRPr/>
            </a:pPr>
            <a:r>
              <a:rPr lang="en-GB" sz="2000" dirty="0" smtClean="0"/>
              <a:t>3. 	Students are involved in self assessment and reflection on their learning, they are involved in </a:t>
            </a:r>
            <a:r>
              <a:rPr lang="en-GB" sz="2000" dirty="0" smtClean="0">
                <a:solidFill>
                  <a:srgbClr val="AD5CFF"/>
                </a:solidFill>
              </a:rPr>
              <a:t>judging performance</a:t>
            </a:r>
            <a:r>
              <a:rPr lang="en-GB" sz="2000" dirty="0" smtClean="0"/>
              <a:t>;</a:t>
            </a:r>
          </a:p>
          <a:p>
            <a:pPr marL="438150" indent="-438150" eaLnBrk="1" hangingPunct="1">
              <a:buFont typeface="Wingdings" pitchFamily="2" charset="2"/>
              <a:buNone/>
              <a:defRPr/>
            </a:pPr>
            <a:r>
              <a:rPr lang="en-GB" sz="2000" dirty="0" smtClean="0"/>
              <a:t>4. 	Assessment should encourage </a:t>
            </a:r>
            <a:r>
              <a:rPr lang="en-GB" sz="2000" dirty="0" err="1" smtClean="0">
                <a:solidFill>
                  <a:srgbClr val="AD5CFF"/>
                </a:solidFill>
              </a:rPr>
              <a:t>metacognition</a:t>
            </a:r>
            <a:r>
              <a:rPr lang="en-GB" sz="2000" dirty="0" smtClean="0"/>
              <a:t>, promoting thinking about the learning process not just the learning outcomes;</a:t>
            </a:r>
          </a:p>
          <a:p>
            <a:pPr marL="438150" indent="-438150" eaLnBrk="1" hangingPunct="1">
              <a:buFont typeface="Wingdings" pitchFamily="2" charset="2"/>
              <a:buNone/>
              <a:defRPr/>
            </a:pPr>
            <a:r>
              <a:rPr lang="en-GB" sz="2000" dirty="0" smtClean="0"/>
              <a:t>5. 	Assessment should have a </a:t>
            </a:r>
            <a:r>
              <a:rPr lang="en-GB" sz="2000" dirty="0" smtClean="0">
                <a:solidFill>
                  <a:srgbClr val="AD5CFF"/>
                </a:solidFill>
              </a:rPr>
              <a:t>formative </a:t>
            </a:r>
            <a:r>
              <a:rPr lang="en-GB" sz="2000" dirty="0" smtClean="0"/>
              <a:t>function, providing ‘</a:t>
            </a:r>
            <a:r>
              <a:rPr lang="en-GB" sz="2000" dirty="0" err="1" smtClean="0"/>
              <a:t>feedforward</a:t>
            </a:r>
            <a:r>
              <a:rPr lang="en-GB" sz="2000" dirty="0" smtClean="0"/>
              <a:t>’ for future learning which can be acted upon. There is opportunity and a safe context for students to expose problems with their study and get help; there should be an opportunity for dialogue about students’ work;</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smtClean="0"/>
              <a:t>Assessment Reform Group (1999) </a:t>
            </a:r>
            <a:r>
              <a:rPr lang="en-GB" sz="1800" i="1" dirty="0" smtClean="0"/>
              <a:t>Assessment for Learning : Beyond the black box, </a:t>
            </a:r>
            <a:r>
              <a:rPr lang="en-GB" sz="1800" dirty="0" smtClean="0"/>
              <a:t>Cambridge UK, University of Cambridge School of Education.</a:t>
            </a:r>
            <a:r>
              <a:rPr lang="en-GB" sz="1800" dirty="0" smtClean="0">
                <a:cs typeface="Times New Roman" pitchFamily="18" charset="0"/>
              </a:rPr>
              <a:t> </a:t>
            </a:r>
          </a:p>
          <a:p>
            <a:pPr marL="609600" indent="-609600" eaLnBrk="1" hangingPunct="1">
              <a:buFont typeface="Wingdings" pitchFamily="2" charset="2"/>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609600" indent="-609600" eaLnBrk="1" hangingPunct="1">
              <a:buFont typeface="Wingdings" pitchFamily="2" charset="2"/>
              <a:buNone/>
              <a:defRPr/>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Oxford Centre for Staff Development. </a:t>
            </a:r>
          </a:p>
          <a:p>
            <a:pPr marL="609600" indent="-609600" eaLnBrk="1" hangingPunct="1">
              <a:buFont typeface="Wingdings" pitchFamily="2" charset="2"/>
              <a:buNone/>
              <a:defRPr/>
            </a:pPr>
            <a:r>
              <a:rPr lang="en-GB" sz="1800" dirty="0" smtClean="0"/>
              <a:t>Boud, D. (1995) </a:t>
            </a:r>
            <a:r>
              <a:rPr lang="en-GB" sz="1800" i="1" dirty="0" smtClean="0"/>
              <a:t>Enhancing learning through self-assessment,</a:t>
            </a:r>
            <a:r>
              <a:rPr lang="en-GB" sz="1800" dirty="0" smtClean="0"/>
              <a:t> London: Routledge.</a:t>
            </a:r>
          </a:p>
          <a:p>
            <a:pPr marL="609600" indent="-609600" eaLnBrk="1" hangingPunct="1">
              <a:buFont typeface="Wingdings" pitchFamily="2" charset="2"/>
              <a:buNone/>
              <a:defRPr/>
            </a:pPr>
            <a:r>
              <a:rPr lang="en-GB" sz="1800" dirty="0" smtClean="0"/>
              <a:t>Brown, G. with Bull, J. and </a:t>
            </a:r>
            <a:r>
              <a:rPr lang="en-GB" sz="1800" dirty="0" err="1" smtClean="0"/>
              <a:t>Pendlebury</a:t>
            </a:r>
            <a:r>
              <a:rPr lang="en-GB" sz="1800" dirty="0" smtClean="0"/>
              <a:t>, M. (1997) </a:t>
            </a:r>
            <a:r>
              <a:rPr lang="en-GB" sz="1800" i="1" dirty="0" smtClean="0"/>
              <a:t>Assessing Student Learning in Higher Education,</a:t>
            </a:r>
            <a:r>
              <a:rPr lang="en-GB" sz="1800" dirty="0" smtClean="0"/>
              <a:t> London: Routledge.</a:t>
            </a:r>
          </a:p>
          <a:p>
            <a:pPr marL="609600" indent="-609600" eaLnBrk="1" hangingPunct="1">
              <a:buFont typeface="Wingdings" pitchFamily="2" charset="2"/>
              <a:buNone/>
              <a:defRPr/>
            </a:pPr>
            <a:r>
              <a:rPr lang="en-GB" sz="1800" dirty="0" smtClean="0"/>
              <a:t>Brown, S. and </a:t>
            </a:r>
            <a:r>
              <a:rPr lang="en-GB" sz="1800" dirty="0" err="1" smtClean="0"/>
              <a:t>Glasner</a:t>
            </a:r>
            <a:r>
              <a:rPr lang="en-GB" sz="1800" dirty="0" smtClean="0"/>
              <a:t>, A. (eds.) (1999) </a:t>
            </a:r>
            <a:r>
              <a:rPr lang="en-GB" sz="1800" i="1" dirty="0" smtClean="0"/>
              <a:t>Assessment Matters in Higher Education, Choosing and Using Diverse Approaches</a:t>
            </a:r>
            <a:r>
              <a:rPr lang="en-GB" sz="1800" dirty="0" smtClean="0"/>
              <a:t>, Maidenhead: Open University Press.</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endParaRPr lang="en-US" sz="1800" dirty="0" smtClean="0"/>
          </a:p>
          <a:p>
            <a:pPr marL="609600" indent="-609600" eaLnBrk="1" hangingPunct="1">
              <a:buNone/>
              <a:defRPr/>
            </a:pPr>
            <a:r>
              <a:rPr lang="en-US" sz="1800" dirty="0" smtClean="0"/>
              <a:t>Brown, S. and Race, P. (2012) </a:t>
            </a:r>
            <a:r>
              <a:rPr lang="en-GB" sz="1800" i="1" dirty="0" smtClean="0"/>
              <a:t>Using effective assessment to promote learning </a:t>
            </a:r>
            <a:r>
              <a:rPr lang="en-GB" sz="1800" dirty="0" smtClean="0"/>
              <a:t>in Hunt, L. and Chambers, D. (2012) </a:t>
            </a:r>
            <a:r>
              <a:rPr lang="en-GB" sz="1800" i="1" dirty="0" smtClean="0"/>
              <a:t>University Teaching in Focus, Victoria, Australia, Acer Press. P74-91</a:t>
            </a:r>
            <a:endParaRPr lang="en-GB" sz="1800" dirty="0" smtClean="0"/>
          </a:p>
          <a:p>
            <a:pPr marL="609600" indent="-609600" eaLnBrk="1" hangingPunct="1">
              <a:defRPr/>
            </a:pPr>
            <a:endParaRPr lang="en-GB" sz="1800" dirty="0" smtClean="0"/>
          </a:p>
          <a:p>
            <a:pPr eaLnBrk="1" hangingPunct="1">
              <a:lnSpc>
                <a:spcPct val="90000"/>
              </a:lnSpc>
              <a:defRPr/>
            </a:pPr>
            <a:r>
              <a:rPr lang="en-GB" sz="1800" dirty="0" smtClean="0"/>
              <a: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p:spPr>
        <p:txBody>
          <a:bodyPr/>
          <a:lstStyle/>
          <a:p>
            <a:pPr eaLnBrk="1" hangingPunct="1"/>
            <a:r>
              <a:rPr lang="en-GB" sz="3200" dirty="0" smtClean="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1800" dirty="0" smtClean="0"/>
              <a:t>Carless, D., </a:t>
            </a:r>
            <a:r>
              <a:rPr lang="en-US" sz="1800" dirty="0" err="1" smtClean="0"/>
              <a:t>Joughin</a:t>
            </a:r>
            <a:r>
              <a:rPr lang="en-US" sz="1800" dirty="0" smtClean="0"/>
              <a:t>, G., </a:t>
            </a:r>
            <a:r>
              <a:rPr lang="en-US" sz="1800" dirty="0" err="1" smtClean="0"/>
              <a:t>Ngar</a:t>
            </a:r>
            <a:r>
              <a:rPr lang="en-US" sz="1800" dirty="0" smtClean="0"/>
              <a:t>-Fun Liu </a:t>
            </a:r>
            <a:r>
              <a:rPr lang="en-US" sz="1800" i="1" dirty="0" smtClean="0"/>
              <a:t>et al</a:t>
            </a:r>
            <a:r>
              <a:rPr lang="en-US" sz="1800" dirty="0" smtClean="0"/>
              <a:t> (2006) </a:t>
            </a:r>
            <a:r>
              <a:rPr lang="en-US" sz="1800" i="1" dirty="0" smtClean="0"/>
              <a:t>How Assessment supports learning: Learning orientated assessment in action </a:t>
            </a:r>
            <a:r>
              <a:rPr lang="en-US" sz="1800" dirty="0" smtClean="0"/>
              <a:t>Hong Kong: Hong Kong University Press.</a:t>
            </a:r>
          </a:p>
          <a:p>
            <a:pPr eaLnBrk="1" hangingPunct="1">
              <a:buFont typeface="Wingdings" pitchFamily="2" charset="2"/>
              <a:buNone/>
              <a:defRPr/>
            </a:pPr>
            <a:r>
              <a:rPr lang="en-GB" sz="1800" dirty="0" smtClean="0"/>
              <a:t>Carroll, J. and Ryan, J. (2005) Teaching International students: improving learning for all London: Routledge SEDA series.</a:t>
            </a:r>
          </a:p>
          <a:p>
            <a:pPr eaLnBrk="1" hangingPunct="1">
              <a:buNone/>
              <a:defRPr/>
            </a:pPr>
            <a:r>
              <a:rPr lang="en-GB" sz="1800" dirty="0" err="1" smtClean="0"/>
              <a:t>Crosling</a:t>
            </a:r>
            <a:r>
              <a:rPr lang="en-GB" sz="1800" dirty="0" smtClean="0"/>
              <a:t>, G., Thomas, L. and </a:t>
            </a:r>
            <a:r>
              <a:rPr lang="en-GB" sz="1800" dirty="0" err="1" smtClean="0"/>
              <a:t>Heagney</a:t>
            </a:r>
            <a:r>
              <a:rPr lang="en-GB" sz="1800" dirty="0" smtClean="0"/>
              <a:t>, M. (2008) Improving student retention in Higher Education London and New York: Routledge </a:t>
            </a:r>
          </a:p>
          <a:p>
            <a:pPr marL="609600" indent="-609600" eaLnBrk="1" hangingPunct="1">
              <a:buFont typeface="Wingdings" pitchFamily="2" charset="2"/>
              <a:buNone/>
              <a:defRPr/>
            </a:pPr>
            <a:r>
              <a:rPr lang="en-GB" sz="1800" dirty="0" smtClean="0"/>
              <a:t>Crooks, T. (1988) </a:t>
            </a:r>
            <a:r>
              <a:rPr lang="en-GB" sz="1800" i="1" dirty="0" smtClean="0"/>
              <a:t>Assessing student performance, </a:t>
            </a:r>
            <a:r>
              <a:rPr lang="en-GB" sz="1800" dirty="0" smtClean="0"/>
              <a:t>HERDSA Green Guide No 8 HERDSA (reprinted 1994)</a:t>
            </a:r>
          </a:p>
          <a:p>
            <a:pPr marL="609600" indent="-609600" eaLnBrk="1" hangingPunct="1">
              <a:buFont typeface="Wingdings" pitchFamily="2" charset="2"/>
              <a:buNone/>
              <a:defRPr/>
            </a:pPr>
            <a:r>
              <a:rPr lang="en-GB" sz="1800" dirty="0" err="1" smtClean="0"/>
              <a:t>Falchikov</a:t>
            </a:r>
            <a:r>
              <a:rPr lang="en-GB" sz="1800" dirty="0" smtClean="0"/>
              <a:t>, N. (2004) Improving Assessment through Student Involvement: Practical Solutions for Aiding Learning in Higher and Further Education, London: Routledge.</a:t>
            </a:r>
          </a:p>
          <a:p>
            <a:pPr marL="609600" indent="-609600" eaLnBrk="1" hangingPunct="1">
              <a:buFont typeface="Wingdings" pitchFamily="2" charset="2"/>
              <a:buNone/>
              <a:defRPr/>
            </a:pPr>
            <a:r>
              <a:rPr lang="en-GB" sz="1800" dirty="0" smtClean="0"/>
              <a:t>Gibbs, G. (1999) </a:t>
            </a:r>
            <a:r>
              <a:rPr lang="en-GB" sz="1800" i="1" dirty="0" smtClean="0"/>
              <a:t>Using assessment strategically to change the way students learn</a:t>
            </a:r>
            <a:r>
              <a:rPr lang="en-GB" sz="1800" dirty="0" smtClean="0"/>
              <a:t>, in Brown S. &amp; </a:t>
            </a:r>
            <a:r>
              <a:rPr lang="en-GB" sz="1800" dirty="0" err="1" smtClean="0"/>
              <a:t>Glasner</a:t>
            </a:r>
            <a:r>
              <a:rPr lang="en-GB" sz="1800" dirty="0" smtClean="0"/>
              <a:t>, A. (eds.), </a:t>
            </a:r>
            <a:r>
              <a:rPr lang="en-GB" sz="1800" i="1" dirty="0" smtClean="0"/>
              <a:t>Assessment Matters in Higher Education: Choosing and Using Diverse Approaches, </a:t>
            </a:r>
            <a:r>
              <a:rPr lang="en-GB" sz="1800" dirty="0" smtClean="0"/>
              <a:t>Maidenhead: SRHE/Open University Press.</a:t>
            </a:r>
          </a:p>
          <a:p>
            <a:pPr marL="609600" indent="-609600" eaLnBrk="1" hangingPunct="1">
              <a:buFont typeface="Wingdings" pitchFamily="2" charset="2"/>
              <a:buNone/>
              <a:defRPr/>
            </a:pPr>
            <a:r>
              <a:rPr lang="en-GB" sz="1800" dirty="0" smtClean="0"/>
              <a:t>Gibbs, G. (2008) </a:t>
            </a:r>
            <a:r>
              <a:rPr lang="en-US" sz="1800" i="1" dirty="0" smtClean="0"/>
              <a:t>Designing assessment to support student learning</a:t>
            </a:r>
            <a:r>
              <a:rPr lang="en-GB" sz="1800" i="1" dirty="0" smtClean="0"/>
              <a:t> </a:t>
            </a:r>
            <a:r>
              <a:rPr lang="en-GB" sz="1800" dirty="0" smtClean="0"/>
              <a:t>Keynote at Leeds Met staff Development festival.</a:t>
            </a:r>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p:spPr>
        <p:txBody>
          <a:bodyPr/>
          <a:lstStyle/>
          <a:p>
            <a:pPr eaLnBrk="1" hangingPunct="1"/>
            <a:r>
              <a:rPr lang="en-GB" dirty="0" smtClean="0"/>
              <a:t>Useful references 3</a:t>
            </a:r>
          </a:p>
        </p:txBody>
      </p:sp>
      <p:sp>
        <p:nvSpPr>
          <p:cNvPr id="43011" name="Rectangle 3"/>
          <p:cNvSpPr>
            <a:spLocks noGrp="1" noChangeArrowheads="1"/>
          </p:cNvSpPr>
          <p:nvPr>
            <p:ph type="body" idx="1"/>
          </p:nvPr>
        </p:nvSpPr>
        <p:spPr>
          <a:xfrm>
            <a:off x="323850" y="1052737"/>
            <a:ext cx="8569325" cy="5329014"/>
          </a:xfrm>
        </p:spPr>
        <p:txBody>
          <a:bodyPr/>
          <a:lstStyle/>
          <a:p>
            <a:pPr marL="609600" indent="-609600" eaLnBrk="1" hangingPunct="1">
              <a:buFont typeface="Wingdings" pitchFamily="2" charset="2"/>
              <a:buNone/>
              <a:defRPr/>
            </a:pPr>
            <a:r>
              <a:rPr lang="en-GB" sz="1800" dirty="0" err="1" smtClean="0"/>
              <a:t>Kneale</a:t>
            </a:r>
            <a:r>
              <a:rPr lang="en-GB" sz="1800" dirty="0" smtClean="0"/>
              <a:t>, P. E. (1997) </a:t>
            </a:r>
            <a:r>
              <a:rPr lang="en-GB" sz="1800" i="1" dirty="0" smtClean="0"/>
              <a:t>The rise of the "strategic student": how can we adapt to cope?</a:t>
            </a:r>
            <a:r>
              <a:rPr lang="en-GB" sz="1800" dirty="0" smtClean="0"/>
              <a:t> in Armstrong, S., Thompson, G. and Brown, S. (</a:t>
            </a:r>
            <a:r>
              <a:rPr lang="en-GB" sz="1800" dirty="0" err="1" smtClean="0"/>
              <a:t>eds</a:t>
            </a:r>
            <a:r>
              <a:rPr lang="en-GB" sz="1800" dirty="0" smtClean="0"/>
              <a:t>) </a:t>
            </a:r>
            <a:r>
              <a:rPr lang="en-GB" sz="1800" i="1" dirty="0" smtClean="0"/>
              <a:t>Facing up to Radical Changes in Universities and Colleges,</a:t>
            </a:r>
            <a:r>
              <a:rPr lang="en-GB" sz="1800" dirty="0" smtClean="0"/>
              <a:t> 119-139 London: </a:t>
            </a:r>
            <a:r>
              <a:rPr lang="en-GB" sz="1800" dirty="0" err="1" smtClean="0"/>
              <a:t>Kogan</a:t>
            </a:r>
            <a:r>
              <a:rPr lang="en-GB" sz="1800" dirty="0" smtClean="0"/>
              <a:t> Page.</a:t>
            </a:r>
          </a:p>
          <a:p>
            <a:pPr marL="609600" indent="-609600" eaLnBrk="1" hangingPunct="1">
              <a:buFont typeface="Wingdings" pitchFamily="2" charset="2"/>
              <a:buNone/>
              <a:defRPr/>
            </a:pPr>
            <a:r>
              <a:rPr lang="en-GB" sz="1800" dirty="0" smtClean="0"/>
              <a:t>Knight, P. and </a:t>
            </a:r>
            <a:r>
              <a:rPr lang="en-GB" sz="1800" dirty="0" err="1" smtClean="0"/>
              <a:t>Yorke</a:t>
            </a:r>
            <a:r>
              <a:rPr lang="en-GB" sz="1800" dirty="0" smtClean="0"/>
              <a:t>, M. (2003) </a:t>
            </a:r>
            <a:r>
              <a:rPr lang="en-GB" sz="1800" i="1" dirty="0" smtClean="0"/>
              <a:t>Assessment, learning and employability</a:t>
            </a:r>
            <a:r>
              <a:rPr lang="en-GB" sz="1800" dirty="0" smtClean="0"/>
              <a:t> Maidenhead, UK: SRHE/Open University Press.</a:t>
            </a:r>
          </a:p>
          <a:p>
            <a:pPr eaLnBrk="1" hangingPunct="1">
              <a:buFont typeface="Wingdings" pitchFamily="2" charset="2"/>
              <a:buNone/>
              <a:defRPr/>
            </a:pPr>
            <a:r>
              <a:rPr lang="en-GB" sz="1800" dirty="0" err="1" smtClean="0"/>
              <a:t>Mentkowski</a:t>
            </a:r>
            <a:r>
              <a:rPr lang="en-GB" sz="1800" dirty="0" smtClean="0"/>
              <a:t>, M. and associates (2000) p.82 </a:t>
            </a:r>
            <a:r>
              <a:rPr lang="en-GB" sz="1800" i="1" dirty="0" smtClean="0"/>
              <a:t>Learning that lasts: integrating learning development and performance in college and beyond</a:t>
            </a:r>
            <a:r>
              <a:rPr lang="en-GB" sz="1800" dirty="0" smtClean="0"/>
              <a:t> San Francisco: </a:t>
            </a:r>
            <a:r>
              <a:rPr lang="en-GB" sz="1800" dirty="0" err="1" smtClean="0"/>
              <a:t>Jossey</a:t>
            </a:r>
            <a:r>
              <a:rPr lang="en-GB" sz="1800" dirty="0" smtClean="0"/>
              <a:t>-Bass.</a:t>
            </a:r>
          </a:p>
          <a:p>
            <a:pPr eaLnBrk="1" hangingPunct="1">
              <a:buFont typeface="Wingdings" pitchFamily="2" charset="2"/>
              <a:buNone/>
              <a:defRPr/>
            </a:pPr>
            <a:r>
              <a:rPr lang="en-GB" sz="1800" dirty="0" smtClean="0"/>
              <a:t>McDowell, L. and Brown, S. (1998) </a:t>
            </a:r>
            <a:r>
              <a:rPr lang="en-GB" sz="1800" i="1" dirty="0" smtClean="0"/>
              <a:t>Assessing students: cheating and plagiarism</a:t>
            </a:r>
            <a:r>
              <a:rPr lang="en-GB" sz="1800" dirty="0" smtClean="0"/>
              <a:t>, Newcastle: Red Guide 10/11 University of Northumbria.</a:t>
            </a:r>
            <a:endParaRPr lang="en-US" sz="1800" dirty="0" smtClean="0"/>
          </a:p>
          <a:p>
            <a:pPr eaLnBrk="1" hangingPunct="1">
              <a:buFont typeface="Wingdings" pitchFamily="2" charset="2"/>
              <a:buNone/>
              <a:defRPr/>
            </a:pPr>
            <a:r>
              <a:rPr lang="en-GB" sz="1800" dirty="0" err="1" smtClean="0"/>
              <a:t>Nicol</a:t>
            </a:r>
            <a:r>
              <a:rPr lang="en-GB" sz="1800" dirty="0" smtClean="0"/>
              <a:t>, D. J. and Macfarlane-Dick, D. (2006) Formative assessment and self-regulated learning: A model and seven principles of good feedback practice. </a:t>
            </a:r>
            <a:r>
              <a:rPr lang="en-GB" sz="1800" i="1" dirty="0" smtClean="0"/>
              <a:t>Studies in Higher Education </a:t>
            </a:r>
            <a:r>
              <a:rPr lang="en-GB" sz="1800" i="1" dirty="0" err="1" smtClean="0"/>
              <a:t>Vol</a:t>
            </a:r>
            <a:r>
              <a:rPr lang="en-GB" sz="1800" i="1" dirty="0" smtClean="0"/>
              <a:t> 31(2), 199-218.</a:t>
            </a:r>
          </a:p>
          <a:p>
            <a:pPr eaLnBrk="1" hangingPunct="1">
              <a:buFont typeface="Wingdings" pitchFamily="2" charset="2"/>
              <a:buNone/>
              <a:defRPr/>
            </a:pPr>
            <a:r>
              <a:rPr lang="en-GB" sz="1800" dirty="0" err="1" smtClean="0"/>
              <a:t>Pickford</a:t>
            </a:r>
            <a:r>
              <a:rPr lang="en-GB" sz="1800" dirty="0" smtClean="0"/>
              <a:t>, R. and Brown, S. (2006) </a:t>
            </a:r>
            <a:r>
              <a:rPr lang="en-GB" sz="1800" i="1" dirty="0" smtClean="0"/>
              <a:t>Assessing skills and practice,</a:t>
            </a:r>
            <a:r>
              <a:rPr lang="en-GB" sz="1800" dirty="0" smtClean="0"/>
              <a:t> London: Routledge. </a:t>
            </a:r>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smtClean="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1800" dirty="0" smtClean="0"/>
              <a:t>Race, P. (2001) </a:t>
            </a:r>
            <a:r>
              <a:rPr lang="en-GB" sz="1800" i="1" dirty="0" smtClean="0"/>
              <a:t>A Briefing on Self, Peer &amp; Group Assessment,</a:t>
            </a:r>
            <a:r>
              <a:rPr lang="en-GB" sz="1800" dirty="0" smtClean="0"/>
              <a:t> in LTSN Generic Centre Assessment Series No 9 LTSN York.</a:t>
            </a:r>
          </a:p>
          <a:p>
            <a:pPr eaLnBrk="1" hangingPunct="1">
              <a:buFont typeface="Wingdings" pitchFamily="2" charset="2"/>
              <a:buNone/>
            </a:pPr>
            <a:r>
              <a:rPr lang="en-GB" sz="1800" dirty="0" smtClean="0"/>
              <a:t>Race P. (2006) </a:t>
            </a:r>
            <a:r>
              <a:rPr lang="en-GB" sz="1800" i="1" dirty="0" smtClean="0"/>
              <a:t>The lecturer’s toolkit (3rd edition),</a:t>
            </a:r>
            <a:r>
              <a:rPr lang="en-GB" sz="1800" dirty="0" smtClean="0"/>
              <a:t> London: Routledge.</a:t>
            </a:r>
          </a:p>
          <a:p>
            <a:pPr eaLnBrk="1" hangingPunct="1">
              <a:buFont typeface="Wingdings" pitchFamily="2" charset="2"/>
              <a:buNone/>
            </a:pPr>
            <a:r>
              <a:rPr lang="en-GB" sz="1800" dirty="0" smtClean="0"/>
              <a:t>Rust, C., Price, M. and O’Donovan, B. (2003) </a:t>
            </a:r>
            <a:r>
              <a:rPr lang="en-GB" sz="1800" i="1" dirty="0" smtClean="0"/>
              <a:t>Improving students’ learning by developing their understanding of assessment criteria and processes, </a:t>
            </a:r>
            <a:r>
              <a:rPr lang="en-GB" sz="1800" dirty="0" smtClean="0"/>
              <a:t>Assessment and Evaluation in Higher Education. 28 (2), 147-164.</a:t>
            </a:r>
          </a:p>
          <a:p>
            <a:pPr eaLnBrk="1" hangingPunct="1">
              <a:buFont typeface="Wingdings" pitchFamily="2" charset="2"/>
              <a:buNone/>
            </a:pPr>
            <a:r>
              <a:rPr lang="en-GB" sz="1800" dirty="0" smtClean="0"/>
              <a:t>Ryan, J. (2000) </a:t>
            </a:r>
            <a:r>
              <a:rPr lang="en-GB" sz="1800" i="1" dirty="0" smtClean="0"/>
              <a:t>A Guide to Teaching International Students,</a:t>
            </a:r>
            <a:r>
              <a:rPr lang="en-GB" sz="1800" dirty="0" smtClean="0"/>
              <a:t> Oxford Centre for Staff and Learning Development</a:t>
            </a:r>
          </a:p>
          <a:p>
            <a:pPr eaLnBrk="1" hangingPunct="1">
              <a:buFont typeface="Wingdings" pitchFamily="2" charset="2"/>
              <a:buNone/>
            </a:pPr>
            <a:r>
              <a:rPr lang="en-GB" sz="1800" dirty="0" smtClean="0"/>
              <a:t>Stefani, L. and Carroll, J. (2001) </a:t>
            </a:r>
            <a:r>
              <a:rPr lang="en-GB" sz="1800" i="1" dirty="0" smtClean="0"/>
              <a:t>A Briefing on Plagiarism </a:t>
            </a:r>
            <a:r>
              <a:rPr lang="en-GB" sz="1800" dirty="0" smtClean="0"/>
              <a:t>http://www.ltsn.ac.uk/application.asp?app=resources.asp&amp;process=full_record&amp;section=generic&amp;id=10</a:t>
            </a:r>
          </a:p>
          <a:p>
            <a:pPr eaLnBrk="1" hangingPunct="1">
              <a:buFont typeface="Wingdings" pitchFamily="2" charset="2"/>
              <a:buNone/>
            </a:pPr>
            <a:r>
              <a:rPr lang="en-GB" sz="1800" dirty="0" smtClean="0"/>
              <a:t>Sadler, R. (2008) </a:t>
            </a:r>
            <a:r>
              <a:rPr lang="en-GB" sz="1800" i="1" dirty="0" smtClean="0"/>
              <a:t>Assessment of Higher Education,</a:t>
            </a:r>
            <a:r>
              <a:rPr lang="en-GB" sz="1800" dirty="0" smtClean="0"/>
              <a:t> in International Encyclopaedia of Education</a:t>
            </a:r>
          </a:p>
          <a:p>
            <a:pPr eaLnBrk="1" hangingPunct="1">
              <a:buFont typeface="Wingdings" pitchFamily="2" charset="2"/>
              <a:buNone/>
            </a:pPr>
            <a:r>
              <a:rPr lang="en-GB" sz="1800" dirty="0" smtClean="0"/>
              <a:t>Yorke, M. (1999) </a:t>
            </a:r>
            <a:r>
              <a:rPr lang="en-GB" sz="1800" i="1" dirty="0" smtClean="0"/>
              <a:t>Leaving Early: Undergraduate Non-completion in Higher Education,</a:t>
            </a:r>
            <a:r>
              <a:rPr lang="en-GB" sz="1800" dirty="0" smtClean="0"/>
              <a:t> London: Routledge.</a:t>
            </a:r>
          </a:p>
          <a:p>
            <a:pPr eaLnBrk="1" hangingPunct="1">
              <a:buFont typeface="Wingdings" pitchFamily="2" charset="2"/>
              <a:buNone/>
            </a:pPr>
            <a:endParaRPr lang="en-GB" sz="1800" dirty="0" smtClean="0"/>
          </a:p>
          <a:p>
            <a:endParaRPr lang="en-GB" sz="18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smtClean="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000" dirty="0" smtClean="0"/>
              <a:t>6. 	Assessment expectations should be made </a:t>
            </a:r>
            <a:r>
              <a:rPr lang="en-GB" sz="2000" dirty="0" smtClean="0">
                <a:solidFill>
                  <a:schemeClr val="tx2">
                    <a:lumMod val="40000"/>
                    <a:lumOff val="60000"/>
                  </a:schemeClr>
                </a:solidFill>
              </a:rPr>
              <a:t>visible</a:t>
            </a:r>
            <a:r>
              <a:rPr lang="en-GB" sz="2000" dirty="0" smtClean="0">
                <a:solidFill>
                  <a:srgbClr val="7030A0"/>
                </a:solidFill>
              </a:rPr>
              <a:t> </a:t>
            </a:r>
            <a:r>
              <a:rPr lang="en-GB" sz="2000" dirty="0" smtClean="0"/>
              <a:t>to students as far as possible;</a:t>
            </a:r>
          </a:p>
          <a:p>
            <a:pPr marL="538163" indent="-538163" eaLnBrk="1" hangingPunct="1">
              <a:buFont typeface="Wingdings" pitchFamily="2" charset="2"/>
              <a:buNone/>
              <a:defRPr/>
            </a:pPr>
            <a:r>
              <a:rPr lang="en-GB" sz="2000" dirty="0" smtClean="0"/>
              <a:t>7. 	Tasks should involve the </a:t>
            </a:r>
            <a:r>
              <a:rPr lang="en-GB" sz="2000" dirty="0" smtClean="0">
                <a:solidFill>
                  <a:schemeClr val="tx2">
                    <a:lumMod val="40000"/>
                    <a:lumOff val="60000"/>
                  </a:schemeClr>
                </a:solidFill>
              </a:rPr>
              <a:t>active engagement </a:t>
            </a:r>
            <a:r>
              <a:rPr lang="en-GB" sz="2000" dirty="0" smtClean="0"/>
              <a:t>of students developing the capacity to find things out for themselves and learn independently;</a:t>
            </a:r>
          </a:p>
          <a:p>
            <a:pPr marL="538163" indent="-538163" eaLnBrk="1" hangingPunct="1">
              <a:buFont typeface="Wingdings" pitchFamily="2" charset="2"/>
              <a:buNone/>
              <a:defRPr/>
            </a:pPr>
            <a:r>
              <a:rPr lang="en-GB" sz="2000" dirty="0" smtClean="0"/>
              <a:t>8. 	Tasks should be </a:t>
            </a:r>
            <a:r>
              <a:rPr lang="en-GB" sz="2000" dirty="0" smtClean="0">
                <a:solidFill>
                  <a:schemeClr val="tx2">
                    <a:lumMod val="40000"/>
                    <a:lumOff val="60000"/>
                  </a:schemeClr>
                </a:solidFill>
              </a:rPr>
              <a:t>authentic</a:t>
            </a:r>
            <a:r>
              <a:rPr lang="en-GB" sz="2000" dirty="0" smtClean="0"/>
              <a:t>; worthwhile, relevant and offering students some level of control over their work;</a:t>
            </a:r>
          </a:p>
          <a:p>
            <a:pPr marL="538163" indent="-538163" eaLnBrk="1" hangingPunct="1">
              <a:buFont typeface="Wingdings" pitchFamily="2" charset="2"/>
              <a:buNone/>
              <a:defRPr/>
            </a:pPr>
            <a:r>
              <a:rPr lang="en-GB" sz="2000" dirty="0" smtClean="0"/>
              <a:t>9. 	Tasks are </a:t>
            </a:r>
            <a:r>
              <a:rPr lang="en-GB" sz="2000" dirty="0" smtClean="0">
                <a:solidFill>
                  <a:schemeClr val="tx2">
                    <a:lumMod val="40000"/>
                    <a:lumOff val="60000"/>
                  </a:schemeClr>
                </a:solidFill>
              </a:rPr>
              <a:t>fit for purpose </a:t>
            </a:r>
            <a:r>
              <a:rPr lang="en-GB" sz="2000" dirty="0" smtClean="0"/>
              <a:t>and align with important learning outcomes;</a:t>
            </a:r>
          </a:p>
          <a:p>
            <a:pPr marL="538163" indent="-538163" eaLnBrk="1" hangingPunct="1">
              <a:buFont typeface="Wingdings" pitchFamily="2" charset="2"/>
              <a:buNone/>
              <a:defRPr/>
            </a:pPr>
            <a:r>
              <a:rPr lang="en-GB" sz="2000" dirty="0" smtClean="0"/>
              <a:t>10. 	Assessment should be used to </a:t>
            </a:r>
            <a:r>
              <a:rPr lang="en-GB" sz="2000" dirty="0" smtClean="0">
                <a:solidFill>
                  <a:schemeClr val="tx2">
                    <a:lumMod val="40000"/>
                    <a:lumOff val="60000"/>
                  </a:schemeClr>
                </a:solidFill>
              </a:rPr>
              <a:t>evaluate teaching </a:t>
            </a:r>
            <a:r>
              <a:rPr lang="en-GB" sz="2000" dirty="0" smtClean="0"/>
              <a:t>as well as student learning.</a:t>
            </a:r>
          </a:p>
          <a:p>
            <a:pPr eaLnBrk="1" hangingPunct="1">
              <a:buFont typeface="Wingdings" pitchFamily="2" charset="2"/>
              <a:buNone/>
              <a:defRPr/>
            </a:pPr>
            <a:r>
              <a:rPr lang="en-GB" sz="2000" i="1" dirty="0" smtClean="0"/>
              <a:t>(Sue </a:t>
            </a:r>
            <a:r>
              <a:rPr lang="en-GB" sz="2000" i="1" dirty="0" err="1" smtClean="0"/>
              <a:t>Bloxham</a:t>
            </a:r>
            <a:r>
              <a:rPr lang="en-GB" sz="2000" i="1" dirty="0" smtClean="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Que</a:t>
            </a:r>
            <a:r>
              <a:rPr lang="en-GB" dirty="0" smtClean="0"/>
              <a:t> </a:t>
            </a:r>
            <a:r>
              <a:rPr lang="en-GB" dirty="0" err="1" smtClean="0"/>
              <a:t>valores</a:t>
            </a:r>
            <a:r>
              <a:rPr lang="en-GB" dirty="0" smtClean="0"/>
              <a:t> </a:t>
            </a:r>
            <a:r>
              <a:rPr lang="en-GB" dirty="0" err="1" smtClean="0"/>
              <a:t>estan</a:t>
            </a:r>
            <a:r>
              <a:rPr lang="en-GB" dirty="0" smtClean="0"/>
              <a:t> </a:t>
            </a:r>
            <a:r>
              <a:rPr lang="en-GB" dirty="0" err="1" smtClean="0"/>
              <a:t>implicitos</a:t>
            </a:r>
            <a:r>
              <a:rPr lang="en-GB" dirty="0" smtClean="0"/>
              <a:t> en </a:t>
            </a:r>
            <a:r>
              <a:rPr lang="en-GB" dirty="0" err="1" smtClean="0"/>
              <a:t>nuestra</a:t>
            </a:r>
            <a:r>
              <a:rPr lang="en-GB" dirty="0" smtClean="0"/>
              <a:t> </a:t>
            </a:r>
            <a:r>
              <a:rPr lang="en-GB" dirty="0" err="1" smtClean="0"/>
              <a:t>enfoque</a:t>
            </a:r>
            <a:r>
              <a:rPr lang="en-GB" dirty="0" smtClean="0"/>
              <a:t> de la </a:t>
            </a:r>
            <a:r>
              <a:rPr lang="en-GB" dirty="0" err="1" smtClean="0"/>
              <a:t>evaluacion</a:t>
            </a:r>
            <a:endParaRPr lang="en-GB" dirty="0"/>
          </a:p>
        </p:txBody>
      </p:sp>
      <p:sp>
        <p:nvSpPr>
          <p:cNvPr id="3" name="Content Placeholder 2"/>
          <p:cNvSpPr>
            <a:spLocks noGrp="1"/>
          </p:cNvSpPr>
          <p:nvPr>
            <p:ph idx="1"/>
          </p:nvPr>
        </p:nvSpPr>
        <p:spPr/>
        <p:txBody>
          <a:bodyPr/>
          <a:lstStyle/>
          <a:p>
            <a:r>
              <a:rPr lang="en-GB" dirty="0" smtClean="0"/>
              <a:t>La </a:t>
            </a:r>
            <a:r>
              <a:rPr lang="en-GB" dirty="0" err="1" smtClean="0"/>
              <a:t>tareas</a:t>
            </a:r>
            <a:r>
              <a:rPr lang="en-GB" dirty="0" smtClean="0"/>
              <a:t> </a:t>
            </a:r>
            <a:r>
              <a:rPr lang="en-GB" dirty="0" err="1" smtClean="0"/>
              <a:t>para</a:t>
            </a:r>
            <a:r>
              <a:rPr lang="en-GB" dirty="0" smtClean="0"/>
              <a:t> </a:t>
            </a:r>
            <a:r>
              <a:rPr lang="en-GB" dirty="0" err="1" smtClean="0"/>
              <a:t>poner</a:t>
            </a:r>
            <a:r>
              <a:rPr lang="en-GB" dirty="0" smtClean="0"/>
              <a:t> a </a:t>
            </a:r>
            <a:r>
              <a:rPr lang="en-GB" dirty="0" err="1" smtClean="0"/>
              <a:t>prueba</a:t>
            </a:r>
            <a:r>
              <a:rPr lang="en-GB" dirty="0" smtClean="0"/>
              <a:t> </a:t>
            </a:r>
            <a:r>
              <a:rPr lang="en-GB" dirty="0" err="1" smtClean="0"/>
              <a:t>las</a:t>
            </a:r>
            <a:r>
              <a:rPr lang="en-GB" dirty="0" smtClean="0"/>
              <a:t> </a:t>
            </a:r>
            <a:r>
              <a:rPr lang="en-GB" dirty="0" err="1" smtClean="0"/>
              <a:t>destrezas</a:t>
            </a:r>
            <a:r>
              <a:rPr lang="en-GB" dirty="0" smtClean="0"/>
              <a:t> y </a:t>
            </a:r>
            <a:r>
              <a:rPr lang="en-GB" dirty="0" err="1" smtClean="0"/>
              <a:t>habilidades</a:t>
            </a:r>
            <a:r>
              <a:rPr lang="en-GB" dirty="0" smtClean="0"/>
              <a:t> de los </a:t>
            </a:r>
            <a:r>
              <a:rPr lang="en-GB" dirty="0" err="1" smtClean="0"/>
              <a:t>estudiantes</a:t>
            </a:r>
            <a:r>
              <a:rPr lang="en-GB" dirty="0" smtClean="0"/>
              <a:t> </a:t>
            </a:r>
            <a:r>
              <a:rPr lang="en-GB" dirty="0" err="1" smtClean="0"/>
              <a:t>deben</a:t>
            </a:r>
            <a:r>
              <a:rPr lang="en-GB" dirty="0" smtClean="0"/>
              <a:t> </a:t>
            </a:r>
            <a:r>
              <a:rPr lang="en-GB" dirty="0" err="1" smtClean="0"/>
              <a:t>tener</a:t>
            </a:r>
            <a:r>
              <a:rPr lang="en-GB" dirty="0" smtClean="0"/>
              <a:t> </a:t>
            </a:r>
            <a:r>
              <a:rPr lang="en-GB" dirty="0" err="1" smtClean="0"/>
              <a:t>una</a:t>
            </a:r>
            <a:r>
              <a:rPr lang="en-GB" dirty="0" smtClean="0"/>
              <a:t> </a:t>
            </a:r>
            <a:r>
              <a:rPr lang="en-GB" dirty="0" err="1" smtClean="0"/>
              <a:t>orientacion</a:t>
            </a:r>
            <a:r>
              <a:rPr lang="en-GB" dirty="0" smtClean="0"/>
              <a:t> </a:t>
            </a:r>
            <a:r>
              <a:rPr lang="en-GB" dirty="0" err="1" smtClean="0"/>
              <a:t>practica</a:t>
            </a:r>
            <a:r>
              <a:rPr lang="en-GB" dirty="0" smtClean="0"/>
              <a:t> y </a:t>
            </a:r>
            <a:r>
              <a:rPr lang="en-GB" dirty="0" err="1" smtClean="0"/>
              <a:t>estar</a:t>
            </a:r>
            <a:r>
              <a:rPr lang="en-GB" dirty="0" smtClean="0"/>
              <a:t> </a:t>
            </a:r>
            <a:r>
              <a:rPr lang="en-GB" dirty="0" err="1" smtClean="0"/>
              <a:t>disenades</a:t>
            </a:r>
            <a:r>
              <a:rPr lang="en-GB" dirty="0" smtClean="0"/>
              <a:t> </a:t>
            </a:r>
            <a:r>
              <a:rPr lang="en-GB" dirty="0" err="1" smtClean="0"/>
              <a:t>para</a:t>
            </a:r>
            <a:r>
              <a:rPr lang="en-GB" dirty="0" smtClean="0"/>
              <a:t> </a:t>
            </a:r>
            <a:r>
              <a:rPr lang="en-GB" dirty="0" err="1" smtClean="0"/>
              <a:t>que</a:t>
            </a:r>
            <a:r>
              <a:rPr lang="en-GB" dirty="0" smtClean="0"/>
              <a:t> </a:t>
            </a:r>
            <a:r>
              <a:rPr lang="en-GB" dirty="0" err="1" smtClean="0"/>
              <a:t>responden</a:t>
            </a:r>
            <a:r>
              <a:rPr lang="en-GB" dirty="0" smtClean="0"/>
              <a:t> </a:t>
            </a:r>
            <a:r>
              <a:rPr lang="en-GB" dirty="0" err="1" smtClean="0"/>
              <a:t>directamente</a:t>
            </a:r>
            <a:r>
              <a:rPr lang="en-GB" dirty="0" smtClean="0"/>
              <a:t> a los </a:t>
            </a:r>
            <a:r>
              <a:rPr lang="en-GB" dirty="0" err="1" smtClean="0"/>
              <a:t>resultados</a:t>
            </a:r>
            <a:r>
              <a:rPr lang="en-GB" dirty="0" smtClean="0"/>
              <a:t> de </a:t>
            </a:r>
            <a:r>
              <a:rPr lang="en-GB" dirty="0" err="1" smtClean="0"/>
              <a:t>aprendizaje</a:t>
            </a:r>
            <a:r>
              <a:rPr lang="en-GB" dirty="0" smtClean="0"/>
              <a:t> del </a:t>
            </a:r>
            <a:r>
              <a:rPr lang="en-GB" dirty="0" err="1" smtClean="0"/>
              <a:t>programa</a:t>
            </a:r>
            <a:r>
              <a:rPr lang="en-GB" dirty="0" smtClean="0"/>
              <a:t>;</a:t>
            </a:r>
          </a:p>
          <a:p>
            <a:r>
              <a:rPr lang="en-GB" dirty="0" smtClean="0"/>
              <a:t>La </a:t>
            </a:r>
            <a:r>
              <a:rPr lang="en-GB" dirty="0" err="1" smtClean="0"/>
              <a:t>tareas</a:t>
            </a:r>
            <a:r>
              <a:rPr lang="en-GB" dirty="0" smtClean="0"/>
              <a:t> </a:t>
            </a:r>
            <a:r>
              <a:rPr lang="en-GB" dirty="0" err="1" smtClean="0"/>
              <a:t>deben</a:t>
            </a:r>
            <a:r>
              <a:rPr lang="en-GB" dirty="0" smtClean="0"/>
              <a:t> </a:t>
            </a:r>
            <a:r>
              <a:rPr lang="en-GB" dirty="0" err="1" smtClean="0"/>
              <a:t>ajustarse</a:t>
            </a:r>
            <a:r>
              <a:rPr lang="en-GB" dirty="0" smtClean="0"/>
              <a:t> a lo </a:t>
            </a:r>
            <a:r>
              <a:rPr lang="en-GB" dirty="0" err="1" smtClean="0"/>
              <a:t>que</a:t>
            </a:r>
            <a:r>
              <a:rPr lang="en-GB" dirty="0" smtClean="0"/>
              <a:t> se </a:t>
            </a:r>
            <a:r>
              <a:rPr lang="en-GB" dirty="0" err="1" smtClean="0"/>
              <a:t>pida</a:t>
            </a:r>
            <a:r>
              <a:rPr lang="en-GB" dirty="0" smtClean="0"/>
              <a:t>, </a:t>
            </a:r>
            <a:r>
              <a:rPr lang="en-GB" dirty="0" err="1" smtClean="0"/>
              <a:t>teniendo</a:t>
            </a:r>
            <a:r>
              <a:rPr lang="en-GB" dirty="0" smtClean="0"/>
              <a:t> en </a:t>
            </a:r>
            <a:r>
              <a:rPr lang="en-GB" dirty="0" err="1" smtClean="0"/>
              <a:t>cuenta</a:t>
            </a:r>
            <a:r>
              <a:rPr lang="en-GB" dirty="0" smtClean="0"/>
              <a:t> el </a:t>
            </a:r>
            <a:r>
              <a:rPr lang="en-GB" dirty="0" err="1" smtClean="0"/>
              <a:t>contexto</a:t>
            </a:r>
            <a:r>
              <a:rPr lang="en-GB" dirty="0" smtClean="0"/>
              <a:t>, el </a:t>
            </a:r>
            <a:r>
              <a:rPr lang="en-GB" dirty="0" err="1" smtClean="0"/>
              <a:t>nivel</a:t>
            </a:r>
            <a:r>
              <a:rPr lang="en-GB" dirty="0" smtClean="0"/>
              <a:t>, el </a:t>
            </a:r>
            <a:r>
              <a:rPr lang="en-GB" dirty="0" err="1" smtClean="0"/>
              <a:t>tema</a:t>
            </a:r>
            <a:r>
              <a:rPr lang="en-GB" dirty="0" smtClean="0"/>
              <a:t> y a los </a:t>
            </a:r>
            <a:r>
              <a:rPr lang="en-GB" dirty="0" err="1" smtClean="0"/>
              <a:t>propios</a:t>
            </a:r>
            <a:r>
              <a:rPr lang="en-GB" dirty="0" smtClean="0"/>
              <a:t> </a:t>
            </a:r>
            <a:r>
              <a:rPr lang="en-GB" dirty="0" err="1" smtClean="0"/>
              <a:t>estudiantes</a:t>
            </a:r>
            <a:r>
              <a:rPr lang="en-GB" dirty="0" smtClean="0"/>
              <a:t>;</a:t>
            </a:r>
          </a:p>
          <a:p>
            <a:r>
              <a:rPr lang="en-GB" dirty="0" smtClean="0"/>
              <a:t>Los </a:t>
            </a:r>
            <a:r>
              <a:rPr lang="en-GB" dirty="0" err="1" smtClean="0"/>
              <a:t>estudiantes</a:t>
            </a:r>
            <a:r>
              <a:rPr lang="en-GB" dirty="0" smtClean="0"/>
              <a:t> </a:t>
            </a:r>
            <a:r>
              <a:rPr lang="en-GB" dirty="0" err="1" smtClean="0"/>
              <a:t>deben</a:t>
            </a:r>
            <a:r>
              <a:rPr lang="en-GB" dirty="0" smtClean="0"/>
              <a:t> se </a:t>
            </a:r>
            <a:r>
              <a:rPr lang="en-GB" dirty="0" err="1" smtClean="0"/>
              <a:t>informados</a:t>
            </a:r>
            <a:r>
              <a:rPr lang="en-GB" dirty="0" smtClean="0"/>
              <a:t> con </a:t>
            </a:r>
            <a:r>
              <a:rPr lang="en-GB" dirty="0" err="1" smtClean="0"/>
              <a:t>claridad</a:t>
            </a:r>
            <a:r>
              <a:rPr lang="en-GB" dirty="0" smtClean="0"/>
              <a:t> </a:t>
            </a:r>
            <a:r>
              <a:rPr lang="en-GB" dirty="0" err="1" smtClean="0"/>
              <a:t>acerca</a:t>
            </a:r>
            <a:r>
              <a:rPr lang="en-GB" dirty="0" smtClean="0"/>
              <a:t> de los fines y </a:t>
            </a:r>
            <a:r>
              <a:rPr lang="en-GB" dirty="0" err="1" smtClean="0"/>
              <a:t>resultados</a:t>
            </a:r>
            <a:r>
              <a:rPr lang="en-GB" dirty="0" smtClean="0"/>
              <a:t> </a:t>
            </a:r>
            <a:r>
              <a:rPr lang="en-GB" dirty="0" err="1" smtClean="0"/>
              <a:t>esperados</a:t>
            </a:r>
            <a:r>
              <a:rPr lang="en-GB" dirty="0" smtClean="0"/>
              <a:t> de un </a:t>
            </a:r>
            <a:r>
              <a:rPr lang="en-GB" dirty="0" err="1" smtClean="0"/>
              <a:t>tarea</a:t>
            </a:r>
            <a:r>
              <a:rPr lang="en-GB" dirty="0" smtClean="0"/>
              <a:t>, sin </a:t>
            </a:r>
            <a:r>
              <a:rPr lang="en-GB" dirty="0" err="1" smtClean="0"/>
              <a:t>dirigismo</a:t>
            </a:r>
            <a:r>
              <a:rPr lang="en-GB" dirty="0" smtClean="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714473"/>
          </a:xfrm>
        </p:spPr>
        <p:txBody>
          <a:bodyPr/>
          <a:lstStyle/>
          <a:p>
            <a:r>
              <a:rPr lang="en-GB" dirty="0" err="1" smtClean="0"/>
              <a:t>Implicitos</a:t>
            </a:r>
            <a:r>
              <a:rPr lang="en-GB" dirty="0" smtClean="0"/>
              <a:t> 2</a:t>
            </a:r>
            <a:endParaRPr lang="en-GB" dirty="0"/>
          </a:p>
        </p:txBody>
      </p:sp>
      <p:sp>
        <p:nvSpPr>
          <p:cNvPr id="3" name="Content Placeholder 2"/>
          <p:cNvSpPr>
            <a:spLocks noGrp="1"/>
          </p:cNvSpPr>
          <p:nvPr>
            <p:ph idx="1"/>
          </p:nvPr>
        </p:nvSpPr>
        <p:spPr>
          <a:xfrm>
            <a:off x="251520" y="980728"/>
            <a:ext cx="8446393" cy="5221635"/>
          </a:xfrm>
        </p:spPr>
        <p:txBody>
          <a:bodyPr/>
          <a:lstStyle/>
          <a:p>
            <a:r>
              <a:rPr lang="en-GB" dirty="0" smtClean="0"/>
              <a:t>Deben </a:t>
            </a:r>
            <a:r>
              <a:rPr lang="en-GB" dirty="0" err="1" smtClean="0"/>
              <a:t>utilizarse</a:t>
            </a:r>
            <a:r>
              <a:rPr lang="en-GB" dirty="0" smtClean="0"/>
              <a:t> </a:t>
            </a:r>
            <a:r>
              <a:rPr lang="en-GB" dirty="0" err="1" smtClean="0"/>
              <a:t>distintos</a:t>
            </a:r>
            <a:r>
              <a:rPr lang="en-GB" dirty="0" smtClean="0"/>
              <a:t> </a:t>
            </a:r>
            <a:r>
              <a:rPr lang="en-GB" dirty="0" err="1" smtClean="0"/>
              <a:t>metodes</a:t>
            </a:r>
            <a:r>
              <a:rPr lang="en-GB" dirty="0" smtClean="0"/>
              <a:t> y </a:t>
            </a:r>
            <a:r>
              <a:rPr lang="en-GB" dirty="0" err="1" smtClean="0"/>
              <a:t>enfoques</a:t>
            </a:r>
            <a:r>
              <a:rPr lang="en-GB" dirty="0" smtClean="0"/>
              <a:t> </a:t>
            </a:r>
            <a:r>
              <a:rPr lang="en-GB" dirty="0" err="1" smtClean="0"/>
              <a:t>para</a:t>
            </a:r>
            <a:r>
              <a:rPr lang="en-GB" dirty="0" smtClean="0"/>
              <a:t> </a:t>
            </a:r>
            <a:r>
              <a:rPr lang="en-GB" dirty="0" err="1" smtClean="0"/>
              <a:t>oportunidades</a:t>
            </a:r>
            <a:r>
              <a:rPr lang="en-GB" dirty="0" smtClean="0"/>
              <a:t> de </a:t>
            </a:r>
            <a:r>
              <a:rPr lang="en-GB" dirty="0" err="1" smtClean="0"/>
              <a:t>desenvolverse</a:t>
            </a:r>
            <a:r>
              <a:rPr lang="en-GB" dirty="0" smtClean="0"/>
              <a:t> a la </a:t>
            </a:r>
            <a:r>
              <a:rPr lang="en-GB" dirty="0" err="1" smtClean="0"/>
              <a:t>perfecction</a:t>
            </a:r>
            <a:r>
              <a:rPr lang="en-GB" dirty="0" smtClean="0"/>
              <a:t> a </a:t>
            </a:r>
            <a:r>
              <a:rPr lang="en-GB" dirty="0" err="1" smtClean="0"/>
              <a:t>estudiantes</a:t>
            </a:r>
            <a:r>
              <a:rPr lang="en-GB" dirty="0" smtClean="0"/>
              <a:t> de </a:t>
            </a:r>
            <a:r>
              <a:rPr lang="en-GB" dirty="0" err="1" smtClean="0"/>
              <a:t>caracteristicas</a:t>
            </a:r>
            <a:r>
              <a:rPr lang="en-GB" dirty="0" smtClean="0"/>
              <a:t> </a:t>
            </a:r>
            <a:r>
              <a:rPr lang="en-GB" dirty="0" err="1" smtClean="0"/>
              <a:t>diversas</a:t>
            </a:r>
            <a:r>
              <a:rPr lang="en-GB" dirty="0" smtClean="0"/>
              <a:t>;</a:t>
            </a:r>
          </a:p>
          <a:p>
            <a:r>
              <a:rPr lang="en-GB" dirty="0" smtClean="0"/>
              <a:t>La </a:t>
            </a:r>
            <a:r>
              <a:rPr lang="en-GB" dirty="0" err="1" smtClean="0"/>
              <a:t>evaluacion</a:t>
            </a:r>
            <a:r>
              <a:rPr lang="en-GB" dirty="0" smtClean="0"/>
              <a:t> de la </a:t>
            </a:r>
            <a:r>
              <a:rPr lang="en-GB" dirty="0" err="1" smtClean="0"/>
              <a:t>destrezas</a:t>
            </a:r>
            <a:r>
              <a:rPr lang="en-GB" dirty="0" smtClean="0"/>
              <a:t> </a:t>
            </a:r>
            <a:r>
              <a:rPr lang="en-GB" dirty="0" err="1" smtClean="0"/>
              <a:t>practicas</a:t>
            </a:r>
            <a:r>
              <a:rPr lang="en-GB" dirty="0" smtClean="0"/>
              <a:t> </a:t>
            </a:r>
            <a:r>
              <a:rPr lang="en-GB" dirty="0" err="1" smtClean="0"/>
              <a:t>debe</a:t>
            </a:r>
            <a:r>
              <a:rPr lang="en-GB" dirty="0" smtClean="0"/>
              <a:t> ser </a:t>
            </a:r>
            <a:r>
              <a:rPr lang="en-GB" dirty="0" err="1" smtClean="0"/>
              <a:t>inclusiva</a:t>
            </a:r>
            <a:r>
              <a:rPr lang="en-GB" dirty="0" smtClean="0"/>
              <a:t> </a:t>
            </a:r>
            <a:r>
              <a:rPr lang="en-GB" dirty="0" err="1" smtClean="0"/>
              <a:t>desde</a:t>
            </a:r>
            <a:r>
              <a:rPr lang="en-GB" dirty="0" smtClean="0"/>
              <a:t> el principio, con </a:t>
            </a:r>
            <a:r>
              <a:rPr lang="en-GB" dirty="0" err="1" smtClean="0"/>
              <a:t>alternivativas</a:t>
            </a:r>
            <a:r>
              <a:rPr lang="en-GB" dirty="0" smtClean="0"/>
              <a:t> </a:t>
            </a:r>
            <a:r>
              <a:rPr lang="en-GB" dirty="0" err="1" smtClean="0"/>
              <a:t>para</a:t>
            </a:r>
            <a:r>
              <a:rPr lang="en-GB" dirty="0" smtClean="0"/>
              <a:t> los </a:t>
            </a:r>
            <a:r>
              <a:rPr lang="en-GB" dirty="0" err="1" smtClean="0"/>
              <a:t>estudiantes</a:t>
            </a:r>
            <a:r>
              <a:rPr lang="en-GB" dirty="0" smtClean="0"/>
              <a:t> con </a:t>
            </a:r>
            <a:r>
              <a:rPr lang="en-GB" dirty="0" err="1" smtClean="0"/>
              <a:t>discapacadad</a:t>
            </a:r>
            <a:r>
              <a:rPr lang="en-GB" dirty="0" smtClean="0"/>
              <a:t>, </a:t>
            </a:r>
            <a:r>
              <a:rPr lang="en-GB" dirty="0" err="1" smtClean="0"/>
              <a:t>incluidas</a:t>
            </a:r>
            <a:r>
              <a:rPr lang="en-GB" dirty="0" smtClean="0"/>
              <a:t> en la </a:t>
            </a:r>
            <a:r>
              <a:rPr lang="en-GB" dirty="0" err="1" smtClean="0"/>
              <a:t>validacion</a:t>
            </a:r>
            <a:r>
              <a:rPr lang="en-GB" dirty="0" smtClean="0"/>
              <a:t>;</a:t>
            </a:r>
          </a:p>
          <a:p>
            <a:r>
              <a:rPr lang="en-GB" dirty="0" err="1" smtClean="0"/>
              <a:t>Cuandao</a:t>
            </a:r>
            <a:r>
              <a:rPr lang="en-GB" dirty="0" smtClean="0"/>
              <a:t> sea </a:t>
            </a:r>
            <a:r>
              <a:rPr lang="en-GB" dirty="0" err="1" smtClean="0"/>
              <a:t>posible</a:t>
            </a:r>
            <a:r>
              <a:rPr lang="en-GB" dirty="0" smtClean="0"/>
              <a:t>, ha de </a:t>
            </a:r>
            <a:r>
              <a:rPr lang="en-GB" dirty="0" err="1" smtClean="0"/>
              <a:t>incluirse</a:t>
            </a:r>
            <a:r>
              <a:rPr lang="en-GB" dirty="0" smtClean="0"/>
              <a:t> un </a:t>
            </a:r>
            <a:r>
              <a:rPr lang="en-GB" dirty="0" err="1" smtClean="0"/>
              <a:t>elemento</a:t>
            </a:r>
            <a:r>
              <a:rPr lang="en-GB" dirty="0" smtClean="0"/>
              <a:t> de </a:t>
            </a:r>
            <a:r>
              <a:rPr lang="en-GB" dirty="0" err="1" smtClean="0"/>
              <a:t>autoevaluacion</a:t>
            </a:r>
            <a:r>
              <a:rPr lang="en-GB" dirty="0" smtClean="0"/>
              <a:t> y/o de </a:t>
            </a:r>
            <a:r>
              <a:rPr lang="en-GB" dirty="0" err="1" smtClean="0"/>
              <a:t>evaluacion</a:t>
            </a:r>
            <a:r>
              <a:rPr lang="en-GB" dirty="0" smtClean="0"/>
              <a:t> de </a:t>
            </a:r>
            <a:r>
              <a:rPr lang="en-GB" dirty="0" err="1" smtClean="0"/>
              <a:t>companeros</a:t>
            </a:r>
            <a:r>
              <a:rPr lang="en-GB" dirty="0" smtClean="0"/>
              <a:t> </a:t>
            </a:r>
            <a:r>
              <a:rPr lang="en-GB" dirty="0" err="1" smtClean="0"/>
              <a:t>para</a:t>
            </a:r>
            <a:r>
              <a:rPr lang="en-GB" dirty="0" smtClean="0"/>
              <a:t> </a:t>
            </a:r>
            <a:r>
              <a:rPr lang="en-GB" dirty="0" err="1" smtClean="0"/>
              <a:t>ayudar</a:t>
            </a:r>
            <a:r>
              <a:rPr lang="en-GB" dirty="0" smtClean="0"/>
              <a:t> los </a:t>
            </a:r>
            <a:r>
              <a:rPr lang="en-GB" dirty="0" err="1" smtClean="0"/>
              <a:t>estudiantes</a:t>
            </a:r>
            <a:r>
              <a:rPr lang="en-GB" dirty="0" smtClean="0"/>
              <a:t> a </a:t>
            </a:r>
            <a:r>
              <a:rPr lang="en-GB" dirty="0" err="1" smtClean="0"/>
              <a:t>promover</a:t>
            </a:r>
            <a:r>
              <a:rPr lang="en-GB" dirty="0" smtClean="0"/>
              <a:t> </a:t>
            </a:r>
            <a:r>
              <a:rPr lang="en-GB" dirty="0" err="1" smtClean="0"/>
              <a:t>sus</a:t>
            </a:r>
            <a:r>
              <a:rPr lang="en-GB" dirty="0" smtClean="0"/>
              <a:t> </a:t>
            </a:r>
            <a:r>
              <a:rPr lang="en-GB" dirty="0" err="1" smtClean="0"/>
              <a:t>destrezas</a:t>
            </a:r>
            <a:r>
              <a:rPr lang="en-GB" dirty="0" smtClean="0"/>
              <a:t> </a:t>
            </a:r>
            <a:r>
              <a:rPr lang="en-GB" dirty="0" err="1" smtClean="0"/>
              <a:t>evaluadores</a:t>
            </a:r>
            <a:r>
              <a:rPr lang="en-GB" dirty="0" smtClean="0"/>
              <a:t> y </a:t>
            </a:r>
            <a:r>
              <a:rPr lang="en-GB" dirty="0" err="1" smtClean="0"/>
              <a:t>aprendizaje</a:t>
            </a:r>
            <a:r>
              <a:rPr lang="en-GB" dirty="0" smtClean="0"/>
              <a:t> a lo largo de la </a:t>
            </a:r>
            <a:r>
              <a:rPr lang="en-GB" dirty="0" err="1" smtClean="0"/>
              <a:t>vida</a:t>
            </a:r>
            <a:r>
              <a:rPr lang="en-GB" dirty="0" smtClean="0"/>
              <a:t> en un </a:t>
            </a:r>
            <a:r>
              <a:rPr lang="en-GB" dirty="0" err="1" smtClean="0"/>
              <a:t>curriculo</a:t>
            </a:r>
            <a:r>
              <a:rPr lang="en-GB" dirty="0" smtClean="0"/>
              <a:t> </a:t>
            </a:r>
            <a:r>
              <a:rPr lang="en-GB" dirty="0" err="1" smtClean="0"/>
              <a:t>centrado</a:t>
            </a:r>
            <a:r>
              <a:rPr lang="en-GB" dirty="0" smtClean="0"/>
              <a:t> en el </a:t>
            </a:r>
            <a:r>
              <a:rPr lang="en-GB" dirty="0" err="1" smtClean="0"/>
              <a:t>estudiante</a:t>
            </a:r>
            <a:r>
              <a:rPr lang="en-GB" dirty="0" smtClean="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Implicitos</a:t>
            </a:r>
            <a:r>
              <a:rPr lang="en-GB" dirty="0" smtClean="0"/>
              <a:t> 3</a:t>
            </a:r>
            <a:endParaRPr lang="en-GB" dirty="0"/>
          </a:p>
        </p:txBody>
      </p:sp>
      <p:sp>
        <p:nvSpPr>
          <p:cNvPr id="3" name="Content Placeholder 2"/>
          <p:cNvSpPr>
            <a:spLocks noGrp="1"/>
          </p:cNvSpPr>
          <p:nvPr>
            <p:ph idx="1"/>
          </p:nvPr>
        </p:nvSpPr>
        <p:spPr/>
        <p:txBody>
          <a:bodyPr/>
          <a:lstStyle/>
          <a:p>
            <a:r>
              <a:rPr lang="en-GB" dirty="0" smtClean="0"/>
              <a:t>Deben </a:t>
            </a:r>
            <a:r>
              <a:rPr lang="en-GB" dirty="0" err="1" smtClean="0"/>
              <a:t>idearse</a:t>
            </a:r>
            <a:r>
              <a:rPr lang="en-GB" dirty="0" smtClean="0"/>
              <a:t> </a:t>
            </a:r>
            <a:r>
              <a:rPr lang="en-GB" dirty="0" err="1" smtClean="0"/>
              <a:t>las</a:t>
            </a:r>
            <a:r>
              <a:rPr lang="en-GB" dirty="0" smtClean="0"/>
              <a:t> </a:t>
            </a:r>
            <a:r>
              <a:rPr lang="en-GB" dirty="0" err="1" smtClean="0"/>
              <a:t>tareas</a:t>
            </a:r>
            <a:r>
              <a:rPr lang="en-GB" dirty="0" smtClean="0"/>
              <a:t> </a:t>
            </a:r>
            <a:r>
              <a:rPr lang="en-GB" dirty="0" err="1" smtClean="0"/>
              <a:t>para</a:t>
            </a:r>
            <a:r>
              <a:rPr lang="en-GB" dirty="0" smtClean="0"/>
              <a:t> </a:t>
            </a:r>
            <a:r>
              <a:rPr lang="en-GB" dirty="0" err="1" smtClean="0"/>
              <a:t>maximar</a:t>
            </a:r>
            <a:r>
              <a:rPr lang="en-GB" dirty="0" smtClean="0"/>
              <a:t> la </a:t>
            </a:r>
            <a:r>
              <a:rPr lang="en-GB" dirty="0" err="1" smtClean="0"/>
              <a:t>retroinformacion</a:t>
            </a:r>
            <a:r>
              <a:rPr lang="en-GB" dirty="0" smtClean="0"/>
              <a:t> </a:t>
            </a:r>
            <a:r>
              <a:rPr lang="en-GB" dirty="0" err="1" smtClean="0"/>
              <a:t>formaiva</a:t>
            </a:r>
            <a:r>
              <a:rPr lang="en-GB" dirty="0" smtClean="0"/>
              <a:t> e </a:t>
            </a:r>
            <a:r>
              <a:rPr lang="en-GB" dirty="0" err="1" smtClean="0"/>
              <a:t>integrarla</a:t>
            </a:r>
            <a:r>
              <a:rPr lang="en-GB" dirty="0" smtClean="0"/>
              <a:t> en la </a:t>
            </a:r>
            <a:r>
              <a:rPr lang="en-GB" dirty="0" err="1" smtClean="0"/>
              <a:t>procesa</a:t>
            </a:r>
            <a:r>
              <a:rPr lang="en-GB" dirty="0" smtClean="0"/>
              <a:t> de </a:t>
            </a:r>
            <a:r>
              <a:rPr lang="en-GB" dirty="0" err="1" smtClean="0"/>
              <a:t>aprendizaje</a:t>
            </a:r>
            <a:r>
              <a:rPr lang="en-GB" dirty="0" smtClean="0"/>
              <a:t> </a:t>
            </a:r>
            <a:r>
              <a:rPr lang="en-GB" dirty="0" err="1" smtClean="0"/>
              <a:t>tanto</a:t>
            </a:r>
            <a:r>
              <a:rPr lang="en-GB" dirty="0" smtClean="0"/>
              <a:t> en el </a:t>
            </a:r>
            <a:r>
              <a:rPr lang="en-GB" dirty="0" err="1" smtClean="0"/>
              <a:t>estudio</a:t>
            </a:r>
            <a:r>
              <a:rPr lang="en-GB" dirty="0" smtClean="0"/>
              <a:t> </a:t>
            </a:r>
            <a:r>
              <a:rPr lang="en-GB" dirty="0" err="1" smtClean="0"/>
              <a:t>como</a:t>
            </a:r>
            <a:r>
              <a:rPr lang="en-GB" dirty="0" smtClean="0"/>
              <a:t> en el </a:t>
            </a:r>
            <a:r>
              <a:rPr lang="en-GB" dirty="0" err="1" smtClean="0"/>
              <a:t>laboratario</a:t>
            </a:r>
            <a:r>
              <a:rPr lang="en-GB" dirty="0" smtClean="0"/>
              <a:t>, en el </a:t>
            </a:r>
            <a:r>
              <a:rPr lang="en-GB" dirty="0" err="1" smtClean="0"/>
              <a:t>interpretacion</a:t>
            </a:r>
            <a:r>
              <a:rPr lang="en-GB" dirty="0" smtClean="0"/>
              <a:t> o en </a:t>
            </a:r>
            <a:r>
              <a:rPr lang="en-GB" dirty="0" err="1" smtClean="0"/>
              <a:t>las</a:t>
            </a:r>
            <a:r>
              <a:rPr lang="en-GB" dirty="0" smtClean="0"/>
              <a:t> </a:t>
            </a:r>
            <a:r>
              <a:rPr lang="en-GB" dirty="0" err="1" smtClean="0"/>
              <a:t>practicas</a:t>
            </a:r>
            <a:r>
              <a:rPr lang="en-GB" dirty="0" smtClean="0"/>
              <a:t> en el </a:t>
            </a:r>
            <a:r>
              <a:rPr lang="en-GB" dirty="0" err="1" smtClean="0"/>
              <a:t>centro</a:t>
            </a:r>
            <a:r>
              <a:rPr lang="en-GB" dirty="0" smtClean="0"/>
              <a:t> de </a:t>
            </a:r>
            <a:r>
              <a:rPr lang="en-GB" dirty="0" err="1" smtClean="0"/>
              <a:t>trabajo</a:t>
            </a:r>
            <a:r>
              <a:rPr lang="en-GB" dirty="0" smtClean="0"/>
              <a:t>:</a:t>
            </a:r>
          </a:p>
          <a:p>
            <a:r>
              <a:rPr lang="en-GB" dirty="0" smtClean="0"/>
              <a:t>Las </a:t>
            </a:r>
            <a:r>
              <a:rPr lang="en-GB" dirty="0" err="1" smtClean="0"/>
              <a:t>tareas</a:t>
            </a:r>
            <a:r>
              <a:rPr lang="en-GB" dirty="0" smtClean="0"/>
              <a:t> </a:t>
            </a:r>
            <a:r>
              <a:rPr lang="en-GB" dirty="0" err="1" smtClean="0"/>
              <a:t>deben</a:t>
            </a:r>
            <a:r>
              <a:rPr lang="en-GB" dirty="0" smtClean="0"/>
              <a:t> ser </a:t>
            </a:r>
            <a:r>
              <a:rPr lang="en-GB" dirty="0" err="1" smtClean="0"/>
              <a:t>exigentes</a:t>
            </a:r>
            <a:r>
              <a:rPr lang="en-GB" dirty="0" smtClean="0"/>
              <a:t> </a:t>
            </a:r>
            <a:r>
              <a:rPr lang="en-GB" dirty="0" err="1" smtClean="0"/>
              <a:t>para</a:t>
            </a:r>
            <a:r>
              <a:rPr lang="en-GB" dirty="0" smtClean="0"/>
              <a:t> los </a:t>
            </a:r>
            <a:r>
              <a:rPr lang="en-GB" dirty="0" err="1" smtClean="0"/>
              <a:t>estudientes</a:t>
            </a:r>
            <a:r>
              <a:rPr lang="en-GB" dirty="0" smtClean="0"/>
              <a:t>, </a:t>
            </a:r>
            <a:r>
              <a:rPr lang="en-GB" dirty="0" err="1" smtClean="0"/>
              <a:t>permitiendo</a:t>
            </a:r>
            <a:r>
              <a:rPr lang="en-GB" dirty="0" smtClean="0"/>
              <a:t> </a:t>
            </a:r>
            <a:r>
              <a:rPr lang="en-GB" dirty="0" err="1" smtClean="0"/>
              <a:t>que</a:t>
            </a:r>
            <a:r>
              <a:rPr lang="en-GB" dirty="0" smtClean="0"/>
              <a:t> </a:t>
            </a:r>
            <a:r>
              <a:rPr lang="en-GB" dirty="0" err="1" smtClean="0"/>
              <a:t>cada</a:t>
            </a:r>
            <a:r>
              <a:rPr lang="en-GB" dirty="0" smtClean="0"/>
              <a:t> </a:t>
            </a:r>
            <a:r>
              <a:rPr lang="en-GB" dirty="0" err="1" smtClean="0"/>
              <a:t>uno</a:t>
            </a:r>
            <a:r>
              <a:rPr lang="en-GB" dirty="0" smtClean="0"/>
              <a:t> </a:t>
            </a:r>
            <a:r>
              <a:rPr lang="en-GB" dirty="0" err="1" smtClean="0"/>
              <a:t>maximice</a:t>
            </a:r>
            <a:r>
              <a:rPr lang="en-GB" dirty="0" smtClean="0"/>
              <a:t> </a:t>
            </a:r>
            <a:r>
              <a:rPr lang="en-GB" dirty="0" err="1" smtClean="0"/>
              <a:t>su</a:t>
            </a:r>
            <a:r>
              <a:rPr lang="en-GB" dirty="0" smtClean="0"/>
              <a:t> </a:t>
            </a:r>
            <a:r>
              <a:rPr lang="en-GB" dirty="0" err="1" smtClean="0"/>
              <a:t>potencial</a:t>
            </a:r>
            <a:r>
              <a:rPr lang="en-GB" dirty="0" smtClean="0"/>
              <a:t> y </a:t>
            </a:r>
            <a:r>
              <a:rPr lang="en-GB" dirty="0" err="1" smtClean="0"/>
              <a:t>facilitando</a:t>
            </a:r>
            <a:r>
              <a:rPr lang="en-GB" dirty="0" smtClean="0"/>
              <a:t> </a:t>
            </a:r>
            <a:r>
              <a:rPr lang="en-GB" dirty="0" err="1" smtClean="0"/>
              <a:t>que</a:t>
            </a:r>
            <a:r>
              <a:rPr lang="en-GB" dirty="0" smtClean="0"/>
              <a:t> los </a:t>
            </a:r>
            <a:r>
              <a:rPr lang="en-GB" dirty="0" err="1" smtClean="0"/>
              <a:t>professores</a:t>
            </a:r>
            <a:r>
              <a:rPr lang="en-GB" dirty="0" smtClean="0"/>
              <a:t> </a:t>
            </a:r>
            <a:r>
              <a:rPr lang="en-GB" dirty="0" err="1" smtClean="0"/>
              <a:t>distingan</a:t>
            </a:r>
            <a:r>
              <a:rPr lang="en-GB" dirty="0" smtClean="0"/>
              <a:t> entre </a:t>
            </a:r>
            <a:r>
              <a:rPr lang="en-GB" dirty="0" err="1" smtClean="0"/>
              <a:t>diferentes</a:t>
            </a:r>
            <a:r>
              <a:rPr lang="en-GB" dirty="0" smtClean="0"/>
              <a:t> </a:t>
            </a:r>
            <a:r>
              <a:rPr lang="en-GB" dirty="0" err="1" smtClean="0"/>
              <a:t>estandares</a:t>
            </a:r>
            <a:r>
              <a:rPr lang="en-GB" dirty="0" smtClean="0"/>
              <a:t> de </a:t>
            </a:r>
            <a:r>
              <a:rPr lang="en-GB" dirty="0" err="1" smtClean="0"/>
              <a:t>rendimiento</a:t>
            </a:r>
            <a:r>
              <a:rPr lang="en-GB" dirty="0" smtClean="0"/>
              <a:t>, con </a:t>
            </a:r>
            <a:r>
              <a:rPr lang="en-GB" dirty="0" err="1" smtClean="0"/>
              <a:t>justicia</a:t>
            </a:r>
            <a:r>
              <a:rPr lang="en-GB" dirty="0" smtClean="0"/>
              <a:t> y </a:t>
            </a:r>
            <a:r>
              <a:rPr lang="en-GB" dirty="0" err="1" smtClean="0"/>
              <a:t>transparencia</a:t>
            </a:r>
            <a:r>
              <a:rPr lang="en-GB" dirty="0" smtClean="0"/>
              <a:t>;</a:t>
            </a:r>
          </a:p>
          <a:p>
            <a:r>
              <a:rPr lang="en-GB" dirty="0" smtClean="0"/>
              <a:t>Las </a:t>
            </a:r>
            <a:r>
              <a:rPr lang="en-GB" dirty="0" err="1" smtClean="0"/>
              <a:t>tareas</a:t>
            </a:r>
            <a:r>
              <a:rPr lang="en-GB" dirty="0" smtClean="0"/>
              <a:t> </a:t>
            </a:r>
            <a:r>
              <a:rPr lang="en-GB" dirty="0" err="1" smtClean="0"/>
              <a:t>deben</a:t>
            </a:r>
            <a:r>
              <a:rPr lang="en-GB" dirty="0" smtClean="0"/>
              <a:t> ser </a:t>
            </a:r>
            <a:r>
              <a:rPr lang="en-GB" dirty="0" err="1" smtClean="0"/>
              <a:t>justas</a:t>
            </a:r>
            <a:r>
              <a:rPr lang="en-GB" dirty="0" smtClean="0"/>
              <a:t> y </a:t>
            </a:r>
            <a:r>
              <a:rPr lang="en-GB" dirty="0" err="1" smtClean="0"/>
              <a:t>equivitativas</a:t>
            </a:r>
            <a:r>
              <a:rPr lang="en-GB" dirty="0" smtClean="0"/>
              <a:t>, y </a:t>
            </a:r>
            <a:r>
              <a:rPr lang="en-GB" dirty="0" err="1" smtClean="0"/>
              <a:t>percibirse</a:t>
            </a:r>
            <a:r>
              <a:rPr lang="en-GB" dirty="0" smtClean="0"/>
              <a:t> </a:t>
            </a:r>
            <a:r>
              <a:rPr lang="en-GB" dirty="0" err="1" smtClean="0"/>
              <a:t>como</a:t>
            </a:r>
            <a:r>
              <a:rPr lang="en-GB" dirty="0" smtClean="0"/>
              <a:t> tales, sin </a:t>
            </a:r>
            <a:r>
              <a:rPr lang="en-GB" dirty="0" err="1" smtClean="0"/>
              <a:t>preguntas</a:t>
            </a:r>
            <a:r>
              <a:rPr lang="en-GB" dirty="0" smtClean="0"/>
              <a:t> </a:t>
            </a:r>
            <a:r>
              <a:rPr lang="en-GB" dirty="0" err="1" smtClean="0"/>
              <a:t>trampa</a:t>
            </a:r>
            <a:r>
              <a:rPr lang="en-GB" dirty="0" smtClean="0"/>
              <a:t>, </a:t>
            </a:r>
            <a:r>
              <a:rPr lang="en-GB" dirty="0" err="1" smtClean="0"/>
              <a:t>para</a:t>
            </a:r>
            <a:r>
              <a:rPr lang="en-GB" dirty="0" smtClean="0"/>
              <a:t> </a:t>
            </a:r>
            <a:r>
              <a:rPr lang="en-GB" dirty="0" err="1" smtClean="0"/>
              <a:t>que</a:t>
            </a:r>
            <a:r>
              <a:rPr lang="en-GB" dirty="0" smtClean="0"/>
              <a:t> </a:t>
            </a:r>
            <a:r>
              <a:rPr lang="en-GB" dirty="0" err="1" smtClean="0"/>
              <a:t>caigan</a:t>
            </a:r>
            <a:r>
              <a:rPr lang="en-GB" dirty="0" smtClean="0"/>
              <a:t> en </a:t>
            </a:r>
            <a:r>
              <a:rPr lang="en-GB" dirty="0" err="1" smtClean="0"/>
              <a:t>ellas</a:t>
            </a:r>
            <a:r>
              <a:rPr lang="en-GB" dirty="0" smtClean="0"/>
              <a:t> </a:t>
            </a:r>
            <a:r>
              <a:rPr lang="en-GB" dirty="0" err="1" smtClean="0"/>
              <a:t>las</a:t>
            </a:r>
            <a:r>
              <a:rPr lang="en-GB" dirty="0" smtClean="0"/>
              <a:t> personas </a:t>
            </a:r>
            <a:r>
              <a:rPr lang="en-GB" dirty="0" err="1" smtClean="0"/>
              <a:t>confiadas</a:t>
            </a:r>
            <a:r>
              <a:rPr lang="en-GB" dirty="0" smtClean="0"/>
              <a:t>, </a:t>
            </a:r>
            <a:r>
              <a:rPr lang="en-GB" dirty="0" err="1" smtClean="0"/>
              <a:t>incautas</a:t>
            </a:r>
            <a:r>
              <a:rPr lang="en-GB" dirty="0" smtClean="0"/>
              <a:t> o </a:t>
            </a:r>
            <a:r>
              <a:rPr lang="en-GB" dirty="0" err="1" smtClean="0"/>
              <a:t>desfavorecidas</a:t>
            </a:r>
            <a:r>
              <a:rPr lang="en-GB" dirty="0" smtClean="0"/>
              <a:t>;</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Implicitos</a:t>
            </a:r>
            <a:r>
              <a:rPr lang="en-GB" dirty="0" smtClean="0"/>
              <a:t> 4</a:t>
            </a:r>
            <a:endParaRPr lang="en-GB" dirty="0"/>
          </a:p>
        </p:txBody>
      </p:sp>
      <p:sp>
        <p:nvSpPr>
          <p:cNvPr id="3" name="Content Placeholder 2"/>
          <p:cNvSpPr>
            <a:spLocks noGrp="1"/>
          </p:cNvSpPr>
          <p:nvPr>
            <p:ph idx="1"/>
          </p:nvPr>
        </p:nvSpPr>
        <p:spPr/>
        <p:txBody>
          <a:bodyPr/>
          <a:lstStyle/>
          <a:p>
            <a:r>
              <a:rPr lang="en-GB" dirty="0" smtClean="0"/>
              <a:t>Las </a:t>
            </a:r>
            <a:r>
              <a:rPr lang="en-GB" dirty="0" err="1" smtClean="0"/>
              <a:t>tareas</a:t>
            </a:r>
            <a:r>
              <a:rPr lang="en-GB" dirty="0" smtClean="0"/>
              <a:t> </a:t>
            </a:r>
            <a:r>
              <a:rPr lang="en-GB" dirty="0" err="1" smtClean="0"/>
              <a:t>deben</a:t>
            </a:r>
            <a:r>
              <a:rPr lang="en-GB" dirty="0" smtClean="0"/>
              <a:t> ser </a:t>
            </a:r>
            <a:r>
              <a:rPr lang="en-GB" dirty="0" err="1" smtClean="0"/>
              <a:t>eficientes</a:t>
            </a:r>
            <a:r>
              <a:rPr lang="en-GB" dirty="0" smtClean="0"/>
              <a:t> con </a:t>
            </a:r>
            <a:r>
              <a:rPr lang="en-GB" dirty="0" err="1" smtClean="0"/>
              <a:t>respecto</a:t>
            </a:r>
            <a:r>
              <a:rPr lang="en-GB" dirty="0" smtClean="0"/>
              <a:t> al </a:t>
            </a:r>
            <a:r>
              <a:rPr lang="en-GB" dirty="0" err="1" smtClean="0"/>
              <a:t>tiempo</a:t>
            </a:r>
            <a:r>
              <a:rPr lang="en-GB" dirty="0" smtClean="0"/>
              <a:t> del </a:t>
            </a:r>
            <a:r>
              <a:rPr lang="en-GB" dirty="0" err="1" smtClean="0"/>
              <a:t>professorado</a:t>
            </a:r>
            <a:r>
              <a:rPr lang="en-GB" dirty="0" smtClean="0"/>
              <a:t> y </a:t>
            </a:r>
            <a:r>
              <a:rPr lang="en-GB" dirty="0" err="1" smtClean="0"/>
              <a:t>permitir</a:t>
            </a:r>
            <a:r>
              <a:rPr lang="en-GB" dirty="0" smtClean="0"/>
              <a:t> a los </a:t>
            </a:r>
            <a:r>
              <a:rPr lang="en-GB" dirty="0" err="1" smtClean="0"/>
              <a:t>profesores</a:t>
            </a:r>
            <a:r>
              <a:rPr lang="en-GB" dirty="0" smtClean="0"/>
              <a:t> </a:t>
            </a:r>
            <a:r>
              <a:rPr lang="en-GB" dirty="0" err="1" smtClean="0"/>
              <a:t>concentrarse</a:t>
            </a:r>
            <a:r>
              <a:rPr lang="en-GB" dirty="0" smtClean="0"/>
              <a:t> en los </a:t>
            </a:r>
            <a:r>
              <a:rPr lang="en-GB" dirty="0" err="1" smtClean="0"/>
              <a:t>componentes</a:t>
            </a:r>
            <a:r>
              <a:rPr lang="en-GB" dirty="0" smtClean="0"/>
              <a:t> </a:t>
            </a:r>
            <a:r>
              <a:rPr lang="en-GB" dirty="0" err="1" smtClean="0"/>
              <a:t>esecializados</a:t>
            </a:r>
            <a:r>
              <a:rPr lang="en-GB" dirty="0" smtClean="0"/>
              <a:t> de la </a:t>
            </a:r>
            <a:r>
              <a:rPr lang="en-GB" dirty="0" err="1" smtClean="0"/>
              <a:t>evaluacion</a:t>
            </a:r>
            <a:r>
              <a:rPr lang="en-GB" dirty="0" smtClean="0"/>
              <a:t>, en </a:t>
            </a:r>
            <a:r>
              <a:rPr lang="en-GB" dirty="0" err="1" smtClean="0"/>
              <a:t>vez</a:t>
            </a:r>
            <a:r>
              <a:rPr lang="en-GB" dirty="0" smtClean="0"/>
              <a:t> de en </a:t>
            </a:r>
            <a:r>
              <a:rPr lang="en-GB" dirty="0" err="1" smtClean="0"/>
              <a:t>una</a:t>
            </a:r>
            <a:r>
              <a:rPr lang="en-GB" dirty="0" smtClean="0"/>
              <a:t> </a:t>
            </a:r>
            <a:r>
              <a:rPr lang="en-GB" dirty="0" err="1" smtClean="0"/>
              <a:t>correccion</a:t>
            </a:r>
            <a:r>
              <a:rPr lang="en-GB" dirty="0" smtClean="0"/>
              <a:t> </a:t>
            </a:r>
            <a:r>
              <a:rPr lang="en-GB" dirty="0" err="1" smtClean="0"/>
              <a:t>repetitiva</a:t>
            </a:r>
            <a:r>
              <a:rPr lang="en-GB" dirty="0" smtClean="0"/>
              <a:t> y </a:t>
            </a:r>
            <a:r>
              <a:rPr lang="en-GB" dirty="0" err="1" smtClean="0"/>
              <a:t>mecanica</a:t>
            </a:r>
            <a:r>
              <a:rPr lang="en-GB" dirty="0" smtClean="0"/>
              <a:t>;</a:t>
            </a:r>
          </a:p>
          <a:p>
            <a:r>
              <a:rPr lang="en-GB" dirty="0" smtClean="0"/>
              <a:t>Las </a:t>
            </a:r>
            <a:r>
              <a:rPr lang="en-GB" dirty="0" err="1" smtClean="0"/>
              <a:t>tareas</a:t>
            </a:r>
            <a:r>
              <a:rPr lang="en-GB" dirty="0" smtClean="0"/>
              <a:t> </a:t>
            </a:r>
            <a:r>
              <a:rPr lang="en-GB" dirty="0" err="1" smtClean="0"/>
              <a:t>deben</a:t>
            </a:r>
            <a:r>
              <a:rPr lang="en-GB" dirty="0" smtClean="0"/>
              <a:t> </a:t>
            </a:r>
            <a:r>
              <a:rPr lang="en-GB" dirty="0" err="1" smtClean="0"/>
              <a:t>estar</a:t>
            </a:r>
            <a:r>
              <a:rPr lang="en-GB" dirty="0" smtClean="0"/>
              <a:t> </a:t>
            </a:r>
            <a:r>
              <a:rPr lang="en-GB" dirty="0" err="1" smtClean="0"/>
              <a:t>bien</a:t>
            </a:r>
            <a:r>
              <a:rPr lang="en-GB" dirty="0" smtClean="0"/>
              <a:t> </a:t>
            </a:r>
            <a:r>
              <a:rPr lang="en-GB" dirty="0" err="1" smtClean="0"/>
              <a:t>escalonadas</a:t>
            </a:r>
            <a:r>
              <a:rPr lang="en-GB" dirty="0" smtClean="0"/>
              <a:t>, con </a:t>
            </a:r>
            <a:r>
              <a:rPr lang="en-GB" dirty="0" err="1" smtClean="0"/>
              <a:t>oportunidades</a:t>
            </a:r>
            <a:r>
              <a:rPr lang="en-GB" dirty="0" smtClean="0"/>
              <a:t> de </a:t>
            </a:r>
            <a:r>
              <a:rPr lang="en-GB" dirty="0" err="1" smtClean="0"/>
              <a:t>retroinformacion</a:t>
            </a:r>
            <a:r>
              <a:rPr lang="en-GB" dirty="0" smtClean="0"/>
              <a:t> en </a:t>
            </a:r>
            <a:r>
              <a:rPr lang="en-GB" dirty="0" err="1" smtClean="0"/>
              <a:t>cada</a:t>
            </a:r>
            <a:r>
              <a:rPr lang="en-GB" dirty="0" smtClean="0"/>
              <a:t> </a:t>
            </a:r>
            <a:r>
              <a:rPr lang="en-GB" dirty="0" err="1" smtClean="0"/>
              <a:t>nivel</a:t>
            </a:r>
            <a:r>
              <a:rPr lang="en-GB" dirty="0" smtClean="0"/>
              <a:t>. Deben ser </a:t>
            </a:r>
            <a:r>
              <a:rPr lang="en-GB" dirty="0" err="1" smtClean="0"/>
              <a:t>una</a:t>
            </a:r>
            <a:r>
              <a:rPr lang="en-GB" dirty="0" smtClean="0"/>
              <a:t> </a:t>
            </a:r>
            <a:r>
              <a:rPr lang="en-GB" dirty="0" err="1" smtClean="0"/>
              <a:t>opporunidad</a:t>
            </a:r>
            <a:r>
              <a:rPr lang="en-GB" dirty="0" smtClean="0"/>
              <a:t> </a:t>
            </a:r>
            <a:r>
              <a:rPr lang="en-GB" dirty="0" err="1" smtClean="0"/>
              <a:t>para</a:t>
            </a:r>
            <a:r>
              <a:rPr lang="en-GB" dirty="0" smtClean="0"/>
              <a:t> </a:t>
            </a:r>
            <a:r>
              <a:rPr lang="en-GB" dirty="0" err="1" smtClean="0"/>
              <a:t>que</a:t>
            </a:r>
            <a:r>
              <a:rPr lang="en-GB" dirty="0" smtClean="0"/>
              <a:t> los </a:t>
            </a:r>
            <a:r>
              <a:rPr lang="en-GB" dirty="0" err="1" smtClean="0"/>
              <a:t>estudiantes</a:t>
            </a:r>
            <a:r>
              <a:rPr lang="en-GB" dirty="0" smtClean="0"/>
              <a:t> </a:t>
            </a:r>
            <a:r>
              <a:rPr lang="en-GB" dirty="0" err="1" smtClean="0"/>
              <a:t>solucionenen</a:t>
            </a:r>
            <a:r>
              <a:rPr lang="en-GB" dirty="0" smtClean="0"/>
              <a:t> </a:t>
            </a:r>
            <a:r>
              <a:rPr lang="en-GB" dirty="0" err="1" smtClean="0"/>
              <a:t>cada</a:t>
            </a:r>
            <a:r>
              <a:rPr lang="en-GB" dirty="0" smtClean="0"/>
              <a:t> </a:t>
            </a:r>
            <a:r>
              <a:rPr lang="en-GB" dirty="0" err="1" smtClean="0"/>
              <a:t>fallo</a:t>
            </a:r>
            <a:r>
              <a:rPr lang="en-GB" dirty="0" smtClean="0"/>
              <a:t>, sin </a:t>
            </a:r>
            <a:r>
              <a:rPr lang="en-GB" dirty="0" err="1" smtClean="0"/>
              <a:t>caer</a:t>
            </a:r>
            <a:r>
              <a:rPr lang="en-GB" dirty="0" smtClean="0"/>
              <a:t> en </a:t>
            </a:r>
            <a:r>
              <a:rPr lang="en-GB" dirty="0" err="1" smtClean="0"/>
              <a:t>una</a:t>
            </a:r>
            <a:r>
              <a:rPr lang="en-GB" dirty="0" smtClean="0"/>
              <a:t> </a:t>
            </a:r>
            <a:r>
              <a:rPr lang="en-GB" dirty="0" err="1" smtClean="0"/>
              <a:t>especie</a:t>
            </a:r>
            <a:r>
              <a:rPr lang="en-GB" dirty="0" smtClean="0"/>
              <a:t> de “</a:t>
            </a:r>
            <a:r>
              <a:rPr lang="en-GB" dirty="0" err="1" smtClean="0"/>
              <a:t>muerte</a:t>
            </a:r>
            <a:r>
              <a:rPr lang="en-GB" dirty="0" smtClean="0"/>
              <a:t> </a:t>
            </a:r>
            <a:r>
              <a:rPr lang="en-GB" dirty="0" err="1" smtClean="0"/>
              <a:t>subita</a:t>
            </a:r>
            <a:r>
              <a:rPr lang="en-GB" dirty="0" smtClean="0"/>
              <a:t>” en la </a:t>
            </a:r>
            <a:r>
              <a:rPr lang="en-GB" dirty="0" err="1" smtClean="0"/>
              <a:t>que</a:t>
            </a:r>
            <a:r>
              <a:rPr lang="en-GB" dirty="0" smtClean="0"/>
              <a:t> se </a:t>
            </a:r>
            <a:r>
              <a:rPr lang="en-GB" dirty="0" err="1" smtClean="0"/>
              <a:t>pierda</a:t>
            </a:r>
            <a:r>
              <a:rPr lang="en-GB" dirty="0" smtClean="0"/>
              <a:t> </a:t>
            </a:r>
            <a:r>
              <a:rPr lang="en-GB" dirty="0" err="1" smtClean="0"/>
              <a:t>todo</a:t>
            </a:r>
            <a:r>
              <a:rPr lang="en-GB" dirty="0" smtClean="0"/>
              <a:t> </a:t>
            </a:r>
            <a:r>
              <a:rPr lang="en-GB" dirty="0" err="1" smtClean="0"/>
              <a:t>si</a:t>
            </a:r>
            <a:r>
              <a:rPr lang="en-GB" dirty="0" smtClean="0"/>
              <a:t> </a:t>
            </a:r>
            <a:r>
              <a:rPr lang="en-GB" dirty="0" err="1" smtClean="0"/>
              <a:t>una</a:t>
            </a:r>
            <a:r>
              <a:rPr lang="en-GB" dirty="0" smtClean="0"/>
              <a:t> </a:t>
            </a:r>
            <a:r>
              <a:rPr lang="en-GB" dirty="0" err="1" smtClean="0"/>
              <a:t>unica</a:t>
            </a:r>
            <a:r>
              <a:rPr lang="en-GB" dirty="0" smtClean="0"/>
              <a:t> </a:t>
            </a:r>
            <a:r>
              <a:rPr lang="en-GB" dirty="0" err="1" smtClean="0"/>
              <a:t>tarea</a:t>
            </a:r>
            <a:r>
              <a:rPr lang="en-GB" dirty="0" smtClean="0"/>
              <a:t> o </a:t>
            </a:r>
            <a:r>
              <a:rPr lang="en-GB" dirty="0" err="1" smtClean="0"/>
              <a:t>ejercicio</a:t>
            </a:r>
            <a:r>
              <a:rPr lang="en-GB" dirty="0" smtClean="0"/>
              <a:t> </a:t>
            </a:r>
            <a:r>
              <a:rPr lang="en-GB" dirty="0" err="1" smtClean="0"/>
              <a:t>practico</a:t>
            </a:r>
            <a:r>
              <a:rPr lang="en-GB" dirty="0" smtClean="0"/>
              <a:t> </a:t>
            </a:r>
            <a:r>
              <a:rPr lang="en-GB" dirty="0" err="1" smtClean="0"/>
              <a:t>es</a:t>
            </a:r>
            <a:r>
              <a:rPr lang="en-GB" dirty="0" smtClean="0"/>
              <a:t> </a:t>
            </a:r>
            <a:r>
              <a:rPr lang="en-GB" dirty="0" err="1" smtClean="0"/>
              <a:t>desastroso</a:t>
            </a:r>
            <a:r>
              <a:rPr lang="en-GB" dirty="0" smtClean="0"/>
              <a:t>. </a:t>
            </a:r>
          </a:p>
          <a:p>
            <a:endParaRPr lang="en-GB" dirty="0" smtClean="0"/>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Implicitos</a:t>
            </a:r>
            <a:r>
              <a:rPr lang="en-GB" dirty="0" smtClean="0"/>
              <a:t> 5</a:t>
            </a:r>
            <a:endParaRPr lang="en-GB" dirty="0"/>
          </a:p>
        </p:txBody>
      </p:sp>
      <p:sp>
        <p:nvSpPr>
          <p:cNvPr id="3" name="Content Placeholder 2"/>
          <p:cNvSpPr>
            <a:spLocks noGrp="1"/>
          </p:cNvSpPr>
          <p:nvPr>
            <p:ph idx="1"/>
          </p:nvPr>
        </p:nvSpPr>
        <p:spPr/>
        <p:txBody>
          <a:bodyPr/>
          <a:lstStyle/>
          <a:p>
            <a:r>
              <a:rPr lang="en-GB" dirty="0" smtClean="0"/>
              <a:t>La </a:t>
            </a:r>
            <a:r>
              <a:rPr lang="en-GB" dirty="0" err="1" smtClean="0"/>
              <a:t>autenticidad</a:t>
            </a:r>
            <a:r>
              <a:rPr lang="en-GB" dirty="0" smtClean="0"/>
              <a:t> </a:t>
            </a:r>
            <a:r>
              <a:rPr lang="en-GB" dirty="0" err="1" smtClean="0"/>
              <a:t>debe</a:t>
            </a:r>
            <a:r>
              <a:rPr lang="en-GB" dirty="0" smtClean="0"/>
              <a:t> ser la </a:t>
            </a:r>
            <a:r>
              <a:rPr lang="en-GB" dirty="0" err="1" smtClean="0"/>
              <a:t>caracteristica</a:t>
            </a:r>
            <a:r>
              <a:rPr lang="en-GB" dirty="0" smtClean="0"/>
              <a:t> de la </a:t>
            </a:r>
            <a:r>
              <a:rPr lang="en-GB" dirty="0" err="1" smtClean="0"/>
              <a:t>evaluacion</a:t>
            </a:r>
            <a:r>
              <a:rPr lang="en-GB" dirty="0" smtClean="0"/>
              <a:t> de </a:t>
            </a:r>
            <a:r>
              <a:rPr lang="en-GB" dirty="0" err="1" smtClean="0"/>
              <a:t>destrezas</a:t>
            </a:r>
            <a:r>
              <a:rPr lang="en-GB" dirty="0" smtClean="0"/>
              <a:t> y de la </a:t>
            </a:r>
            <a:r>
              <a:rPr lang="en-GB" dirty="0" err="1" smtClean="0"/>
              <a:t>practica</a:t>
            </a:r>
            <a:r>
              <a:rPr lang="en-GB" dirty="0" smtClean="0"/>
              <a:t>, </a:t>
            </a:r>
            <a:r>
              <a:rPr lang="en-GB" dirty="0" err="1" smtClean="0"/>
              <a:t>otorgandose</a:t>
            </a:r>
            <a:r>
              <a:rPr lang="en-GB" dirty="0" smtClean="0"/>
              <a:t> </a:t>
            </a:r>
            <a:r>
              <a:rPr lang="en-GB" dirty="0" err="1" smtClean="0"/>
              <a:t>unas</a:t>
            </a:r>
            <a:r>
              <a:rPr lang="en-GB" dirty="0" smtClean="0"/>
              <a:t> </a:t>
            </a:r>
            <a:r>
              <a:rPr lang="en-GB" dirty="0" err="1" smtClean="0"/>
              <a:t>calificiones</a:t>
            </a:r>
            <a:r>
              <a:rPr lang="en-GB" dirty="0" smtClean="0"/>
              <a:t> </a:t>
            </a:r>
            <a:r>
              <a:rPr lang="en-GB" dirty="0" err="1" smtClean="0"/>
              <a:t>elevadas</a:t>
            </a:r>
            <a:r>
              <a:rPr lang="en-GB" dirty="0" smtClean="0"/>
              <a:t> a los </a:t>
            </a:r>
            <a:r>
              <a:rPr lang="en-GB" dirty="0" err="1" smtClean="0"/>
              <a:t>autenticos</a:t>
            </a:r>
            <a:r>
              <a:rPr lang="en-GB" dirty="0" smtClean="0"/>
              <a:t> </a:t>
            </a:r>
            <a:r>
              <a:rPr lang="en-GB" dirty="0" err="1" smtClean="0"/>
              <a:t>logros</a:t>
            </a:r>
            <a:r>
              <a:rPr lang="en-GB" dirty="0" smtClean="0"/>
              <a:t> y no a los </a:t>
            </a:r>
            <a:r>
              <a:rPr lang="en-GB" dirty="0" err="1" smtClean="0"/>
              <a:t>sucedaneos</a:t>
            </a:r>
            <a:r>
              <a:rPr lang="en-GB" dirty="0" smtClean="0"/>
              <a:t> de </a:t>
            </a:r>
            <a:r>
              <a:rPr lang="en-GB" dirty="0" err="1" smtClean="0"/>
              <a:t>logros</a:t>
            </a:r>
            <a:r>
              <a:rPr lang="en-GB" dirty="0" smtClean="0"/>
              <a:t>.</a:t>
            </a:r>
          </a:p>
          <a:p>
            <a:r>
              <a:rPr lang="en-GB" dirty="0" smtClean="0"/>
              <a:t>Las </a:t>
            </a:r>
            <a:r>
              <a:rPr lang="en-GB" dirty="0" err="1" smtClean="0"/>
              <a:t>destrezas</a:t>
            </a:r>
            <a:r>
              <a:rPr lang="en-GB" dirty="0" smtClean="0"/>
              <a:t> </a:t>
            </a:r>
            <a:r>
              <a:rPr lang="en-GB" dirty="0" err="1" smtClean="0"/>
              <a:t>practicas</a:t>
            </a:r>
            <a:r>
              <a:rPr lang="en-GB" dirty="0" smtClean="0"/>
              <a:t> </a:t>
            </a:r>
            <a:r>
              <a:rPr lang="en-GB" dirty="0" err="1" smtClean="0"/>
              <a:t>debe</a:t>
            </a:r>
            <a:r>
              <a:rPr lang="en-GB" dirty="0" smtClean="0"/>
              <a:t> </a:t>
            </a:r>
            <a:r>
              <a:rPr lang="en-GB" dirty="0" err="1" smtClean="0"/>
              <a:t>evaluarlas</a:t>
            </a:r>
            <a:r>
              <a:rPr lang="en-GB" dirty="0" smtClean="0"/>
              <a:t> el </a:t>
            </a:r>
            <a:r>
              <a:rPr lang="en-GB" dirty="0" err="1" smtClean="0"/>
              <a:t>evaluador</a:t>
            </a:r>
            <a:r>
              <a:rPr lang="en-GB" dirty="0" smtClean="0"/>
              <a:t> </a:t>
            </a:r>
            <a:r>
              <a:rPr lang="en-GB" dirty="0" err="1" smtClean="0"/>
              <a:t>mas</a:t>
            </a:r>
            <a:r>
              <a:rPr lang="en-GB" dirty="0" smtClean="0"/>
              <a:t> </a:t>
            </a:r>
            <a:r>
              <a:rPr lang="en-GB" dirty="0" err="1" smtClean="0"/>
              <a:t>adecuando</a:t>
            </a:r>
            <a:r>
              <a:rPr lang="en-GB" dirty="0" smtClean="0"/>
              <a:t> en el </a:t>
            </a:r>
            <a:r>
              <a:rPr lang="en-GB" dirty="0" err="1" smtClean="0"/>
              <a:t>lugar</a:t>
            </a:r>
            <a:r>
              <a:rPr lang="en-GB" dirty="0" smtClean="0"/>
              <a:t> </a:t>
            </a:r>
            <a:r>
              <a:rPr lang="en-GB" dirty="0" err="1" smtClean="0"/>
              <a:t>mas</a:t>
            </a:r>
            <a:r>
              <a:rPr lang="en-GB" dirty="0" smtClean="0"/>
              <a:t> </a:t>
            </a:r>
            <a:r>
              <a:rPr lang="en-GB" dirty="0" err="1" smtClean="0"/>
              <a:t>apropiado</a:t>
            </a:r>
            <a:r>
              <a:rPr lang="en-GB" dirty="0" smtClean="0"/>
              <a:t>, </a:t>
            </a:r>
            <a:r>
              <a:rPr lang="en-GB" dirty="0" err="1" smtClean="0"/>
              <a:t>pero</a:t>
            </a:r>
            <a:r>
              <a:rPr lang="en-GB" dirty="0" smtClean="0"/>
              <a:t> </a:t>
            </a:r>
            <a:r>
              <a:rPr lang="en-GB" dirty="0" err="1" smtClean="0"/>
              <a:t>debe</a:t>
            </a:r>
            <a:r>
              <a:rPr lang="en-GB" dirty="0" smtClean="0"/>
              <a:t> </a:t>
            </a:r>
            <a:r>
              <a:rPr lang="en-GB" dirty="0" err="1" smtClean="0"/>
              <a:t>disenarse</a:t>
            </a:r>
            <a:r>
              <a:rPr lang="en-GB" dirty="0" smtClean="0"/>
              <a:t> </a:t>
            </a:r>
            <a:r>
              <a:rPr lang="en-GB" dirty="0" err="1" smtClean="0"/>
              <a:t>cuando</a:t>
            </a:r>
            <a:r>
              <a:rPr lang="en-GB" dirty="0" smtClean="0"/>
              <a:t> sea </a:t>
            </a:r>
            <a:r>
              <a:rPr lang="en-GB" dirty="0" err="1" smtClean="0"/>
              <a:t>posible</a:t>
            </a:r>
            <a:r>
              <a:rPr lang="en-GB" dirty="0" smtClean="0"/>
              <a:t> de </a:t>
            </a:r>
            <a:r>
              <a:rPr lang="en-GB" dirty="0" err="1" smtClean="0"/>
              <a:t>manera</a:t>
            </a:r>
            <a:r>
              <a:rPr lang="en-GB" dirty="0" smtClean="0"/>
              <a:t> </a:t>
            </a:r>
            <a:r>
              <a:rPr lang="en-GB" dirty="0" err="1" smtClean="0"/>
              <a:t>que</a:t>
            </a:r>
            <a:r>
              <a:rPr lang="en-GB" dirty="0" smtClean="0"/>
              <a:t> </a:t>
            </a:r>
            <a:r>
              <a:rPr lang="en-GB" dirty="0" err="1" smtClean="0"/>
              <a:t>permita</a:t>
            </a:r>
            <a:r>
              <a:rPr lang="en-GB" dirty="0" smtClean="0"/>
              <a:t> la </a:t>
            </a:r>
            <a:r>
              <a:rPr lang="en-GB" dirty="0" err="1" smtClean="0"/>
              <a:t>moderacion</a:t>
            </a:r>
            <a:r>
              <a:rPr lang="en-GB" dirty="0" smtClean="0"/>
              <a:t> del </a:t>
            </a:r>
            <a:r>
              <a:rPr lang="en-GB" dirty="0" err="1" smtClean="0"/>
              <a:t>proceso</a:t>
            </a:r>
            <a:r>
              <a:rPr lang="en-GB" dirty="0" smtClean="0"/>
              <a:t> de </a:t>
            </a:r>
            <a:r>
              <a:rPr lang="en-GB" dirty="0" err="1" smtClean="0"/>
              <a:t>evaluacion</a:t>
            </a:r>
            <a:r>
              <a:rPr lang="en-GB" dirty="0" smtClean="0"/>
              <a:t> </a:t>
            </a:r>
            <a:r>
              <a:rPr lang="en-GB" dirty="0" err="1" smtClean="0"/>
              <a:t>por</a:t>
            </a:r>
            <a:r>
              <a:rPr lang="en-GB" dirty="0" smtClean="0"/>
              <a:t> parte del </a:t>
            </a:r>
            <a:r>
              <a:rPr lang="en-GB" dirty="0" err="1" smtClean="0"/>
              <a:t>profesor</a:t>
            </a:r>
            <a:r>
              <a:rPr lang="en-GB" dirty="0" smtClean="0"/>
              <a:t>;</a:t>
            </a:r>
          </a:p>
          <a:p>
            <a:r>
              <a:rPr lang="en-GB" dirty="0" smtClean="0"/>
              <a:t>El </a:t>
            </a:r>
            <a:r>
              <a:rPr lang="en-GB" dirty="0" err="1" smtClean="0"/>
              <a:t>diseno</a:t>
            </a:r>
            <a:r>
              <a:rPr lang="en-GB" dirty="0" smtClean="0"/>
              <a:t> de </a:t>
            </a:r>
            <a:r>
              <a:rPr lang="en-GB" dirty="0" err="1" smtClean="0"/>
              <a:t>las</a:t>
            </a:r>
            <a:r>
              <a:rPr lang="en-GB" dirty="0" smtClean="0"/>
              <a:t> </a:t>
            </a:r>
            <a:r>
              <a:rPr lang="en-GB" dirty="0" err="1" smtClean="0"/>
              <a:t>tareas</a:t>
            </a:r>
            <a:r>
              <a:rPr lang="en-GB" dirty="0" smtClean="0"/>
              <a:t> </a:t>
            </a:r>
            <a:r>
              <a:rPr lang="en-GB" dirty="0" err="1" smtClean="0"/>
              <a:t>debe</a:t>
            </a:r>
            <a:r>
              <a:rPr lang="en-GB" dirty="0" smtClean="0"/>
              <a:t> </a:t>
            </a:r>
            <a:r>
              <a:rPr lang="en-GB" dirty="0" err="1" smtClean="0"/>
              <a:t>promover</a:t>
            </a:r>
            <a:r>
              <a:rPr lang="en-GB" dirty="0" smtClean="0"/>
              <a:t> el </a:t>
            </a:r>
            <a:r>
              <a:rPr lang="en-GB" dirty="0" err="1" smtClean="0"/>
              <a:t>desarrollo</a:t>
            </a:r>
            <a:r>
              <a:rPr lang="en-GB" dirty="0" smtClean="0"/>
              <a:t> del </a:t>
            </a:r>
            <a:r>
              <a:rPr lang="en-GB" dirty="0" err="1" smtClean="0"/>
              <a:t>aprendizaje</a:t>
            </a:r>
            <a:r>
              <a:rPr lang="en-GB" dirty="0" smtClean="0"/>
              <a:t> </a:t>
            </a:r>
            <a:r>
              <a:rPr lang="en-GB" dirty="0" err="1" smtClean="0"/>
              <a:t>autonomo</a:t>
            </a:r>
            <a:r>
              <a:rPr lang="en-GB" dirty="0" smtClean="0"/>
              <a:t>;</a:t>
            </a:r>
          </a:p>
          <a:p>
            <a:r>
              <a:rPr lang="en-GB" dirty="0" smtClean="0"/>
              <a:t>Las </a:t>
            </a:r>
            <a:r>
              <a:rPr lang="en-GB" dirty="0" err="1" smtClean="0"/>
              <a:t>tareas</a:t>
            </a:r>
            <a:r>
              <a:rPr lang="en-GB" dirty="0" smtClean="0"/>
              <a:t> </a:t>
            </a:r>
            <a:r>
              <a:rPr lang="en-GB" dirty="0" err="1" smtClean="0"/>
              <a:t>deben</a:t>
            </a:r>
            <a:r>
              <a:rPr lang="en-GB" dirty="0" smtClean="0"/>
              <a:t> ser </a:t>
            </a:r>
            <a:r>
              <a:rPr lang="en-GB" dirty="0" err="1" smtClean="0"/>
              <a:t>interesantes</a:t>
            </a:r>
            <a:r>
              <a:rPr lang="en-GB" dirty="0" smtClean="0"/>
              <a:t> y </a:t>
            </a:r>
            <a:r>
              <a:rPr lang="en-GB" dirty="0" err="1" smtClean="0"/>
              <a:t>motivadoras</a:t>
            </a:r>
            <a:r>
              <a:rPr lang="en-GB" dirty="0" smtClean="0"/>
              <a:t>.</a:t>
            </a:r>
            <a:endParaRPr lang="en-GB"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2538</Words>
  <Application>Microsoft Office PowerPoint</Application>
  <PresentationFormat>On-screen Show (4:3)</PresentationFormat>
  <Paragraphs>164</Paragraphs>
  <Slides>33</Slides>
  <Notes>22</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LeedsMet template</vt:lpstr>
      <vt:lpstr>Assessing skills and practice Evaluacion de Habilidades y compotencias Espana Abril 2013</vt:lpstr>
      <vt:lpstr>How do we get  from here…   to here?</vt:lpstr>
      <vt:lpstr>Assessment for learning</vt:lpstr>
      <vt:lpstr>Assessment for learning</vt:lpstr>
      <vt:lpstr>Que valores estan implicitos en nuestra enfoque de la evaluacion</vt:lpstr>
      <vt:lpstr>Implicitos 2</vt:lpstr>
      <vt:lpstr>Implicitos 3</vt:lpstr>
      <vt:lpstr>Implicitos 4</vt:lpstr>
      <vt:lpstr>Implicitos 5</vt:lpstr>
      <vt:lpstr>Assessment linked to learning</vt:lpstr>
      <vt:lpstr>Formative and summative assessment</vt:lpstr>
      <vt:lpstr>Slide 12</vt:lpstr>
      <vt:lpstr>Slide 13</vt:lpstr>
      <vt:lpstr>Slide 14</vt:lpstr>
      <vt:lpstr>Boud et al 2010: ‘Assessment 2020’:</vt:lpstr>
      <vt:lpstr>Slide 16</vt:lpstr>
      <vt:lpstr>Inclusive practices in assessment</vt:lpstr>
      <vt:lpstr>Putting this in to practice. We need to:</vt:lpstr>
      <vt:lpstr>Efficient assessment; we need to:</vt:lpstr>
      <vt:lpstr>Slide 20</vt:lpstr>
      <vt:lpstr>Sound and frequent assessment </vt:lpstr>
      <vt:lpstr>Ten useful questions on assessment</vt:lpstr>
      <vt:lpstr>Slide 23</vt:lpstr>
      <vt:lpstr>Slide 24</vt:lpstr>
      <vt:lpstr>Slide 25</vt:lpstr>
      <vt:lpstr>Slide 26</vt:lpstr>
      <vt:lpstr>Conclusions</vt:lpstr>
      <vt:lpstr>Conclusion espanol </vt:lpstr>
      <vt:lpstr>Gracias. These and other slides will be available on my website at www.sally-brown.net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2013-04-18T15:05:06Z</dcterms:modified>
</cp:coreProperties>
</file>