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3" r:id="rId1"/>
  </p:sldMasterIdLst>
  <p:notesMasterIdLst>
    <p:notesMasterId r:id="rId18"/>
  </p:notesMasterIdLst>
  <p:handoutMasterIdLst>
    <p:handoutMasterId r:id="rId19"/>
  </p:handoutMasterIdLst>
  <p:sldIdLst>
    <p:sldId id="352" r:id="rId2"/>
    <p:sldId id="354" r:id="rId3"/>
    <p:sldId id="376" r:id="rId4"/>
    <p:sldId id="355" r:id="rId5"/>
    <p:sldId id="356" r:id="rId6"/>
    <p:sldId id="365" r:id="rId7"/>
    <p:sldId id="359" r:id="rId8"/>
    <p:sldId id="377" r:id="rId9"/>
    <p:sldId id="378" r:id="rId10"/>
    <p:sldId id="379" r:id="rId11"/>
    <p:sldId id="380" r:id="rId12"/>
    <p:sldId id="381" r:id="rId13"/>
    <p:sldId id="382" r:id="rId14"/>
    <p:sldId id="398" r:id="rId15"/>
    <p:sldId id="399" r:id="rId16"/>
    <p:sldId id="40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8944" autoAdjust="0"/>
  </p:normalViewPr>
  <p:slideViewPr>
    <p:cSldViewPr>
      <p:cViewPr>
        <p:scale>
          <a:sx n="50" d="100"/>
          <a:sy n="50" d="100"/>
        </p:scale>
        <p:origin x="-9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1299A5C-DB3E-432C-973B-1ED3BDD1EC3D}" type="datetimeFigureOut">
              <a:rPr lang="en-GB"/>
              <a:pPr>
                <a:defRPr/>
              </a:pPr>
              <a:t>12/04/2013</a:t>
            </a:fld>
            <a:endParaRPr lang="en-GB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A0535B-6F8D-4C40-ADC3-DF948940B6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44E0A4-0E3D-4EEA-B267-1FA4396753C7}" type="datetimeFigureOut">
              <a:rPr lang="en-US"/>
              <a:pPr>
                <a:defRPr/>
              </a:pPr>
              <a:t>4/12/2013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8ADFDA-63A7-4FFE-92AE-486005AB26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FECD57-1603-4A62-BD84-70B1CE7242D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33C09-4E5D-4CC1-B82C-BB5446295E5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FF7802-7614-4613-A9B0-FBA167837E10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392CB-EE9E-48A8-B8CF-836D2FDF2B3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F4F5C1-794D-4D5C-8890-4B053553ED2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0802BC-612A-4B91-9CA3-3BC8D901986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1E29A-91D2-428B-9065-7C09D6439BE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179D25-298D-4AE7-B7DE-14EE492034A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F1732-DC02-466D-B187-B51AF1C0B5A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86E1-A604-4C7D-9B1F-2D6BCD3088BF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F4F8C-564D-4FF8-B82D-99296346693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DA166-17AA-40F4-9574-BF26AADDF271}" type="datetimeFigureOut">
              <a:rPr lang="en-US"/>
              <a:pPr>
                <a:defRPr/>
              </a:pPr>
              <a:t>4/12/2013</a:t>
            </a:fld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75EB1C20-651A-4F20-A43B-8135CAF06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sz="2800" b="1"/>
            </a:lvl1pPr>
            <a:lvl2pPr>
              <a:spcBef>
                <a:spcPts val="600"/>
              </a:spcBef>
              <a:defRPr sz="2400" b="1"/>
            </a:lvl2pPr>
            <a:lvl3pPr>
              <a:spcBef>
                <a:spcPts val="600"/>
              </a:spcBef>
              <a:defRPr sz="2000" b="1"/>
            </a:lvl3pPr>
            <a:lvl4pPr>
              <a:spcBef>
                <a:spcPts val="600"/>
              </a:spcBef>
              <a:defRPr sz="1800" b="1"/>
            </a:lvl4pPr>
            <a:lvl5pPr>
              <a:spcBef>
                <a:spcPts val="600"/>
              </a:spcBef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5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ependent.gov.uk/browne-repor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7086600" cy="1828800"/>
          </a:xfrm>
        </p:spPr>
        <p:txBody>
          <a:bodyPr/>
          <a:lstStyle/>
          <a:p>
            <a:pPr algn="ctr" eaLnBrk="1" hangingPunct="1"/>
            <a:r>
              <a:rPr lang="en-GB" sz="4000" dirty="0" smtClean="0">
                <a:solidFill>
                  <a:srgbClr val="7030A0"/>
                </a:solidFill>
              </a:rPr>
              <a:t>Learning outcomes</a:t>
            </a:r>
          </a:p>
        </p:txBody>
      </p:sp>
      <p:sp>
        <p:nvSpPr>
          <p:cNvPr id="3075" name="Rectangle 5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6248400" cy="3352800"/>
          </a:xfrm>
        </p:spPr>
        <p:txBody>
          <a:bodyPr/>
          <a:lstStyle/>
          <a:p>
            <a:pPr algn="ctr" eaLnBrk="1" hangingPunct="1"/>
            <a:r>
              <a:rPr lang="en-GB" sz="2800" b="1" dirty="0" smtClean="0"/>
              <a:t>London College of </a:t>
            </a:r>
            <a:r>
              <a:rPr lang="en-GB" sz="2800" b="1" dirty="0" smtClean="0"/>
              <a:t>Fashion</a:t>
            </a:r>
            <a:endParaRPr lang="en-GB" sz="2800" b="1" dirty="0" smtClean="0"/>
          </a:p>
          <a:p>
            <a:pPr algn="ctr" eaLnBrk="1" hangingPunct="1"/>
            <a:endParaRPr lang="en-GB" sz="2800" b="1" dirty="0" smtClean="0"/>
          </a:p>
          <a:p>
            <a:pPr algn="ctr" eaLnBrk="1" hangingPunct="1"/>
            <a:r>
              <a:rPr lang="en-GB" sz="2800" b="1" dirty="0" smtClean="0"/>
              <a:t>Sally Brown</a:t>
            </a:r>
          </a:p>
          <a:p>
            <a:pPr algn="ctr" eaLnBrk="1" hangingPunct="1"/>
            <a:r>
              <a:rPr lang="en-GB" sz="2000" b="1" dirty="0" smtClean="0"/>
              <a:t>April 2013</a:t>
            </a:r>
          </a:p>
          <a:p>
            <a:pPr algn="ctr" eaLnBrk="1" hangingPunct="1"/>
            <a:r>
              <a:rPr lang="en-GB" sz="2000" b="1" dirty="0" smtClean="0">
                <a:hlinkClick r:id="rId3"/>
              </a:rPr>
              <a:t>http://sally-brown.net</a:t>
            </a:r>
            <a:endParaRPr lang="en-GB" sz="2000" b="1" dirty="0" smtClean="0"/>
          </a:p>
          <a:p>
            <a:pPr algn="ctr" eaLnBrk="1" hangingPunct="1"/>
            <a:r>
              <a:rPr lang="en-GB" sz="1600" b="1" dirty="0" err="1" smtClean="0"/>
              <a:t>Emerita</a:t>
            </a:r>
            <a:r>
              <a:rPr lang="en-GB" sz="1600" b="1" dirty="0" smtClean="0"/>
              <a:t> Professor, Leeds Metropolitan University,</a:t>
            </a:r>
          </a:p>
          <a:p>
            <a:pPr algn="ctr" eaLnBrk="1" hangingPunct="1"/>
            <a:r>
              <a:rPr lang="en-GB" sz="1600" b="1" dirty="0" smtClean="0"/>
              <a:t>Adjunct Professor, University of the Sunshine Coast, Central Queensland and James Cook University Queensland</a:t>
            </a:r>
          </a:p>
          <a:p>
            <a:pPr algn="ctr" eaLnBrk="1" hangingPunct="1"/>
            <a:r>
              <a:rPr lang="en-GB" sz="1600" b="1" dirty="0" smtClean="0"/>
              <a:t>Visiting Professor: University of Plymouth and Liverpool John </a:t>
            </a:r>
            <a:r>
              <a:rPr lang="en-GB" sz="1600" b="1" dirty="0" err="1" smtClean="0"/>
              <a:t>Moores</a:t>
            </a:r>
            <a:r>
              <a:rPr lang="en-GB" sz="1600" b="1" dirty="0" smtClean="0"/>
              <a:t> University.</a:t>
            </a:r>
            <a:endParaRPr lang="en-GB" sz="2000" b="1" dirty="0" smtClean="0"/>
          </a:p>
          <a:p>
            <a:pPr eaLnBrk="1" hangingPunct="1"/>
            <a:endParaRPr lang="en-GB" b="1" dirty="0" smtClean="0">
              <a:solidFill>
                <a:srgbClr val="002060"/>
              </a:solidFill>
            </a:endParaRPr>
          </a:p>
          <a:p>
            <a:pPr eaLnBrk="1" hangingPunct="1"/>
            <a:endParaRPr lang="en-GB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Application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Apply, assess, calculate, change, choose, complete, compute, construct,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demonstrate, develop, discover, dramatise, employ, examine,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experiment, find, illustrate, interpret, manipulate, modify, operate,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organise, practice, predict, prepare, produce, relate, schedule, select,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show, sketch, solve, transfer, use.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Analysis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Analyse, appraise, arrange, break down, calculate, categorise, classify,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compare, connect, contrast, criticise, debate, deduce, determine,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differentiate, discriminate, distinguish, divide, examine, experiment,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identify, illustrate, infer, inspect, investigate, order, outline, point out,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question, relate, separate, sub-divide, test.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Assessing Synthesis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Argue, arrange, assemble, categorise, collect, combine, compile, compose,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construct, create, design, develop, devise, establish, explain,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formulate, generalise, generate, integrate, invent, make, manage,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modify, organise, originate, plan, prepare, propose, rearrange, reconstruct,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relate, reorganise, revise, rewrite, set up, summarise.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Assessing Evaluation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Appraise, ascertain, argue, assess, attach, choose, compare, conclude,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contrast, convince, criticise, decide, defend, discriminate, explain,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evaluate, grade, interpret, judge, justify, measure, predict, rate, recommend,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relate, resolve.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/>
          <a:lstStyle/>
          <a:p>
            <a:pPr eaLnBrk="1" hangingPunct="1"/>
            <a:r>
              <a:rPr lang="en-GB" dirty="0" smtClean="0"/>
              <a:t>References &amp; further reading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00125"/>
            <a:ext cx="8401050" cy="55245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Biggs, J. (2003) </a:t>
            </a:r>
            <a:r>
              <a:rPr lang="en-GB" sz="1600" i="1" dirty="0" smtClean="0"/>
              <a:t>Teaching for Quality Learning at University, </a:t>
            </a:r>
            <a:r>
              <a:rPr lang="en-GB" sz="1600" dirty="0" smtClean="0"/>
              <a:t>Buckingham: SRHE &amp; Open University Press.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Bristol University Characteristics of excellent teaching http://www.bris.ac.uk/esu/academicdevelopment/prizes/excellentteacher.html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>
                <a:cs typeface="Times New Roman" pitchFamily="18" charset="0"/>
              </a:rPr>
              <a:t>Brown, S. Rust, C. &amp; Gibbs, G. (1994) </a:t>
            </a:r>
            <a:r>
              <a:rPr lang="en-GB" sz="1600" i="1" dirty="0" smtClean="0">
                <a:cs typeface="Times New Roman" pitchFamily="18" charset="0"/>
              </a:rPr>
              <a:t>Strategies for Diversifying Assessment,</a:t>
            </a:r>
            <a:r>
              <a:rPr lang="en-GB" sz="1600" dirty="0" smtClean="0">
                <a:cs typeface="Times New Roman" pitchFamily="18" charset="0"/>
              </a:rPr>
              <a:t> Oxford Centre for Staff Development.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Browne, J. (2010) </a:t>
            </a:r>
            <a:r>
              <a:rPr lang="en-GB" sz="1600" i="1" dirty="0" smtClean="0"/>
              <a:t>Securing a sustainable future for higher education</a:t>
            </a:r>
            <a:r>
              <a:rPr lang="en-GB" sz="1600" dirty="0" smtClean="0"/>
              <a:t> </a:t>
            </a:r>
            <a:r>
              <a:rPr lang="en-GB" sz="1600" dirty="0" err="1" smtClean="0">
                <a:solidFill>
                  <a:srgbClr val="FF0000"/>
                </a:solidFill>
                <a:hlinkClick r:id="rId3"/>
              </a:rPr>
              <a:t>www.independent.gov.uk/browne</a:t>
            </a:r>
            <a:r>
              <a:rPr lang="en-GB" sz="1600" dirty="0" smtClean="0">
                <a:solidFill>
                  <a:srgbClr val="FF0000"/>
                </a:solidFill>
                <a:hlinkClick r:id="rId3"/>
              </a:rPr>
              <a:t>-report</a:t>
            </a:r>
            <a:endParaRPr lang="en-GB" sz="1600" dirty="0" smtClean="0">
              <a:solidFill>
                <a:srgbClr val="FF000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Brown, S. and Denton, S. (2010) </a:t>
            </a:r>
            <a:r>
              <a:rPr lang="en-GB" sz="1600" i="1" dirty="0" smtClean="0"/>
              <a:t>Leading the University Beyond Bureaucracy</a:t>
            </a:r>
            <a:r>
              <a:rPr lang="en-GB" sz="1600" dirty="0" smtClean="0"/>
              <a:t> in </a:t>
            </a:r>
            <a:r>
              <a:rPr lang="en-GB" sz="1600" i="1" dirty="0" smtClean="0"/>
              <a:t>A practical guide to University and College management</a:t>
            </a:r>
            <a:r>
              <a:rPr lang="en-GB" sz="1600" dirty="0" smtClean="0"/>
              <a:t> (Eds. Denton, S and Brown, S) New York and London: </a:t>
            </a:r>
            <a:r>
              <a:rPr lang="en-GB" sz="1600" dirty="0" err="1" smtClean="0"/>
              <a:t>Routledge</a:t>
            </a:r>
            <a:r>
              <a:rPr lang="en-GB" sz="1600" dirty="0" smtClean="0"/>
              <a:t>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Brown, S. (2012) Managing change in universities: a Sisyphean task </a:t>
            </a:r>
            <a:r>
              <a:rPr lang="en-GB" sz="1600" i="1" dirty="0" smtClean="0"/>
              <a:t>Quality in Higher Education</a:t>
            </a:r>
            <a:r>
              <a:rPr lang="en-GB" sz="1600" dirty="0" smtClean="0"/>
              <a:t>, Volume 18 number 1.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Brown, S. (2011) Bringing about positive change in the higher education student experience: a case study, </a:t>
            </a:r>
            <a:r>
              <a:rPr lang="en-GB" sz="1600" i="1" dirty="0" smtClean="0"/>
              <a:t>Quality Assurance in Education, Volume 19 Number 3 p 195-207.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dirty="0" smtClean="0"/>
              <a:t>Carroll, J. and Ryan, J. (2005) </a:t>
            </a:r>
            <a:r>
              <a:rPr lang="en-GB" sz="1600" i="1" dirty="0" smtClean="0"/>
              <a:t>Teaching International students: improving learning for all</a:t>
            </a:r>
            <a:r>
              <a:rPr lang="en-GB" sz="1600" dirty="0" smtClean="0"/>
              <a:t> </a:t>
            </a:r>
            <a:r>
              <a:rPr lang="en-GB" sz="1600" dirty="0" err="1" smtClean="0"/>
              <a:t>Routledge</a:t>
            </a:r>
            <a:r>
              <a:rPr lang="en-GB" sz="1600" dirty="0" smtClean="0"/>
              <a:t> SEDA series</a:t>
            </a:r>
          </a:p>
          <a:p>
            <a:pPr marL="609600" indent="-609600">
              <a:buFont typeface="Wingdings" pitchFamily="2" charset="2"/>
              <a:buNone/>
            </a:pPr>
            <a:endParaRPr lang="en-GB" sz="1600" dirty="0" smtClean="0"/>
          </a:p>
          <a:p>
            <a:pPr marL="609600" indent="-609600">
              <a:buFont typeface="Wingdings" pitchFamily="2" charset="2"/>
              <a:buNone/>
            </a:pPr>
            <a:endParaRPr lang="en-GB" sz="1600" dirty="0" smtClean="0"/>
          </a:p>
          <a:p>
            <a:pPr marL="609600" indent="-609600">
              <a:buFont typeface="Wingdings" pitchFamily="2" charset="2"/>
              <a:buNone/>
            </a:pPr>
            <a:endParaRPr lang="en-GB" sz="1600" dirty="0" smtClean="0"/>
          </a:p>
          <a:p>
            <a:pPr marL="609600" indent="-609600">
              <a:buFont typeface="Wingdings" pitchFamily="2" charset="2"/>
              <a:buNone/>
            </a:pPr>
            <a:endParaRPr lang="en-GB" sz="1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</p:spPr>
        <p:txBody>
          <a:bodyPr anchor="ctr"/>
          <a:lstStyle/>
          <a:p>
            <a:r>
              <a:rPr lang="en-GB" sz="3500" dirty="0" smtClean="0"/>
              <a:t>References: 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Kennedy, D., Hyland, A. and Ryan, N. </a:t>
            </a:r>
            <a:r>
              <a:rPr lang="en-GB" sz="1600" i="1" dirty="0" smtClean="0"/>
              <a:t>Implementing Bologna in your institution, Using learning outcomes and competences: Writing and Using Learning Outcomes: a Practical Guide http://sss.dcu.ie/afi/docs/bologna/writing_and_using_learning_outcomes.pdf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err="1" smtClean="0"/>
              <a:t>Northedge</a:t>
            </a:r>
            <a:r>
              <a:rPr lang="en-GB" sz="1600" dirty="0" smtClean="0"/>
              <a:t>, A. (2003) Enabling participation in academic discourse </a:t>
            </a:r>
            <a:r>
              <a:rPr lang="en-GB" sz="1600" i="1" dirty="0" smtClean="0"/>
              <a:t>Teaching in Higher Education, Vol. 8, No. 2, 2003, pp. 169–180.</a:t>
            </a:r>
            <a:endParaRPr lang="en-GB" sz="16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dirty="0" smtClean="0"/>
              <a:t>Newton, J. (2003) Implementing an Institution-wide learning and Teaching strategy: lessons in managing change. </a:t>
            </a:r>
            <a:r>
              <a:rPr lang="en-GB" sz="1600" i="1" dirty="0" smtClean="0"/>
              <a:t>Studies in Higher Education </a:t>
            </a:r>
            <a:r>
              <a:rPr lang="en-GB" sz="1600" i="1" dirty="0" err="1" smtClean="0"/>
              <a:t>Vol</a:t>
            </a:r>
            <a:r>
              <a:rPr lang="en-GB" sz="1600" i="1" dirty="0" smtClean="0"/>
              <a:t> 28 No 4.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dirty="0" err="1" smtClean="0">
                <a:solidFill>
                  <a:srgbClr val="000000"/>
                </a:solidFill>
              </a:rPr>
              <a:t>Nicol</a:t>
            </a:r>
            <a:r>
              <a:rPr lang="en-GB" sz="1600" dirty="0" smtClean="0">
                <a:solidFill>
                  <a:srgbClr val="000000"/>
                </a:solidFill>
              </a:rPr>
              <a:t>, D. J. and Macfarlane-Dick, D. (2006) Formative assessment and self-regulated learning: A model and seven principles of good feedback practice, </a:t>
            </a:r>
            <a:r>
              <a:rPr lang="en-GB" sz="1600" i="1" dirty="0" smtClean="0">
                <a:solidFill>
                  <a:srgbClr val="000000"/>
                </a:solidFill>
              </a:rPr>
              <a:t>Studies in Higher Education 31(2) 199-218.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Peelo, M. and Wareham, T. (</a:t>
            </a:r>
            <a:r>
              <a:rPr lang="en-GB" sz="1600" dirty="0" err="1" smtClean="0"/>
              <a:t>eds</a:t>
            </a:r>
            <a:r>
              <a:rPr lang="en-GB" sz="1600" dirty="0" smtClean="0"/>
              <a:t>) (2002) </a:t>
            </a:r>
            <a:r>
              <a:rPr lang="en-GB" sz="1600" i="1" dirty="0" smtClean="0"/>
              <a:t>Failing Students in higher education</a:t>
            </a:r>
            <a:r>
              <a:rPr lang="en-GB" sz="1600" dirty="0" smtClean="0"/>
              <a:t> Buckingham, UK, SRHE/Open University Press.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Race, P. and Pickford, R. (2007) </a:t>
            </a:r>
            <a:r>
              <a:rPr lang="en-GB" sz="1600" i="1" dirty="0" smtClean="0"/>
              <a:t>Making Teaching work: Teaching smarter in post-compulsory education</a:t>
            </a:r>
            <a:r>
              <a:rPr lang="en-GB" sz="1600" dirty="0" smtClean="0"/>
              <a:t>, London, Sage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Race, P. </a:t>
            </a:r>
            <a:r>
              <a:rPr lang="en-GB" sz="1600" i="1" dirty="0" smtClean="0"/>
              <a:t>et al </a:t>
            </a:r>
            <a:r>
              <a:rPr lang="en-GB" sz="1600" dirty="0" smtClean="0"/>
              <a:t>(2009) </a:t>
            </a:r>
            <a:r>
              <a:rPr lang="en-GB" sz="1600" i="1" dirty="0" smtClean="0"/>
              <a:t>Using peer observation to enhance teaching</a:t>
            </a:r>
            <a:r>
              <a:rPr lang="en-GB" sz="1600" dirty="0" smtClean="0"/>
              <a:t> Leeds metropolitan Press Leeds.</a:t>
            </a:r>
          </a:p>
          <a:p>
            <a:pPr>
              <a:buFont typeface="Wingdings" pitchFamily="2" charset="2"/>
              <a:buNone/>
              <a:defRPr/>
            </a:pPr>
            <a:endParaRPr lang="en-GB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574675"/>
          </a:xfrm>
        </p:spPr>
        <p:txBody>
          <a:bodyPr/>
          <a:lstStyle/>
          <a:p>
            <a:r>
              <a:rPr lang="en-GB" sz="3500" dirty="0" smtClean="0"/>
              <a:t>References 3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688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Renfro, W. L. and Morrison, J. L. (1983) </a:t>
            </a:r>
            <a:r>
              <a:rPr lang="en-GB" sz="1600" i="1" dirty="0" smtClean="0"/>
              <a:t>Anticipating and managing change in educational organisations</a:t>
            </a:r>
            <a:r>
              <a:rPr lang="en-GB" sz="1600" dirty="0" smtClean="0"/>
              <a:t>, Educational Leadership Association of Supervision and Curriculum Development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dirty="0" err="1" smtClean="0"/>
              <a:t>Roxa</a:t>
            </a:r>
            <a:r>
              <a:rPr lang="en-GB" sz="1600" dirty="0" smtClean="0"/>
              <a:t>, T. and </a:t>
            </a:r>
            <a:r>
              <a:rPr lang="en-GB" sz="1600" dirty="0" err="1" smtClean="0"/>
              <a:t>Martensson</a:t>
            </a:r>
            <a:r>
              <a:rPr lang="en-GB" sz="1600" dirty="0" smtClean="0"/>
              <a:t>, K. (2009) Significant conversations and significant networks- exploring the backstage of the teaching arena </a:t>
            </a:r>
            <a:r>
              <a:rPr lang="en-GB" sz="1600" i="1" dirty="0" smtClean="0"/>
              <a:t>Studies in Higher Education</a:t>
            </a:r>
            <a:r>
              <a:rPr lang="en-GB" sz="1600" dirty="0" smtClean="0"/>
              <a:t> </a:t>
            </a:r>
            <a:r>
              <a:rPr lang="en-GB" sz="1600" i="1" dirty="0" err="1" smtClean="0"/>
              <a:t>Vol</a:t>
            </a:r>
            <a:r>
              <a:rPr lang="en-GB" sz="1600" i="1" dirty="0" smtClean="0"/>
              <a:t> 34 no 5 p547-559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Rust, C., Price, M. and O’Donovan, B. (2003). Improving students’ learning by developing their understanding of assessment criteria and processes. </a:t>
            </a:r>
            <a:r>
              <a:rPr lang="en-GB" sz="1600" i="1" dirty="0" smtClean="0"/>
              <a:t>Assessment and Evaluation in Higher Education. 28 (2), 147-164.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Ryan, J. (2000) </a:t>
            </a:r>
            <a:r>
              <a:rPr lang="en-GB" sz="1600" i="1" dirty="0" smtClean="0"/>
              <a:t>A Guide to Teaching International Students,</a:t>
            </a:r>
            <a:r>
              <a:rPr lang="en-GB" sz="1600" dirty="0" smtClean="0"/>
              <a:t> Oxford Centre for Staff and Learning Development.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Sadler, D. R. (1989) Formative assessment and the design of instructional systems </a:t>
            </a:r>
            <a:r>
              <a:rPr lang="en-GB" sz="1600" i="1" dirty="0" smtClean="0"/>
              <a:t>Instructional Science </a:t>
            </a:r>
            <a:r>
              <a:rPr lang="en-GB" sz="1600" dirty="0" smtClean="0"/>
              <a:t>18, 119-144.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Yorke, M. (1999) </a:t>
            </a:r>
            <a:r>
              <a:rPr lang="en-GB" sz="1600" i="1" dirty="0" smtClean="0"/>
              <a:t>Leaving Early: Undergraduate Non-completion in Higher Education</a:t>
            </a:r>
            <a:r>
              <a:rPr lang="en-GB" sz="1600" dirty="0" smtClean="0"/>
              <a:t>, London: Routledge.</a:t>
            </a:r>
          </a:p>
          <a:p>
            <a:pPr marL="609600" indent="-609600">
              <a:buFont typeface="Wingdings" pitchFamily="2" charset="2"/>
              <a:buNone/>
              <a:defRPr/>
            </a:pPr>
            <a:endParaRPr lang="en-GB" sz="1600" dirty="0" smtClean="0"/>
          </a:p>
          <a:p>
            <a:pPr marL="609600" indent="-609600">
              <a:buFont typeface="Wingdings" pitchFamily="2" charset="2"/>
              <a:buNone/>
              <a:defRPr/>
            </a:pPr>
            <a:endParaRPr lang="en-GB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Designing effective learning outcomes. They should be: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Specific, Measurable, Achievable, Realistic and Time-constrained;</a:t>
            </a:r>
          </a:p>
          <a:p>
            <a:r>
              <a:rPr lang="en-GB" sz="2600" dirty="0" smtClean="0"/>
              <a:t>Appropriate in number and level of detail;</a:t>
            </a:r>
          </a:p>
          <a:p>
            <a:r>
              <a:rPr lang="en-GB" sz="2600" dirty="0" smtClean="0"/>
              <a:t>At the right academic level: so progression can be demonstrated;</a:t>
            </a:r>
          </a:p>
          <a:p>
            <a:r>
              <a:rPr lang="en-GB" sz="2600" dirty="0" smtClean="0"/>
              <a:t>Expressed in language that students can relate to and that external examiners deem acceptable;</a:t>
            </a:r>
          </a:p>
          <a:p>
            <a:r>
              <a:rPr lang="en-GB" sz="2600" dirty="0" smtClean="0"/>
              <a:t>Reasonably robust and able to withstand external interrogation and the test of time.</a:t>
            </a:r>
          </a:p>
          <a:p>
            <a:endParaRPr lang="en-GB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Reviewing learning outcomes</a:t>
            </a:r>
            <a:br>
              <a:rPr lang="en-GB" sz="3200" dirty="0" smtClean="0"/>
            </a:br>
            <a:endParaRPr lang="en-GB" sz="3200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Are assignments constructively aligned with learning outcomes?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Are your learning outcomes over-specified? Is there room for flexibility in interpretation?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Do you make space for brilliant yet unexpected outcomes?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Is the language excessively woolly? (e.g. over use of words like ‘understand’).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Constructive alignment </a:t>
            </a:r>
            <a:br>
              <a:rPr lang="en-GB" dirty="0" smtClean="0"/>
            </a:br>
            <a:r>
              <a:rPr lang="en-GB" sz="2800" dirty="0" smtClean="0"/>
              <a:t>(after Biggs, 2003):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Clarify what knowledge and skills your students need to be able to demonstrate by the end of the programme;</a:t>
            </a:r>
          </a:p>
          <a:p>
            <a:r>
              <a:rPr lang="en-GB" sz="2600" dirty="0" smtClean="0"/>
              <a:t>Identify content and processes for effective curriculum delivery;</a:t>
            </a:r>
          </a:p>
          <a:p>
            <a:r>
              <a:rPr lang="en-GB" sz="2600" dirty="0" smtClean="0"/>
              <a:t>Select a range of appropriate delivery means;</a:t>
            </a:r>
          </a:p>
          <a:p>
            <a:r>
              <a:rPr lang="en-GB" sz="2600" dirty="0" smtClean="0"/>
              <a:t>Identify authentic ways by which they can demonstrate this achievement;</a:t>
            </a:r>
          </a:p>
          <a:p>
            <a:r>
              <a:rPr lang="en-GB" sz="2600" dirty="0" smtClean="0"/>
              <a:t>Decide how best to evaluate how successful you have been in achieving the above.</a:t>
            </a:r>
            <a:endParaRPr lang="en-GB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Integrating assessment into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Do your assignments align with learning outcomes?</a:t>
            </a:r>
          </a:p>
          <a:p>
            <a:r>
              <a:rPr lang="en-GB" sz="2600" dirty="0" smtClean="0"/>
              <a:t>Are they sensibly spaced throughout the programme?</a:t>
            </a:r>
          </a:p>
          <a:p>
            <a:r>
              <a:rPr lang="en-GB" sz="2600" dirty="0" smtClean="0"/>
              <a:t>Are they varied to allow diverse students to shine without being overwhelming in variety?</a:t>
            </a:r>
          </a:p>
          <a:p>
            <a:r>
              <a:rPr lang="en-GB" sz="2600" dirty="0" smtClean="0"/>
              <a:t>Are feedback opportunities, plentiful, timely (so students can use them) and productive?</a:t>
            </a:r>
          </a:p>
          <a:p>
            <a:r>
              <a:rPr lang="en-GB" sz="2600" dirty="0" smtClean="0"/>
              <a:t>Are you over assessing (or more rarely under-assessing?)</a:t>
            </a:r>
            <a:endParaRPr lang="en-GB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Manageability of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Across a programme, have you avoided log jams for students and staff?</a:t>
            </a:r>
          </a:p>
          <a:p>
            <a:r>
              <a:rPr lang="en-GB" sz="2600" dirty="0" smtClean="0"/>
              <a:t>Have you mapped out marking time necessary (and hence costs of marking)?</a:t>
            </a:r>
          </a:p>
          <a:p>
            <a:r>
              <a:rPr lang="en-GB" sz="2600" dirty="0" smtClean="0"/>
              <a:t>Can you access the necessary rooms, equipment and software particularly for exams?</a:t>
            </a:r>
          </a:p>
          <a:p>
            <a:r>
              <a:rPr lang="en-GB" sz="2600" dirty="0" smtClean="0"/>
              <a:t>Can you comfortably meet university requirements in terms of exam boards, moderation etc?</a:t>
            </a:r>
            <a:endParaRPr lang="en-U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Differentiating knowledge and skills. It’s all in the verbs!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Task:</a:t>
            </a:r>
            <a:r>
              <a:rPr lang="en-GB" sz="2600" dirty="0" smtClean="0"/>
              <a:t> Chose from the following verbs that are likely to relate to knowledge, skills or both:</a:t>
            </a:r>
          </a:p>
          <a:p>
            <a:pPr>
              <a:buNone/>
            </a:pPr>
            <a:endParaRPr lang="en-GB" sz="2600" dirty="0" smtClean="0"/>
          </a:p>
          <a:p>
            <a:pPr>
              <a:buNone/>
            </a:pPr>
            <a:r>
              <a:rPr lang="en-GB" sz="2600" dirty="0" smtClean="0"/>
              <a:t>Perform, demonstrate, outline, describe, show, present, make, practice, differentiate, define, argue create, design, develop effect, utilise, enact, act, carry out, differentiate, define, argue, analyse, synthesise, evaluate, articulate, specify, propose, compare, choose, challenge, identify. </a:t>
            </a:r>
            <a:endParaRPr lang="en-GB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Useful verbs: Assessing knowledge </a:t>
            </a:r>
            <a:r>
              <a:rPr lang="en-GB" sz="2000" dirty="0" smtClean="0"/>
              <a:t>after Kennedy </a:t>
            </a:r>
            <a:r>
              <a:rPr lang="en-GB" sz="2000" i="1" dirty="0" smtClean="0"/>
              <a:t>et al 2011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Arrange, collect, define, describe, duplicate, enumerate, examine,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find, identify, label, list, memorise, name, order, outline, present,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quote, recall, recognise, recollect, record, recount, relate, repeat, reproduce,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show, state, tabulate, tell.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Assessing Comprehension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b="1" dirty="0" smtClean="0"/>
              <a:t>Associate, change, clarify, classify, construct, contrast, convert, decode,</a:t>
            </a:r>
          </a:p>
          <a:p>
            <a:pPr>
              <a:lnSpc>
                <a:spcPct val="100000"/>
              </a:lnSpc>
            </a:pPr>
            <a:r>
              <a:rPr lang="it-IT" sz="2600" b="1" dirty="0" smtClean="0"/>
              <a:t>defend, describe, differentiate, discriminate, discuss, distinguish,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estimate, explain, express, extend, generalise, identify, illustrate, indicate,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infer, interpret, locate, paraphrase, predict, recognise, report,</a:t>
            </a:r>
          </a:p>
          <a:p>
            <a:pPr>
              <a:lnSpc>
                <a:spcPct val="100000"/>
              </a:lnSpc>
            </a:pPr>
            <a:r>
              <a:rPr lang="en-GB" sz="2600" b="1" dirty="0" smtClean="0"/>
              <a:t>restate, rewrite, review, select, solve, translate.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1455</Words>
  <Application>Microsoft Office PowerPoint</Application>
  <PresentationFormat>On-screen Show (4:3)</PresentationFormat>
  <Paragraphs>112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1_LeedsMet template</vt:lpstr>
      <vt:lpstr>Learning outcomes</vt:lpstr>
      <vt:lpstr>Designing effective learning outcomes. They should be:</vt:lpstr>
      <vt:lpstr>Reviewing learning outcomes </vt:lpstr>
      <vt:lpstr>Constructive alignment  (after Biggs, 2003):</vt:lpstr>
      <vt:lpstr>Integrating assessment into learning</vt:lpstr>
      <vt:lpstr>Manageability of assessment</vt:lpstr>
      <vt:lpstr>Differentiating knowledge and skills. It’s all in the verbs! </vt:lpstr>
      <vt:lpstr>Useful verbs: Assessing knowledge after Kennedy et al 2011</vt:lpstr>
      <vt:lpstr>Assessing Comprehension</vt:lpstr>
      <vt:lpstr>Application</vt:lpstr>
      <vt:lpstr>Analysis</vt:lpstr>
      <vt:lpstr>Assessing Synthesis</vt:lpstr>
      <vt:lpstr>Assessing Evaluation</vt:lpstr>
      <vt:lpstr>References &amp; further reading </vt:lpstr>
      <vt:lpstr>References: 2</vt:lpstr>
      <vt:lpstr>References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51</cp:revision>
  <dcterms:created xsi:type="dcterms:W3CDTF">2006-08-16T00:00:00Z</dcterms:created>
  <dcterms:modified xsi:type="dcterms:W3CDTF">2013-04-12T08:33:21Z</dcterms:modified>
</cp:coreProperties>
</file>