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95" r:id="rId2"/>
    <p:sldMasterId id="2147483697" r:id="rId3"/>
    <p:sldMasterId id="2147483708" r:id="rId4"/>
    <p:sldMasterId id="2147483710" r:id="rId5"/>
  </p:sldMasterIdLst>
  <p:notesMasterIdLst>
    <p:notesMasterId r:id="rId35"/>
  </p:notesMasterIdLst>
  <p:handoutMasterIdLst>
    <p:handoutMasterId r:id="rId36"/>
  </p:handoutMasterIdLst>
  <p:sldIdLst>
    <p:sldId id="487" r:id="rId6"/>
    <p:sldId id="504" r:id="rId7"/>
    <p:sldId id="524" r:id="rId8"/>
    <p:sldId id="525" r:id="rId9"/>
    <p:sldId id="526" r:id="rId10"/>
    <p:sldId id="521" r:id="rId11"/>
    <p:sldId id="503" r:id="rId12"/>
    <p:sldId id="518" r:id="rId13"/>
    <p:sldId id="529" r:id="rId14"/>
    <p:sldId id="530" r:id="rId15"/>
    <p:sldId id="531" r:id="rId16"/>
    <p:sldId id="533" r:id="rId17"/>
    <p:sldId id="527" r:id="rId18"/>
    <p:sldId id="523" r:id="rId19"/>
    <p:sldId id="485" r:id="rId20"/>
    <p:sldId id="517" r:id="rId21"/>
    <p:sldId id="532" r:id="rId22"/>
    <p:sldId id="528" r:id="rId23"/>
    <p:sldId id="509" r:id="rId24"/>
    <p:sldId id="468" r:id="rId25"/>
    <p:sldId id="469" r:id="rId26"/>
    <p:sldId id="522" r:id="rId27"/>
    <p:sldId id="513" r:id="rId28"/>
    <p:sldId id="514" r:id="rId29"/>
    <p:sldId id="534" r:id="rId30"/>
    <p:sldId id="516" r:id="rId31"/>
    <p:sldId id="430" r:id="rId32"/>
    <p:sldId id="483" r:id="rId33"/>
    <p:sldId id="484" r:id="rId34"/>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815" autoAdjust="0"/>
    <p:restoredTop sz="95663" autoAdjust="0"/>
  </p:normalViewPr>
  <p:slideViewPr>
    <p:cSldViewPr showGuides="1">
      <p:cViewPr>
        <p:scale>
          <a:sx n="50" d="100"/>
          <a:sy n="50" d="100"/>
        </p:scale>
        <p:origin x="-996" y="-7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1065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18</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GB" smtClean="0"/>
              <a:t>La evaluación influye sobre el comportamiento del estudiante (Refs)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08240E0-AAB5-428E-A3C2-DD17AF1DA728}" type="slidenum">
              <a:rPr lang="en-GB" smtClean="0">
                <a:solidFill>
                  <a:prstClr val="black"/>
                </a:solidFill>
              </a:rPr>
              <a:pPr>
                <a:defRPr/>
              </a:pPr>
              <a:t>20</a:t>
            </a:fld>
            <a:endParaRPr lang="en-GB">
              <a:solidFill>
                <a:prstClr val="black"/>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FCDBB1C-63F9-4F31-A772-5A69223F8D9C}" type="slidenum">
              <a:rPr lang="en-GB" smtClean="0">
                <a:solidFill>
                  <a:prstClr val="black"/>
                </a:solidFill>
              </a:rPr>
              <a:pPr>
                <a:defRPr/>
              </a:pPr>
              <a:t>21</a:t>
            </a:fld>
            <a:endParaRPr lang="en-GB">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27</a:t>
            </a:fld>
            <a:endParaRPr lang="en-US">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D68F963-B36F-4C8D-9201-FEB4867783C0}" type="slidenum">
              <a:rPr lang="en-GB" smtClean="0">
                <a:solidFill>
                  <a:prstClr val="black"/>
                </a:solidFill>
              </a:rPr>
              <a:pPr>
                <a:defRPr/>
              </a:pPr>
              <a:t>28</a:t>
            </a:fld>
            <a:endParaRPr lang="en-GB">
              <a:solidFill>
                <a:prstClr val="black"/>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C2A5005-5DE1-4A25-92CD-E0C57F3B811B}" type="slidenum">
              <a:rPr lang="en-GB" smtClean="0">
                <a:solidFill>
                  <a:prstClr val="black"/>
                </a:solidFill>
              </a:rPr>
              <a:pPr>
                <a:defRPr/>
              </a:pPr>
              <a:t>29</a:t>
            </a:fld>
            <a:endParaRPr lang="en-GB">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EE3BE5E-3CDC-4E67-893C-550A29F10A18}"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4/12/2013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4/12/2013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4/12/2013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4/12/2013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96"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98"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09"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11"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IE" dirty="0" smtClean="0"/>
              <a:t>Enhancing teaching and learning support</a:t>
            </a:r>
            <a:r>
              <a:rPr lang="en-IE" sz="3600" dirty="0" smtClean="0"/>
              <a:t/>
            </a:r>
            <a:br>
              <a:rPr lang="en-IE" sz="3600" dirty="0" smtClean="0"/>
            </a:br>
            <a:r>
              <a:rPr lang="en-IE" sz="2800" dirty="0" smtClean="0"/>
              <a:t>London College of Fashion</a:t>
            </a:r>
            <a:r>
              <a:rPr lang="en-GB" sz="4000" dirty="0" smtClean="0"/>
              <a:t/>
            </a:r>
            <a:br>
              <a:rPr lang="en-GB" sz="4000" dirty="0" smtClean="0"/>
            </a:br>
            <a:r>
              <a:rPr lang="en-GB" sz="2400" dirty="0" smtClean="0"/>
              <a:t>12</a:t>
            </a:r>
            <a:r>
              <a:rPr lang="en-GB" sz="2400" baseline="30000" dirty="0" smtClean="0"/>
              <a:t>th</a:t>
            </a:r>
            <a:r>
              <a:rPr lang="en-GB" sz="2400" dirty="0" smtClean="0"/>
              <a:t> April 2013</a:t>
            </a:r>
            <a:r>
              <a:rPr lang="en-GB" sz="1800" dirty="0" smtClean="0"/>
              <a:t/>
            </a:r>
            <a:br>
              <a:rPr lang="en-GB" sz="1800" dirty="0" smtClean="0"/>
            </a:br>
            <a:endParaRPr lang="en-GB" sz="1800" dirty="0" smtClean="0"/>
          </a:p>
        </p:txBody>
      </p:sp>
      <p:sp>
        <p:nvSpPr>
          <p:cNvPr id="15362" name="Rectangle 3"/>
          <p:cNvSpPr>
            <a:spLocks noGrp="1" noChangeArrowheads="1"/>
          </p:cNvSpPr>
          <p:nvPr>
            <p:ph type="subTitle" idx="1"/>
          </p:nvPr>
        </p:nvSpPr>
        <p:spPr>
          <a:xfrm>
            <a:off x="539750" y="3140968"/>
            <a:ext cx="6696075" cy="2453382"/>
          </a:xfrm>
        </p:spPr>
        <p:txBody>
          <a:bodyPr/>
          <a:lstStyle/>
          <a:p>
            <a:pPr algn="ctr" eaLnBrk="1" hangingPunct="1"/>
            <a:r>
              <a:rPr lang="en-GB" sz="32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endParaRPr lang="en-GB" sz="1800" dirty="0" smtClean="0"/>
          </a:p>
          <a:p>
            <a:pPr algn="ctr" eaLnBrk="1" hangingPunct="1"/>
            <a:r>
              <a:rPr lang="en-GB" sz="1800" dirty="0" err="1" smtClean="0"/>
              <a:t>Emerita</a:t>
            </a:r>
            <a:r>
              <a:rPr lang="en-GB" sz="1800" dirty="0" smtClean="0"/>
              <a:t>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Planning, organising and delivering learning opportunities</a:t>
            </a:r>
            <a:endParaRPr lang="en-GB" sz="3600" dirty="0"/>
          </a:p>
        </p:txBody>
      </p:sp>
      <p:sp>
        <p:nvSpPr>
          <p:cNvPr id="3" name="Content Placeholder 2"/>
          <p:cNvSpPr>
            <a:spLocks noGrp="1"/>
          </p:cNvSpPr>
          <p:nvPr>
            <p:ph idx="1"/>
          </p:nvPr>
        </p:nvSpPr>
        <p:spPr/>
        <p:txBody>
          <a:bodyPr/>
          <a:lstStyle/>
          <a:p>
            <a:r>
              <a:rPr lang="en-GB" dirty="0" smtClean="0"/>
              <a:t>Start from the learning outcomes to focus activities;</a:t>
            </a:r>
          </a:p>
          <a:p>
            <a:r>
              <a:rPr lang="en-GB" dirty="0" smtClean="0"/>
              <a:t>Use your experience to be realistic about what is achievable within sessions: don’t overfill the time available;</a:t>
            </a:r>
          </a:p>
          <a:p>
            <a:r>
              <a:rPr lang="en-GB" dirty="0" smtClean="0"/>
              <a:t>Worry less about </a:t>
            </a:r>
            <a:r>
              <a:rPr lang="en-GB" dirty="0" smtClean="0">
                <a:solidFill>
                  <a:schemeClr val="tx2">
                    <a:lumMod val="60000"/>
                    <a:lumOff val="40000"/>
                  </a:schemeClr>
                </a:solidFill>
              </a:rPr>
              <a:t>what</a:t>
            </a:r>
            <a:r>
              <a:rPr lang="en-GB" dirty="0" smtClean="0"/>
              <a:t> you are delivering and more about the processes that are taking place;</a:t>
            </a:r>
          </a:p>
          <a:p>
            <a:r>
              <a:rPr lang="en-GB" dirty="0" smtClean="0"/>
              <a:t>Focus on what the students are doing at all times in the session (rather than exclusively on the content);</a:t>
            </a:r>
          </a:p>
          <a:p>
            <a:r>
              <a:rPr lang="en-GB" dirty="0" smtClean="0"/>
              <a:t>Monitor regularly what individual students are doing and balance enabling them to concentrate on the work in hand, with offering regular opportunities to reflect on what they are doing.</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Giving clear instructions in class without over-directing</a:t>
            </a:r>
            <a:endParaRPr lang="en-GB" sz="3600" dirty="0"/>
          </a:p>
        </p:txBody>
      </p:sp>
      <p:sp>
        <p:nvSpPr>
          <p:cNvPr id="3" name="Content Placeholder 2"/>
          <p:cNvSpPr>
            <a:spLocks noGrp="1"/>
          </p:cNvSpPr>
          <p:nvPr>
            <p:ph idx="1"/>
          </p:nvPr>
        </p:nvSpPr>
        <p:spPr/>
        <p:txBody>
          <a:bodyPr/>
          <a:lstStyle/>
          <a:p>
            <a:r>
              <a:rPr lang="en-GB" dirty="0" smtClean="0"/>
              <a:t>Practice inclusively, with back-up in the form of text (e.g. handouts), pod-casts, on-line audio or video-files and instruction sheets;</a:t>
            </a:r>
          </a:p>
          <a:p>
            <a:r>
              <a:rPr lang="en-GB" dirty="0" smtClean="0"/>
              <a:t>As you instruct students in techniques, make time for questions (and ensure that no question is seen as stupid);</a:t>
            </a:r>
          </a:p>
          <a:p>
            <a:r>
              <a:rPr lang="en-GB" dirty="0" smtClean="0"/>
              <a:t>Encourage students who have mastered particular competencies to help novices (it reinforces learning for both parties);</a:t>
            </a:r>
          </a:p>
          <a:p>
            <a:r>
              <a:rPr lang="en-GB" dirty="0" smtClean="0"/>
              <a:t>Show plenty of examples of work in progress without inferring that these are the only ways of achieving required outcomes.</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Groups, left to their own devices can:</a:t>
            </a:r>
            <a:endParaRPr lang="en-GB" sz="3600" dirty="0"/>
          </a:p>
        </p:txBody>
      </p:sp>
      <p:sp>
        <p:nvSpPr>
          <p:cNvPr id="3" name="Content Placeholder 2"/>
          <p:cNvSpPr>
            <a:spLocks noGrp="1"/>
          </p:cNvSpPr>
          <p:nvPr>
            <p:ph idx="1"/>
          </p:nvPr>
        </p:nvSpPr>
        <p:spPr/>
        <p:txBody>
          <a:bodyPr/>
          <a:lstStyle/>
          <a:p>
            <a:r>
              <a:rPr lang="en-GB" dirty="0" smtClean="0"/>
              <a:t>Be some of the most positive learning experiences the students have within the degree programme;</a:t>
            </a:r>
          </a:p>
          <a:p>
            <a:r>
              <a:rPr lang="en-GB" dirty="0" smtClean="0"/>
              <a:t>Foster lifelong friendships and working partnerships;</a:t>
            </a:r>
          </a:p>
          <a:p>
            <a:r>
              <a:rPr lang="en-GB" dirty="0" smtClean="0"/>
              <a:t>Provide mutual support and encouragement.</a:t>
            </a:r>
          </a:p>
          <a:p>
            <a:pPr>
              <a:buNone/>
            </a:pPr>
            <a:r>
              <a:rPr lang="en-GB" dirty="0" smtClean="0"/>
              <a:t>They can also:</a:t>
            </a:r>
          </a:p>
          <a:p>
            <a:r>
              <a:rPr lang="en-GB" dirty="0" smtClean="0"/>
              <a:t>Be the locus of high levels of inappropriate and discriminatory behaviour;</a:t>
            </a:r>
          </a:p>
          <a:p>
            <a:r>
              <a:rPr lang="en-GB" dirty="0" smtClean="0"/>
              <a:t>Destroy confidence and undermine diverse approaches;</a:t>
            </a:r>
          </a:p>
          <a:p>
            <a:r>
              <a:rPr lang="en-GB" dirty="0" smtClean="0"/>
              <a:t>Isolate ‘outsiders’ leading to illness and drop out.</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a:noFill/>
          <a:ln>
            <a:noFill/>
          </a:ln>
        </p:spPr>
        <p:txBody>
          <a:bodyPr vert="horz" wrap="square" lIns="91440" tIns="45720" rIns="91440" bIns="45720" numCol="1" anchor="b" anchorCtr="0" compatLnSpc="1">
            <a:prstTxWarp prst="textNoShape">
              <a:avLst/>
            </a:prstTxWarp>
          </a:bodyPr>
          <a:lstStyle/>
          <a:p>
            <a:r>
              <a:rPr lang="en-GB" sz="3600" dirty="0" smtClean="0"/>
              <a:t>Maximising participation and achievement in groups: we can:</a:t>
            </a:r>
            <a:endParaRPr lang="en-GB" sz="3600" dirty="0"/>
          </a:p>
        </p:txBody>
      </p:sp>
      <p:sp>
        <p:nvSpPr>
          <p:cNvPr id="3" name="Content Placeholder 2"/>
          <p:cNvSpPr>
            <a:spLocks noGrp="1"/>
          </p:cNvSpPr>
          <p:nvPr>
            <p:ph idx="1"/>
          </p:nvPr>
        </p:nvSpPr>
        <p:spPr>
          <a:xfrm>
            <a:off x="214282" y="1539875"/>
            <a:ext cx="8715436" cy="4789488"/>
          </a:xfrm>
        </p:spPr>
        <p:txBody>
          <a:bodyPr/>
          <a:lstStyle/>
          <a:p>
            <a:r>
              <a:rPr lang="en-GB" dirty="0" smtClean="0"/>
              <a:t>Establish ground rules early (ideally collectively) about expected and effective group behaviours;</a:t>
            </a:r>
          </a:p>
          <a:p>
            <a:r>
              <a:rPr lang="en-GB" dirty="0" smtClean="0"/>
              <a:t>Clarify expectations from the outset and offer opportunities for rehearsal through which feedback on process can impact on individual and group behaviour;</a:t>
            </a:r>
          </a:p>
          <a:p>
            <a:r>
              <a:rPr lang="en-GB" dirty="0" smtClean="0"/>
              <a:t>Select group sizes that are appropriate for the task in hand (over-large groups encourage ‘</a:t>
            </a:r>
            <a:r>
              <a:rPr lang="en-GB" dirty="0" err="1" smtClean="0"/>
              <a:t>lurkers’</a:t>
            </a:r>
            <a:r>
              <a:rPr lang="en-GB" dirty="0" smtClean="0"/>
              <a:t> and too-small ones detract from the potential for diversity);</a:t>
            </a:r>
          </a:p>
          <a:p>
            <a:r>
              <a:rPr lang="en-GB" dirty="0" smtClean="0"/>
              <a:t>Consider how you allow groups to form (avoiding Darwinism) then either select groups or allow self-determination;</a:t>
            </a:r>
          </a:p>
          <a:p>
            <a:r>
              <a:rPr lang="en-GB" dirty="0" smtClean="0"/>
              <a:t>Ensure that assessment criteria align with expected outcomes.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How can we promote a culture that fosters active engagement?</a:t>
            </a:r>
            <a:endParaRPr lang="en-GB" sz="3600" dirty="0"/>
          </a:p>
        </p:txBody>
      </p:sp>
      <p:sp>
        <p:nvSpPr>
          <p:cNvPr id="3" name="Content Placeholder 2"/>
          <p:cNvSpPr>
            <a:spLocks noGrp="1"/>
          </p:cNvSpPr>
          <p:nvPr>
            <p:ph idx="1"/>
          </p:nvPr>
        </p:nvSpPr>
        <p:spPr/>
        <p:txBody>
          <a:bodyPr/>
          <a:lstStyle/>
          <a:p>
            <a:r>
              <a:rPr lang="en-GB" dirty="0" smtClean="0"/>
              <a:t>Successful students behave as active partners in the learning process, not as passive recipients of teaching;</a:t>
            </a:r>
          </a:p>
          <a:p>
            <a:r>
              <a:rPr lang="en-GB" dirty="0" smtClean="0"/>
              <a:t>Not all students prefer this approach, many prefer to be told what to do and to be given copious comprehensive notes and guidance;</a:t>
            </a:r>
          </a:p>
          <a:p>
            <a:r>
              <a:rPr lang="en-GB" dirty="0" smtClean="0"/>
              <a:t>To foster employability, we can foreground workplace expectations around professionalism and standards.</a:t>
            </a:r>
          </a:p>
          <a:p>
            <a:r>
              <a:rPr lang="en-GB" dirty="0" smtClean="0"/>
              <a:t>The messages we give our students within the environments in which we work tell them how we feel about them.</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a:defRPr/>
            </a:pPr>
            <a:r>
              <a:rPr lang="en-GB" sz="3600" kern="1200" dirty="0" smtClean="0"/>
              <a:t>Disengaged students</a:t>
            </a:r>
            <a:endParaRPr lang="en-GB" sz="3600" kern="1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Don’t live up to their potential and fail to achieve their very best;</a:t>
            </a:r>
          </a:p>
          <a:p>
            <a:r>
              <a:rPr lang="en-GB" sz="2600" dirty="0" smtClean="0"/>
              <a:t>Make life more difficult for the staff who teach and support them;</a:t>
            </a:r>
          </a:p>
          <a:p>
            <a:r>
              <a:rPr lang="en-GB" sz="2600" dirty="0" smtClean="0"/>
              <a:t>Drop out of higher education, thereby damaging their own prospects and HEIs’ performance indicators;</a:t>
            </a:r>
          </a:p>
          <a:p>
            <a:r>
              <a:rPr lang="en-GB" sz="2600" dirty="0" smtClean="0"/>
              <a:t>Cause HEIs to suffer both financially and in terms of their status and reputation from high attrition rates. </a:t>
            </a:r>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Using technologies to foster engagement: we can:</a:t>
            </a:r>
            <a:endParaRPr lang="en-GB" sz="3600" dirty="0"/>
          </a:p>
        </p:txBody>
      </p:sp>
      <p:sp>
        <p:nvSpPr>
          <p:cNvPr id="3" name="Content Placeholder 2"/>
          <p:cNvSpPr>
            <a:spLocks noGrp="1"/>
          </p:cNvSpPr>
          <p:nvPr>
            <p:ph idx="1"/>
          </p:nvPr>
        </p:nvSpPr>
        <p:spPr>
          <a:xfrm>
            <a:off x="214282" y="1285860"/>
            <a:ext cx="8483631" cy="5043503"/>
          </a:xfrm>
          <a:noFill/>
          <a:ln>
            <a:noFill/>
          </a:ln>
        </p:spPr>
        <p:txBody>
          <a:bodyPr vert="horz" wrap="square" lIns="91440" tIns="45720" rIns="91440" bIns="45720" numCol="1" anchor="t" anchorCtr="0" compatLnSpc="1">
            <a:prstTxWarp prst="textNoShape">
              <a:avLst/>
            </a:prstTxWarp>
          </a:bodyPr>
          <a:lstStyle/>
          <a:p>
            <a:r>
              <a:rPr lang="en-GB" dirty="0" smtClean="0"/>
              <a:t>Explore technologies to support administration of programmes, for example, using direct links between assessment activities, </a:t>
            </a:r>
            <a:r>
              <a:rPr lang="en-GB" dirty="0" err="1" smtClean="0"/>
              <a:t>gradebooks</a:t>
            </a:r>
            <a:r>
              <a:rPr lang="en-GB" dirty="0" smtClean="0"/>
              <a:t> and student records;</a:t>
            </a:r>
          </a:p>
          <a:p>
            <a:r>
              <a:rPr lang="en-GB" dirty="0" smtClean="0"/>
              <a:t>Make resources available through the VLE including reference materials and texts, activities, students’ individual or shared work;</a:t>
            </a:r>
          </a:p>
          <a:p>
            <a:r>
              <a:rPr lang="en-GB" dirty="0" smtClean="0"/>
              <a:t>Provide feedback to students by creating rubrics with marking schemes, including criteria, weighting and other essential elements. Then on screen you can highlight the relevant boxes for each student, add commentaries and feedback (including from a statement bank) as required and click to deliver it directly to students automatically.</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Measures to enhance student engagement include</a:t>
            </a:r>
            <a:endParaRPr lang="en-GB" sz="3600" dirty="0"/>
          </a:p>
        </p:txBody>
      </p:sp>
      <p:sp>
        <p:nvSpPr>
          <p:cNvPr id="3" name="Content Placeholder 2"/>
          <p:cNvSpPr>
            <a:spLocks noGrp="1"/>
          </p:cNvSpPr>
          <p:nvPr>
            <p:ph idx="1"/>
          </p:nvPr>
        </p:nvSpPr>
        <p:spPr/>
        <p:txBody>
          <a:bodyPr/>
          <a:lstStyle/>
          <a:p>
            <a:r>
              <a:rPr lang="en-GB" dirty="0" smtClean="0"/>
              <a:t>Modelling the professional standards we preach;</a:t>
            </a:r>
          </a:p>
          <a:p>
            <a:r>
              <a:rPr lang="en-GB" dirty="0" smtClean="0"/>
              <a:t>Providing an element of choice in aspects of student work where they match tasks against learning outcomes;</a:t>
            </a:r>
          </a:p>
          <a:p>
            <a:r>
              <a:rPr lang="en-GB" dirty="0" smtClean="0"/>
              <a:t>Enabling students to participate in evaluating their own and each other’s achievements through well-prepared and organised self- and peer-assessment;</a:t>
            </a:r>
          </a:p>
          <a:p>
            <a:r>
              <a:rPr lang="en-GB" dirty="0" smtClean="0"/>
              <a:t>Ensuring assessment tasks are authentic: this means demonstrating their value to the students clearly and showing how the assignments map against real world requirements;</a:t>
            </a:r>
          </a:p>
          <a:p>
            <a:r>
              <a:rPr lang="en-GB" dirty="0" smtClean="0"/>
              <a:t>Fostering assessment literacy.</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smtClean="0"/>
              <a:t>Effective assessment significantly and positively impacts on student learning, (Boud, Mentkowski, Knight and Yorke and many others).</a:t>
            </a:r>
          </a:p>
          <a:p>
            <a:pPr marL="609600" indent="-609600"/>
            <a:r>
              <a:rPr lang="en-GB" sz="240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p>
          <a:p>
            <a:pPr marL="609600" indent="-609600">
              <a:buFont typeface="Wingdings" pitchFamily="2" charset="2"/>
              <a:buNone/>
            </a:pPr>
            <a:endParaRPr lang="en-GB" sz="21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Assessment literacy: students do better if they can: </a:t>
            </a:r>
            <a:endParaRPr lang="en-GB" sz="3600"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a:t>
            </a:r>
            <a:r>
              <a:rPr lang="en-GB" dirty="0" err="1" smtClean="0"/>
              <a:t>practicals</a:t>
            </a:r>
            <a:r>
              <a:rPr lang="en-GB" dirty="0" smtClean="0"/>
              <a:t>, </a:t>
            </a:r>
            <a:r>
              <a:rPr lang="en-GB" dirty="0" err="1" smtClean="0"/>
              <a:t>vivas</a:t>
            </a:r>
            <a:r>
              <a:rPr lang="en-GB" dirty="0" smtClean="0"/>
              <a:t>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a:t>
            </a:r>
            <a:r>
              <a:rPr lang="en-GB" dirty="0" err="1" smtClean="0"/>
              <a:t>condonement</a:t>
            </a:r>
            <a:r>
              <a:rPr lang="en-GB" dirty="0" smtClean="0"/>
              <a:t> etc.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 this workshop, we aim to explore how to:</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IE" sz="2600" dirty="0" smtClean="0"/>
              <a:t>foster deep rather than surface learning approaches, discouraging strategic behaviour and encouraging students to seek thoughtful and practical approaches; </a:t>
            </a:r>
          </a:p>
          <a:p>
            <a:r>
              <a:rPr lang="en-IE" sz="2600" dirty="0" smtClean="0"/>
              <a:t>help all students to maximise their potential, both ensuring that disadvantaged students can meet threshold standards and that the most able students are challenged and stretched;</a:t>
            </a:r>
          </a:p>
          <a:p>
            <a:r>
              <a:rPr lang="en-IE" sz="2600" dirty="0" smtClean="0"/>
              <a:t>Explore efficient, systematic and effective approaches to promoting learning. </a:t>
            </a:r>
          </a:p>
          <a:p>
            <a:endParaRPr lang="en-GB" sz="2600" dirty="0" smtClean="0"/>
          </a:p>
          <a:p>
            <a:endParaRPr lang="en-GB" sz="2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Assessment and confidence</a:t>
            </a:r>
          </a:p>
        </p:txBody>
      </p:sp>
      <p:sp>
        <p:nvSpPr>
          <p:cNvPr id="41987"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sz="2600" dirty="0" smtClean="0"/>
              <a:t>Crudely, student achievement is linked to students own beliefs about their abilities, whether these are fixed or malleable;</a:t>
            </a:r>
          </a:p>
          <a:p>
            <a:pPr eaLnBrk="0" hangingPunct="0"/>
            <a:r>
              <a:rPr lang="en-GB" sz="2600" dirty="0" smtClean="0"/>
              <a:t>Students who subscribe to an entity (fixed) theory of intelligence need ‘a diet of easy successes’ (Dweck, 2000:15) to confirm their ability and are fearful of learning goals as this involves an element of risk and personal failure. Assessment for these students is an all-encompassing activity that defines them as people. If they fail at the task, they are failures. </a:t>
            </a:r>
          </a:p>
          <a:p>
            <a:pPr eaLnBrk="0" hangingPunct="0"/>
            <a:endParaRPr lang="en-GB" sz="2600" dirty="0" smtClean="0"/>
          </a:p>
          <a:p>
            <a:pPr eaLnBrk="0" hangingPunct="0"/>
            <a:endParaRPr lang="en-GB" sz="26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p:cNvSpPr>
          <p:nvPr>
            <p:ph type="title"/>
          </p:nvPr>
        </p:nvSpPr>
        <p:spPr>
          <a:xfrm>
            <a:off x="457200" y="249238"/>
            <a:ext cx="8435280" cy="1451570"/>
          </a:xfrm>
          <a:noFill/>
          <a:ln>
            <a:noFill/>
          </a:ln>
        </p:spPr>
        <p:txBody>
          <a:bodyPr vert="horz" wrap="square" lIns="91440" tIns="45720" rIns="91440" bIns="45720" numCol="1" anchor="b" anchorCtr="0" compatLnSpc="1">
            <a:prstTxWarp prst="textNoShape">
              <a:avLst/>
            </a:prstTxWarp>
          </a:bodyPr>
          <a:lstStyle/>
          <a:p>
            <a:pPr eaLnBrk="0" hangingPunct="0"/>
            <a:r>
              <a:rPr lang="en-GB" sz="3500" dirty="0" smtClean="0"/>
              <a:t>Students who believe that intelligence is malleable may be more robust</a:t>
            </a:r>
          </a:p>
        </p:txBody>
      </p:sp>
      <p:sp>
        <p:nvSpPr>
          <p:cNvPr id="43011" name="Rectangle 3"/>
          <p:cNvSpPr>
            <a:spLocks noGrp="1"/>
          </p:cNvSpPr>
          <p:nvPr>
            <p:ph idx="1"/>
          </p:nvPr>
        </p:nvSpPr>
        <p:spPr>
          <a:xfrm>
            <a:off x="468313" y="1844823"/>
            <a:ext cx="8229600" cy="4484539"/>
          </a:xfrm>
          <a:noFill/>
          <a:ln>
            <a:noFill/>
          </a:ln>
        </p:spPr>
        <p:txBody>
          <a:bodyPr vert="horz" wrap="square" lIns="91440" tIns="45720" rIns="91440" bIns="45720" numCol="1" anchor="t" anchorCtr="0" compatLnSpc="1">
            <a:prstTxWarp prst="textNoShape">
              <a:avLst/>
            </a:prstTxWarp>
          </a:bodyPr>
          <a:lstStyle/>
          <a:p>
            <a:pPr eaLnBrk="0" hangingPunct="0">
              <a:buNone/>
            </a:pPr>
            <a:r>
              <a:rPr lang="en-GB" sz="2600"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a:p>
            <a:pPr eaLnBrk="0" hangingPunct="0"/>
            <a:endParaRPr lang="en-GB" sz="2600" dirty="0" smtClean="0"/>
          </a:p>
          <a:p>
            <a:pPr eaLnBrk="0" hangingPunct="0"/>
            <a:endParaRPr lang="en-GB" sz="2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23528" y="122238"/>
            <a:ext cx="7677472" cy="1002506"/>
          </a:xfrm>
        </p:spPr>
        <p:txBody>
          <a:bodyPr/>
          <a:lstStyle/>
          <a:p>
            <a:r>
              <a:rPr lang="en-GB" sz="3600" dirty="0" smtClean="0"/>
              <a:t>Giving constructive and formative feedback </a:t>
            </a:r>
            <a:endParaRPr lang="en-US" sz="3600" dirty="0" smtClean="0">
              <a:solidFill>
                <a:srgbClr val="002060"/>
              </a:solidFill>
            </a:endParaRPr>
          </a:p>
        </p:txBody>
      </p:sp>
      <p:sp>
        <p:nvSpPr>
          <p:cNvPr id="18435" name="Rectangle 3"/>
          <p:cNvSpPr>
            <a:spLocks noGrp="1" noChangeArrowheads="1"/>
          </p:cNvSpPr>
          <p:nvPr>
            <p:ph type="body" idx="1"/>
          </p:nvPr>
        </p:nvSpPr>
        <p:spPr>
          <a:xfrm>
            <a:off x="285720" y="980728"/>
            <a:ext cx="8412193"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The language we use for feedback impacts highly on achievement: beware of what </a:t>
            </a:r>
            <a:r>
              <a:rPr lang="en-GB" sz="2600" dirty="0" err="1" smtClean="0"/>
              <a:t>Boud</a:t>
            </a:r>
            <a:r>
              <a:rPr lang="en-GB" sz="2600" dirty="0" smtClean="0"/>
              <a:t> calls ‘final language’ (‘disastrous’, ‘appalling’, hopeless’, or even ‘superlative’);</a:t>
            </a:r>
          </a:p>
          <a:p>
            <a:r>
              <a:rPr lang="en-GB" sz="2600" dirty="0" smtClean="0"/>
              <a:t>Feedback which is ephemeral has less impact than that which is recorded in some way (consider using audio or video files or insisting students take notes and reflect on them).</a:t>
            </a:r>
          </a:p>
          <a:p>
            <a:endParaRPr lang="en-GB" sz="26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49238"/>
            <a:ext cx="7858156" cy="1074737"/>
          </a:xfrm>
          <a:noFill/>
          <a:ln>
            <a:noFill/>
          </a:ln>
        </p:spPr>
        <p:txBody>
          <a:bodyPr vert="horz" wrap="square" lIns="91440" tIns="45720" rIns="91440" bIns="45720" numCol="1" anchor="b" anchorCtr="0" compatLnSpc="1">
            <a:prstTxWarp prst="textNoShape">
              <a:avLst/>
            </a:prstTxWarp>
          </a:bodyPr>
          <a:lstStyle/>
          <a:p>
            <a:r>
              <a:rPr lang="en-GB" sz="3600" dirty="0" smtClean="0"/>
              <a:t>Fostering social literacy: students using emotional intelligence can: </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Perceive accurately, appraise and express their own emotions;</a:t>
            </a:r>
          </a:p>
          <a:p>
            <a:r>
              <a:rPr lang="en-GB" sz="2600" dirty="0" smtClean="0"/>
              <a:t>Access and/or generate feelings when they facilitate thought;</a:t>
            </a:r>
          </a:p>
          <a:p>
            <a:r>
              <a:rPr lang="en-GB" sz="2600" dirty="0" smtClean="0"/>
              <a:t>Understand emotions and emotional thought;</a:t>
            </a:r>
          </a:p>
          <a:p>
            <a:r>
              <a:rPr lang="en-GB" sz="2600" dirty="0" smtClean="0"/>
              <a:t>Regulate emotions to promote emotional and intellectual growth.</a:t>
            </a:r>
          </a:p>
          <a:p>
            <a:pPr>
              <a:buNone/>
            </a:pPr>
            <a:r>
              <a:rPr lang="en-GB" sz="2600" dirty="0" smtClean="0"/>
              <a:t>(after </a:t>
            </a:r>
            <a:r>
              <a:rPr lang="en-GB" sz="2600" dirty="0" err="1" smtClean="0"/>
              <a:t>Salovey</a:t>
            </a:r>
            <a:r>
              <a:rPr lang="en-GB" sz="2600" dirty="0" smtClean="0"/>
              <a:t> and Meyer)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Emotional intelligence helps students</a:t>
            </a:r>
            <a:endParaRPr lang="en-GB" sz="3600" dirty="0"/>
          </a:p>
        </p:txBody>
      </p:sp>
      <p:sp>
        <p:nvSpPr>
          <p:cNvPr id="3" name="Content Placeholder 2"/>
          <p:cNvSpPr>
            <a:spLocks noGrp="1"/>
          </p:cNvSpPr>
          <p:nvPr>
            <p:ph idx="1"/>
          </p:nvPr>
        </p:nvSpPr>
        <p:spPr>
          <a:xfrm>
            <a:off x="468313" y="1340768"/>
            <a:ext cx="8229600" cy="4988595"/>
          </a:xfrm>
          <a:noFill/>
          <a:ln>
            <a:noFill/>
          </a:ln>
        </p:spPr>
        <p:txBody>
          <a:bodyPr vert="horz" wrap="square" lIns="91440" tIns="45720" rIns="91440" bIns="45720" numCol="1" anchor="t" anchorCtr="0" compatLnSpc="1">
            <a:prstTxWarp prst="textNoShape">
              <a:avLst/>
            </a:prstTxWarp>
          </a:bodyPr>
          <a:lstStyle/>
          <a:p>
            <a:r>
              <a:rPr lang="en-GB" sz="2600" dirty="0" smtClean="0"/>
              <a:t>Better understand and work with others; </a:t>
            </a:r>
          </a:p>
          <a:p>
            <a:r>
              <a:rPr lang="en-GB" sz="2600" dirty="0" smtClean="0"/>
              <a:t>Employ empathy to achieve the ends they are seeking;</a:t>
            </a:r>
          </a:p>
          <a:p>
            <a:r>
              <a:rPr lang="en-GB" sz="2600" dirty="0" smtClean="0"/>
              <a:t>Notice and use non-verbal cues from others;</a:t>
            </a:r>
          </a:p>
          <a:p>
            <a:r>
              <a:rPr lang="en-GB" sz="2600" dirty="0" smtClean="0"/>
              <a:t>Productively consider how their own non-verbal cues are being perceived; </a:t>
            </a:r>
          </a:p>
          <a:p>
            <a:r>
              <a:rPr lang="en-GB" sz="2600" dirty="0" smtClean="0"/>
              <a:t>Understand, express and regulate their own of emotions;</a:t>
            </a:r>
          </a:p>
          <a:p>
            <a:r>
              <a:rPr lang="en-GB" sz="2600" dirty="0" smtClean="0"/>
              <a:t>Improve their own capacities for flexible planning and creative thinking.</a:t>
            </a:r>
          </a:p>
          <a:p>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929618" cy="1074737"/>
          </a:xfrm>
          <a:noFill/>
          <a:ln>
            <a:noFill/>
          </a:ln>
        </p:spPr>
        <p:txBody>
          <a:bodyPr vert="horz" wrap="square" lIns="91440" tIns="45720" rIns="91440" bIns="45720" numCol="1" anchor="b" anchorCtr="0" compatLnSpc="1">
            <a:prstTxWarp prst="textNoShape">
              <a:avLst/>
            </a:prstTxWarp>
          </a:bodyPr>
          <a:lstStyle/>
          <a:p>
            <a:r>
              <a:rPr lang="en-GB" sz="3600" dirty="0" smtClean="0"/>
              <a:t>How to be an energetic and enthusiastic supporter of learning </a:t>
            </a:r>
            <a:endParaRPr lang="en-GB" sz="3600" dirty="0"/>
          </a:p>
        </p:txBody>
      </p:sp>
      <p:sp>
        <p:nvSpPr>
          <p:cNvPr id="3" name="Content Placeholder 2"/>
          <p:cNvSpPr>
            <a:spLocks noGrp="1"/>
          </p:cNvSpPr>
          <p:nvPr>
            <p:ph idx="1"/>
          </p:nvPr>
        </p:nvSpPr>
        <p:spPr>
          <a:xfrm>
            <a:off x="468313" y="1412776"/>
            <a:ext cx="8229600" cy="4916587"/>
          </a:xfrm>
        </p:spPr>
        <p:txBody>
          <a:bodyPr/>
          <a:lstStyle/>
          <a:p>
            <a:r>
              <a:rPr lang="en-GB" sz="2600" dirty="0" smtClean="0"/>
              <a:t>Keep abreast of new approaches and techniques;</a:t>
            </a:r>
          </a:p>
          <a:p>
            <a:r>
              <a:rPr lang="en-GB" sz="2600" dirty="0" smtClean="0"/>
              <a:t>Refresh your own practice by watching good teachers, reading about pedagogic practice and maintaining your CPD; </a:t>
            </a:r>
          </a:p>
          <a:p>
            <a:r>
              <a:rPr lang="en-GB" sz="2600" dirty="0" smtClean="0"/>
              <a:t>Keep a reflective diary or blog where you can privately reflect on what has worked well and what needs improvement, taking forward your learning from this where appropriate to peer review or appraisal;</a:t>
            </a:r>
          </a:p>
          <a:p>
            <a:r>
              <a:rPr lang="en-GB" sz="2600" dirty="0" smtClean="0"/>
              <a:t>Mentor new colleagues and share your expertise with others.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Conclusions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HEIs will only thrive in the 21st century if they take seriously the need to engage students fully and ensure that their learning experience are transformative;</a:t>
            </a:r>
          </a:p>
          <a:p>
            <a:r>
              <a:rPr lang="en-GB" sz="2600" dirty="0" smtClean="0"/>
              <a:t>Rebalancing learning strategies means rethinking the balance between content delivery and twenty-first century skills development;</a:t>
            </a:r>
          </a:p>
          <a:p>
            <a:r>
              <a:rPr lang="en-GB" sz="2600" dirty="0" smtClean="0"/>
              <a:t>Those who teach and support student learning can have a transformative impact if the focus is student-centred.</a:t>
            </a:r>
            <a:endParaRPr lang="en-GB" sz="2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Useful references</a:t>
            </a:r>
          </a:p>
        </p:txBody>
      </p:sp>
      <p:sp>
        <p:nvSpPr>
          <p:cNvPr id="57347" name="Rectangle 3"/>
          <p:cNvSpPr>
            <a:spLocks noGrp="1"/>
          </p:cNvSpPr>
          <p:nvPr>
            <p:ph idx="1"/>
          </p:nvPr>
        </p:nvSpPr>
        <p:spPr/>
        <p:txBody>
          <a:bodyPr/>
          <a:lstStyle/>
          <a:p>
            <a:pPr eaLnBrk="1" hangingPunct="1"/>
            <a:r>
              <a:rPr lang="en-GB" sz="2600" dirty="0" smtClean="0"/>
              <a:t>Bowl, M. (2003) </a:t>
            </a:r>
            <a:r>
              <a:rPr lang="en-GB" sz="2600" i="1" dirty="0" smtClean="0"/>
              <a:t>Non-traditional entrants to higher education ‘they talk about people like me’</a:t>
            </a:r>
            <a:r>
              <a:rPr lang="en-GB" sz="2600" dirty="0" smtClean="0"/>
              <a:t> Stoke on Trent, UK: Trentham Books.</a:t>
            </a:r>
          </a:p>
          <a:p>
            <a:pPr eaLnBrk="1" hangingPunct="1"/>
            <a:r>
              <a:rPr lang="en-GB" sz="2600" dirty="0" smtClean="0"/>
              <a:t>Boud, D. (1995) </a:t>
            </a:r>
            <a:r>
              <a:rPr lang="en-GB" sz="2600" i="1" dirty="0" smtClean="0"/>
              <a:t>Enhancing learning through self-assessment</a:t>
            </a:r>
            <a:r>
              <a:rPr lang="en-GB" sz="2600" dirty="0" smtClean="0"/>
              <a:t>, London: Routledge.</a:t>
            </a:r>
          </a:p>
          <a:p>
            <a:pPr eaLnBrk="1" hangingPunct="1"/>
            <a:r>
              <a:rPr lang="en-GB" sz="2600" dirty="0" smtClean="0"/>
              <a:t>Hilton, A. (2003) </a:t>
            </a:r>
            <a:r>
              <a:rPr lang="en-GB" sz="2600" i="1" dirty="0" smtClean="0"/>
              <a:t>Saving our Students (</a:t>
            </a:r>
            <a:r>
              <a:rPr lang="en-GB" sz="2600" i="1" dirty="0" err="1" smtClean="0"/>
              <a:t>SoS</a:t>
            </a:r>
            <a:r>
              <a:rPr lang="en-GB" sz="2600" i="1" dirty="0" smtClean="0"/>
              <a:t>) embedding successful projects across institutions, </a:t>
            </a:r>
            <a:r>
              <a:rPr lang="en-GB" sz="2600" dirty="0" smtClean="0"/>
              <a:t>Project Report, York: Higher Education Academy.</a:t>
            </a:r>
          </a:p>
          <a:p>
            <a:pPr eaLnBrk="1" hangingPunct="1"/>
            <a:r>
              <a:rPr lang="en-GB" sz="2600" dirty="0" err="1" smtClean="0"/>
              <a:t>Mortiboys</a:t>
            </a:r>
            <a:r>
              <a:rPr lang="en-GB" sz="2600" dirty="0" smtClean="0"/>
              <a:t>, A. (2005) </a:t>
            </a:r>
            <a:r>
              <a:rPr lang="en-GB" sz="2600" i="1" dirty="0" smtClean="0"/>
              <a:t>Teaching with emotional intelligence</a:t>
            </a:r>
            <a:r>
              <a:rPr lang="en-GB" sz="2600" dirty="0" smtClean="0"/>
              <a:t>, Abingdon: Routledge.</a:t>
            </a:r>
          </a:p>
          <a:p>
            <a:pPr eaLnBrk="1" hangingPunct="1"/>
            <a:endParaRPr lang="en-GB" sz="26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Further references</a:t>
            </a:r>
          </a:p>
        </p:txBody>
      </p:sp>
      <p:sp>
        <p:nvSpPr>
          <p:cNvPr id="5837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Peelo, M. and Wareham, T. (eds.) (2002) </a:t>
            </a:r>
            <a:r>
              <a:rPr lang="en-GB" sz="2600" i="1" dirty="0" smtClean="0"/>
              <a:t>Failing Students in higher education,</a:t>
            </a:r>
            <a:r>
              <a:rPr lang="en-GB" sz="2600" dirty="0" smtClean="0"/>
              <a:t> Maidenhead: UK, SRHE/Open University Press.</a:t>
            </a:r>
          </a:p>
          <a:p>
            <a:r>
              <a:rPr lang="en-GB" sz="2600" dirty="0" err="1" smtClean="0"/>
              <a:t>Salovey</a:t>
            </a:r>
            <a:r>
              <a:rPr lang="en-GB" sz="2600" dirty="0" smtClean="0"/>
              <a:t>, P. and Meyer, J. (1990) Emotional Intelligence, Imagination, </a:t>
            </a:r>
            <a:r>
              <a:rPr lang="en-GB" sz="2600" i="1" dirty="0" smtClean="0"/>
              <a:t>Cognition and Personality </a:t>
            </a:r>
            <a:r>
              <a:rPr lang="en-GB" sz="2600" i="1" dirty="0" err="1" smtClean="0"/>
              <a:t>Vol</a:t>
            </a:r>
            <a:r>
              <a:rPr lang="en-GB" sz="2600" i="1" dirty="0" smtClean="0"/>
              <a:t> 9 (3) 185-211.</a:t>
            </a:r>
          </a:p>
          <a:p>
            <a:r>
              <a:rPr lang="en-GB" sz="2600" dirty="0" smtClean="0"/>
              <a:t>Yorke, M. (1999) </a:t>
            </a:r>
            <a:r>
              <a:rPr lang="en-GB" sz="2600" i="1" dirty="0" smtClean="0"/>
              <a:t>Leaving Early: Undergraduate Non-Completion in Higher Education</a:t>
            </a:r>
            <a:r>
              <a:rPr lang="en-GB" sz="2600" dirty="0" smtClean="0"/>
              <a:t>, London: Taylor and Francis.</a:t>
            </a:r>
          </a:p>
          <a:p>
            <a:r>
              <a:rPr lang="en-GB" sz="2600" dirty="0" smtClean="0"/>
              <a:t>Yorke, M. and Longden, B. (2004) </a:t>
            </a:r>
            <a:r>
              <a:rPr lang="en-GB" sz="2600" i="1" dirty="0" smtClean="0"/>
              <a:t>Retention and Student Success in Higher Education</a:t>
            </a:r>
            <a:r>
              <a:rPr lang="en-GB" sz="2600" dirty="0" smtClean="0"/>
              <a:t>, Maidenhead: Open University Press.</a:t>
            </a:r>
          </a:p>
          <a:p>
            <a:endParaRPr lang="en-GB" sz="2600" dirty="0" smtClean="0"/>
          </a:p>
          <a:p>
            <a:endParaRPr lang="en-GB" sz="2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49238"/>
            <a:ext cx="7543800" cy="4187874"/>
          </a:xfrm>
        </p:spPr>
        <p:txBody>
          <a:bodyPr/>
          <a:lstStyle/>
          <a:p>
            <a:r>
              <a:rPr lang="en-GB" sz="3200" dirty="0" smtClean="0">
                <a:solidFill>
                  <a:schemeClr val="tx1"/>
                </a:solidFill>
              </a:rPr>
              <a:t>So how do we get </a:t>
            </a:r>
            <a:br>
              <a:rPr lang="en-GB" sz="3200" dirty="0" smtClean="0">
                <a:solidFill>
                  <a:schemeClr val="tx1"/>
                </a:solidFill>
              </a:rPr>
            </a:br>
            <a:r>
              <a:rPr lang="en-GB" sz="3200" dirty="0" smtClean="0">
                <a:solidFill>
                  <a:schemeClr val="tx1"/>
                </a:solidFill>
              </a:rPr>
              <a:t>from here</a:t>
            </a:r>
            <a:r>
              <a:rPr lang="en-GB" sz="3200" dirty="0" smtClean="0">
                <a:solidFill>
                  <a:schemeClr val="tx1"/>
                </a:solidFill>
              </a:rPr>
              <a:t>…</a:t>
            </a:r>
            <a:br>
              <a:rPr lang="en-GB" sz="3200" dirty="0" smtClean="0">
                <a:solidFill>
                  <a:schemeClr val="tx1"/>
                </a:solidFill>
              </a:rPr>
            </a:br>
            <a:r>
              <a:rPr lang="en-GB" sz="3200" dirty="0" smtClean="0">
                <a:solidFill>
                  <a:schemeClr val="tx1"/>
                </a:solidFill>
              </a:rPr>
              <a:t>(joy of setting out </a:t>
            </a:r>
            <a:br>
              <a:rPr lang="en-GB" sz="3200" dirty="0" smtClean="0">
                <a:solidFill>
                  <a:schemeClr val="tx1"/>
                </a:solidFill>
              </a:rPr>
            </a:br>
            <a:r>
              <a:rPr lang="en-GB" sz="3200" dirty="0" smtClean="0">
                <a:solidFill>
                  <a:schemeClr val="tx1"/>
                </a:solidFill>
              </a:rPr>
              <a:t>for first day at school</a:t>
            </a:r>
            <a:r>
              <a:rPr lang="en-GB" sz="3200" dirty="0" smtClean="0">
                <a:solidFill>
                  <a:schemeClr val="tx1"/>
                </a:solidFill>
              </a:rPr>
              <a:t>	</a:t>
            </a:r>
            <a:r>
              <a:rPr lang="en-GB" sz="3200" dirty="0" smtClean="0">
                <a:solidFill>
                  <a:schemeClr val="tx1"/>
                </a:solidFill>
              </a:rPr>
              <a:t>to </a:t>
            </a:r>
            <a:r>
              <a:rPr lang="en-GB" sz="3200" dirty="0" smtClean="0">
                <a:solidFill>
                  <a:schemeClr val="tx1"/>
                </a:solidFill>
              </a:rPr>
              <a:t>here</a:t>
            </a:r>
            <a:r>
              <a:rPr lang="en-GB" sz="3200" dirty="0" smtClean="0">
                <a:solidFill>
                  <a:schemeClr val="tx1"/>
                </a:solidFill>
              </a:rPr>
              <a:t>?</a:t>
            </a:r>
            <a:br>
              <a:rPr lang="en-GB" sz="3200" dirty="0" smtClean="0">
                <a:solidFill>
                  <a:schemeClr val="tx1"/>
                </a:solidFill>
              </a:rPr>
            </a:br>
            <a:r>
              <a:rPr lang="en-GB" sz="3200" dirty="0" smtClean="0">
                <a:solidFill>
                  <a:schemeClr val="tx1"/>
                </a:solidFill>
              </a:rPr>
              <a:t>					</a:t>
            </a:r>
            <a:r>
              <a:rPr lang="en-GB" sz="3200" dirty="0" smtClean="0">
                <a:solidFill>
                  <a:schemeClr val="tx1"/>
                </a:solidFill>
              </a:rPr>
              <a:t>(joy of 							graduation)</a:t>
            </a:r>
            <a:endParaRPr lang="en-GB" sz="32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Without….</a:t>
            </a:r>
            <a:endParaRPr lang="en-GB" dirty="0"/>
          </a:p>
        </p:txBody>
      </p:sp>
      <p:sp>
        <p:nvSpPr>
          <p:cNvPr id="3" name="Content Placeholder 2"/>
          <p:cNvSpPr>
            <a:spLocks noGrp="1"/>
          </p:cNvSpPr>
          <p:nvPr>
            <p:ph idx="1"/>
          </p:nvPr>
        </p:nvSpPr>
        <p:spPr/>
        <p:txBody>
          <a:bodyPr/>
          <a:lstStyle/>
          <a:p>
            <a:r>
              <a:rPr lang="en-GB" dirty="0" smtClean="0"/>
              <a:t>Stripping out all the joy and enthusiasm with which many students enter higher education;</a:t>
            </a:r>
          </a:p>
          <a:p>
            <a:r>
              <a:rPr lang="en-GB" dirty="0" smtClean="0"/>
              <a:t>Pushing students into strategic behaviour (Kneale) through which they become progressively focused on modest outcomes? (‘Just tell me what I have got to do to pass: I can’t afford the time to go for a First’);</a:t>
            </a:r>
          </a:p>
          <a:p>
            <a:r>
              <a:rPr lang="en-GB" dirty="0" smtClean="0"/>
              <a:t>Filling students with dissatisfaction around their learning experiences, potentially driving them to grievances and litigation;</a:t>
            </a:r>
          </a:p>
          <a:p>
            <a:r>
              <a:rPr lang="en-GB" dirty="0" smtClean="0"/>
              <a:t>Making students feel their investment in higher education has been a waste of three years.</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Instead</a:t>
            </a:r>
            <a:endParaRPr lang="en-GB" dirty="0"/>
          </a:p>
        </p:txBody>
      </p:sp>
      <p:sp>
        <p:nvSpPr>
          <p:cNvPr id="3" name="Content Placeholder 2"/>
          <p:cNvSpPr>
            <a:spLocks noGrp="1"/>
          </p:cNvSpPr>
          <p:nvPr>
            <p:ph idx="1"/>
          </p:nvPr>
        </p:nvSpPr>
        <p:spPr/>
        <p:txBody>
          <a:bodyPr/>
          <a:lstStyle/>
          <a:p>
            <a:r>
              <a:rPr lang="en-GB" dirty="0" smtClean="0"/>
              <a:t>Building each student’s confidence in what they can do, enabling them to have a genuine and positive measure of their capabilities;</a:t>
            </a:r>
          </a:p>
          <a:p>
            <a:r>
              <a:rPr lang="en-GB" dirty="0" smtClean="0"/>
              <a:t>Ensuring that the disadvantages with which students enter a course of study are addressed and to some extent redressed during their academic careers;</a:t>
            </a:r>
          </a:p>
          <a:p>
            <a:r>
              <a:rPr lang="en-GB" dirty="0" smtClean="0"/>
              <a:t>Enabling intellectual growth, so that graduates are changed for the good by the experience of studying;</a:t>
            </a:r>
          </a:p>
          <a:p>
            <a:r>
              <a:rPr lang="en-GB" dirty="0" smtClean="0"/>
              <a:t>Building the foundations for future life experiences including employment, social engagement and personal fulfilment.</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What kind of student experiences do they want ? Ones that:</a:t>
            </a:r>
            <a:endParaRPr lang="en-GB" sz="3600" dirty="0"/>
          </a:p>
        </p:txBody>
      </p:sp>
      <p:sp>
        <p:nvSpPr>
          <p:cNvPr id="3" name="Content Placeholder 2"/>
          <p:cNvSpPr>
            <a:spLocks noGrp="1"/>
          </p:cNvSpPr>
          <p:nvPr>
            <p:ph idx="1"/>
          </p:nvPr>
        </p:nvSpPr>
        <p:spPr/>
        <p:txBody>
          <a:bodyPr/>
          <a:lstStyle/>
          <a:p>
            <a:r>
              <a:rPr lang="en-GB" dirty="0" smtClean="0"/>
              <a:t>Enable every student to learn to the highest level, stretched so each achieves their personal best;</a:t>
            </a:r>
          </a:p>
          <a:p>
            <a:r>
              <a:rPr lang="en-GB" dirty="0" smtClean="0"/>
              <a:t>Are inclusive, with equal opportunities for all, whatever their previous backgrounds in learning and life;</a:t>
            </a:r>
          </a:p>
          <a:p>
            <a:r>
              <a:rPr lang="en-GB" dirty="0" smtClean="0"/>
              <a:t>Offer each student the chance to thrive in a context of challenge and support;</a:t>
            </a:r>
          </a:p>
          <a:p>
            <a:r>
              <a:rPr lang="en-GB" dirty="0" smtClean="0"/>
              <a:t>Provide transformative opportunities which encourages students to grow as people;</a:t>
            </a:r>
          </a:p>
          <a:p>
            <a:r>
              <a:rPr lang="en-GB" dirty="0" smtClean="0"/>
              <a:t>Engender a collegiate atmosphere where students make valuable friendships and networks that last throughout their lives.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Why is this important?</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a:buNone/>
            </a:pPr>
            <a:r>
              <a:rPr lang="en-IE" dirty="0" smtClean="0"/>
              <a:t>Students learn in many different ways and current research suggests that engaging them is achievable if we adopt appropriate approaches to enhance their learning. Nowadays many staff in HEIs report a growth in disengaged behaviour in HE classrooms, and a growing dependency on tutors rather than the adoption of independent learning approaches.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Issues for discussion: how to:</a:t>
            </a:r>
            <a:endParaRPr lang="en-GB" sz="3600" dirty="0"/>
          </a:p>
        </p:txBody>
      </p:sp>
      <p:sp>
        <p:nvSpPr>
          <p:cNvPr id="3" name="Content Placeholder 2"/>
          <p:cNvSpPr>
            <a:spLocks noGrp="1"/>
          </p:cNvSpPr>
          <p:nvPr>
            <p:ph idx="1"/>
          </p:nvPr>
        </p:nvSpPr>
        <p:spPr>
          <a:xfrm>
            <a:off x="323528" y="1340768"/>
            <a:ext cx="8640959" cy="4988595"/>
          </a:xfrm>
        </p:spPr>
        <p:txBody>
          <a:bodyPr/>
          <a:lstStyle/>
          <a:p>
            <a:r>
              <a:rPr lang="en-GB" sz="2200" dirty="0" smtClean="0"/>
              <a:t>Support students learning in groups to maximise participation and achievement;</a:t>
            </a:r>
          </a:p>
          <a:p>
            <a:r>
              <a:rPr lang="en-GB" sz="2200" dirty="0" smtClean="0"/>
              <a:t>Prepare and structure classes to align with learning outcomes;</a:t>
            </a:r>
          </a:p>
          <a:p>
            <a:r>
              <a:rPr lang="en-GB" sz="2200" dirty="0" smtClean="0"/>
              <a:t>Plan, organise and deliver learning sessions well;</a:t>
            </a:r>
          </a:p>
          <a:p>
            <a:r>
              <a:rPr lang="en-GB" sz="2200" dirty="0" smtClean="0"/>
              <a:t>Give clear instructions in class without over directing activity;</a:t>
            </a:r>
          </a:p>
          <a:p>
            <a:r>
              <a:rPr lang="en-GB" sz="2200" dirty="0" smtClean="0"/>
              <a:t>Maximise the engagement of disaffected, dominating and disruptive students; </a:t>
            </a:r>
          </a:p>
          <a:p>
            <a:r>
              <a:rPr lang="en-GB" sz="2200" dirty="0" smtClean="0"/>
              <a:t>Demonstrate energetic and enthusiastic teaching styles;</a:t>
            </a:r>
          </a:p>
          <a:p>
            <a:r>
              <a:rPr lang="en-GB" sz="2200" dirty="0" smtClean="0"/>
              <a:t>Manage group dynamics to ensure that all students participate actively and achieve required learning outcomes;</a:t>
            </a:r>
          </a:p>
          <a:p>
            <a:r>
              <a:rPr lang="en-GB" sz="2200" dirty="0" smtClean="0"/>
              <a:t>Give constructive and formative feedback to maximise achievement.</a:t>
            </a:r>
          </a:p>
          <a:p>
            <a:endParaRPr lang="en-GB" sz="2200" dirty="0" smtClean="0"/>
          </a:p>
          <a:p>
            <a:endParaRPr lang="en-GB"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Prepare to align with learning outcomes</a:t>
            </a:r>
            <a:endParaRPr lang="en-GB" sz="3600" dirty="0"/>
          </a:p>
        </p:txBody>
      </p:sp>
      <p:sp>
        <p:nvSpPr>
          <p:cNvPr id="3" name="Content Placeholder 2"/>
          <p:cNvSpPr>
            <a:spLocks noGrp="1"/>
          </p:cNvSpPr>
          <p:nvPr>
            <p:ph idx="1"/>
          </p:nvPr>
        </p:nvSpPr>
        <p:spPr/>
        <p:txBody>
          <a:bodyPr/>
          <a:lstStyle/>
          <a:p>
            <a:r>
              <a:rPr lang="en-GB" dirty="0" smtClean="0"/>
              <a:t>Biggs argues for ‘constructive alignment’ where the curriculum, its methods of delivery, assessment and evaluation are all thought through carefully in advance to ensure that there is a good match between documentation and what students are actually required to do to succeed;</a:t>
            </a:r>
          </a:p>
          <a:p>
            <a:r>
              <a:rPr lang="en-GB" dirty="0" smtClean="0"/>
              <a:t>It’s a good idea to make sure learning outcomes are regularly available to students and to refer to them at the start of sessions so they can see why what you are doing is linked with the aims and goals of the programme.</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2216</Words>
  <Application>Microsoft Office PowerPoint</Application>
  <PresentationFormat>On-screen Show (4:3)</PresentationFormat>
  <Paragraphs>170</Paragraphs>
  <Slides>29</Slides>
  <Notes>29</Notes>
  <HiddenSlides>0</HiddenSlides>
  <MMClips>0</MMClips>
  <ScaleCrop>false</ScaleCrop>
  <HeadingPairs>
    <vt:vector size="4" baseType="variant">
      <vt:variant>
        <vt:lpstr>Theme</vt:lpstr>
      </vt:variant>
      <vt:variant>
        <vt:i4>5</vt:i4>
      </vt:variant>
      <vt:variant>
        <vt:lpstr>Slide Titles</vt:lpstr>
      </vt:variant>
      <vt:variant>
        <vt:i4>29</vt:i4>
      </vt:variant>
    </vt:vector>
  </HeadingPairs>
  <TitlesOfParts>
    <vt:vector size="34" baseType="lpstr">
      <vt:lpstr>LeedsMet template</vt:lpstr>
      <vt:lpstr>12_LeedsMet template</vt:lpstr>
      <vt:lpstr>13_LeedsMet template</vt:lpstr>
      <vt:lpstr>17_LeedsMet template</vt:lpstr>
      <vt:lpstr>18_LeedsMet template</vt:lpstr>
      <vt:lpstr>Enhancing teaching and learning support London College of Fashion 12th April 2013 </vt:lpstr>
      <vt:lpstr>In this workshop, we aim to explore how to:</vt:lpstr>
      <vt:lpstr>So how do we get  from here… (joy of setting out  for first day at school to here?      (joy of        graduation)</vt:lpstr>
      <vt:lpstr>Without….</vt:lpstr>
      <vt:lpstr>Instead</vt:lpstr>
      <vt:lpstr>What kind of student experiences do they want ? Ones that:</vt:lpstr>
      <vt:lpstr>Why is this important?</vt:lpstr>
      <vt:lpstr>Issues for discussion: how to:</vt:lpstr>
      <vt:lpstr>Prepare to align with learning outcomes</vt:lpstr>
      <vt:lpstr>Planning, organising and delivering learning opportunities</vt:lpstr>
      <vt:lpstr>Giving clear instructions in class without over-directing</vt:lpstr>
      <vt:lpstr>Groups, left to their own devices can:</vt:lpstr>
      <vt:lpstr>Maximising participation and achievement in groups: we can:</vt:lpstr>
      <vt:lpstr>How can we promote a culture that fosters active engagement?</vt:lpstr>
      <vt:lpstr>Disengaged students</vt:lpstr>
      <vt:lpstr>Using technologies to foster engagement: we can:</vt:lpstr>
      <vt:lpstr>Measures to enhance student engagement include</vt:lpstr>
      <vt:lpstr>Assessment linked to learning</vt:lpstr>
      <vt:lpstr>Assessment literacy: students do better if they can: </vt:lpstr>
      <vt:lpstr>Assessment and confidence</vt:lpstr>
      <vt:lpstr>Students who believe that intelligence is malleable may be more robust</vt:lpstr>
      <vt:lpstr>Giving constructive and formative feedback </vt:lpstr>
      <vt:lpstr>Fostering social literacy: students using emotional intelligence can: </vt:lpstr>
      <vt:lpstr>Emotional intelligence helps students</vt:lpstr>
      <vt:lpstr>How to be an energetic and enthusiastic supporter of learning </vt:lpstr>
      <vt:lpstr>Conclusions</vt:lpstr>
      <vt:lpstr>These and other slides will be available on my website at www.sally-brown.net</vt:lpstr>
      <vt:lpstr>Useful references</vt:lpstr>
      <vt:lpstr>Further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2013-04-12T07:34:48Z</dcterms:modified>
</cp:coreProperties>
</file>