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 id="2147483680" r:id="rId2"/>
    <p:sldMasterId id="2147483684" r:id="rId3"/>
    <p:sldMasterId id="2147483708" r:id="rId4"/>
    <p:sldMasterId id="2147483710" r:id="rId5"/>
  </p:sldMasterIdLst>
  <p:notesMasterIdLst>
    <p:notesMasterId r:id="rId29"/>
  </p:notesMasterIdLst>
  <p:handoutMasterIdLst>
    <p:handoutMasterId r:id="rId30"/>
  </p:handoutMasterIdLst>
  <p:sldIdLst>
    <p:sldId id="487" r:id="rId6"/>
    <p:sldId id="519" r:id="rId7"/>
    <p:sldId id="520" r:id="rId8"/>
    <p:sldId id="510" r:id="rId9"/>
    <p:sldId id="511" r:id="rId10"/>
    <p:sldId id="512" r:id="rId11"/>
    <p:sldId id="485" r:id="rId12"/>
    <p:sldId id="522" r:id="rId13"/>
    <p:sldId id="506" r:id="rId14"/>
    <p:sldId id="507" r:id="rId15"/>
    <p:sldId id="477" r:id="rId16"/>
    <p:sldId id="474" r:id="rId17"/>
    <p:sldId id="508" r:id="rId18"/>
    <p:sldId id="509" r:id="rId19"/>
    <p:sldId id="513" r:id="rId20"/>
    <p:sldId id="514" r:id="rId21"/>
    <p:sldId id="515" r:id="rId22"/>
    <p:sldId id="517" r:id="rId23"/>
    <p:sldId id="518" r:id="rId24"/>
    <p:sldId id="521" r:id="rId25"/>
    <p:sldId id="430" r:id="rId26"/>
    <p:sldId id="483" r:id="rId27"/>
    <p:sldId id="484" r:id="rId28"/>
  </p:sldIdLst>
  <p:sldSz cx="9144000" cy="6858000" type="screen4x3"/>
  <p:notesSz cx="6797675" cy="99282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A50021"/>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815" autoAdjust="0"/>
    <p:restoredTop sz="95663" autoAdjust="0"/>
  </p:normalViewPr>
  <p:slideViewPr>
    <p:cSldViewPr showGuides="1">
      <p:cViewPr>
        <p:scale>
          <a:sx n="49" d="100"/>
          <a:sy n="49" d="100"/>
        </p:scale>
        <p:origin x="-1026" y="-72"/>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p:scale>
        <a:sx n="100" d="100"/>
        <a:sy n="100" d="100"/>
      </p:scale>
      <p:origin x="0" y="805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 xmlns:p14="http://schemas.microsoft.com/office/powerpoint/2010/main"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 xmlns:p14="http://schemas.microsoft.com/office/powerpoint/2010/main"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smtClean="0"/>
          </a:p>
        </p:txBody>
      </p:sp>
      <p:sp>
        <p:nvSpPr>
          <p:cNvPr id="16387"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3EE3BE5E-3CDC-4E67-893C-550A29F10A18}" type="slidenum">
              <a:rPr lang="en-GB" smtClean="0"/>
              <a:pPr/>
              <a:t>4</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bwMode="auto">
          <a:noFill/>
          <a:ln>
            <a:solidFill>
              <a:srgbClr val="000000"/>
            </a:solidFill>
            <a:miter lim="800000"/>
            <a:headEnd/>
            <a:tailEnd/>
          </a:ln>
        </p:spPr>
      </p:sp>
      <p:sp>
        <p:nvSpPr>
          <p:cNvPr id="1075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39F9C6CC-9090-4EDB-A1A8-B1C44373F1C8}" type="slidenum">
              <a:rPr lang="en-GB" smtClean="0">
                <a:solidFill>
                  <a:prstClr val="black"/>
                </a:solidFill>
              </a:rPr>
              <a:pPr>
                <a:defRPr/>
              </a:pPr>
              <a:t>11</a:t>
            </a:fld>
            <a:endParaRPr lang="en-GB">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bwMode="auto">
          <a:noFill/>
          <a:ln>
            <a:solidFill>
              <a:srgbClr val="000000"/>
            </a:solidFill>
            <a:miter lim="800000"/>
            <a:headEnd/>
            <a:tailEnd/>
          </a:ln>
        </p:spPr>
      </p:sp>
      <p:sp>
        <p:nvSpPr>
          <p:cNvPr id="1044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91ECE40D-68FC-4DA9-A828-EE786BE44A0F}" type="slidenum">
              <a:rPr lang="en-GB" smtClean="0">
                <a:solidFill>
                  <a:prstClr val="black"/>
                </a:solidFill>
              </a:rPr>
              <a:pPr>
                <a:defRPr/>
              </a:pPr>
              <a:t>12</a:t>
            </a:fld>
            <a:endParaRPr lang="en-GB">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solidFill>
                  <a:srgbClr val="000000"/>
                </a:solidFill>
              </a:rPr>
              <a:pPr>
                <a:defRPr/>
              </a:pPr>
              <a:t>21</a:t>
            </a:fld>
            <a:endParaRPr lang="en-US">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bwMode="auto">
          <a:noFill/>
          <a:ln>
            <a:solidFill>
              <a:srgbClr val="000000"/>
            </a:solidFill>
            <a:miter lim="800000"/>
            <a:headEnd/>
            <a:tailEnd/>
          </a:ln>
        </p:spPr>
      </p:sp>
      <p:sp>
        <p:nvSpPr>
          <p:cNvPr id="1136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1D68F963-B36F-4C8D-9201-FEB4867783C0}" type="slidenum">
              <a:rPr lang="en-GB" smtClean="0">
                <a:solidFill>
                  <a:prstClr val="black"/>
                </a:solidFill>
              </a:rPr>
              <a:pPr>
                <a:defRPr/>
              </a:pPr>
              <a:t>22</a:t>
            </a:fld>
            <a:endParaRPr lang="en-GB">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noFill/>
          <a:ln>
            <a:solidFill>
              <a:srgbClr val="000000"/>
            </a:solidFill>
            <a:miter lim="800000"/>
            <a:headEnd/>
            <a:tailEnd/>
          </a:ln>
        </p:spPr>
      </p:sp>
      <p:sp>
        <p:nvSpPr>
          <p:cNvPr id="1146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AC2A5005-5DE1-4A25-92CD-E0C57F3B811B}" type="slidenum">
              <a:rPr lang="en-GB" smtClean="0">
                <a:solidFill>
                  <a:prstClr val="black"/>
                </a:solidFill>
              </a:rPr>
              <a:pPr>
                <a:defRPr/>
              </a:pPr>
              <a:t>23</a:t>
            </a:fld>
            <a:endParaRPr lang="en-GB">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 xmlns:p14="http://schemas.microsoft.com/office/powerpoint/2010/main"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 xmlns:p14="http://schemas.microsoft.com/office/powerpoint/2010/main"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 xmlns:p14="http://schemas.microsoft.com/office/powerpoint/2010/main" val="2982338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fld id="{BB2DED86-1BA4-4A39-B3AF-4D77D8111EB2}" type="datetimeFigureOut">
              <a:rPr lang="en-US" smtClean="0"/>
              <a:pPr>
                <a:defRPr/>
              </a:pPr>
              <a:t>3/28/2013</a:t>
            </a:fld>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867F72BE-B9A1-4163-B149-13C915244720}" type="slidenum">
              <a:rPr lang="en-US" smtClean="0"/>
              <a:pPr>
                <a:defRPr/>
              </a:pPr>
              <a:t>‹#›</a:t>
            </a:fld>
            <a:endParaRPr lang="en-US"/>
          </a:p>
        </p:txBody>
      </p:sp>
    </p:spTree>
    <p:extLst>
      <p:ext uri="{BB962C8B-B14F-4D97-AF65-F5344CB8AC3E}">
        <p14:creationId xmlns:p14="http://schemas.microsoft.com/office/powerpoint/2010/main" xmlns="" val="3286825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fld id="{BB2DED86-1BA4-4A39-B3AF-4D77D8111EB2}" type="datetimeFigureOut">
              <a:rPr lang="en-US" smtClean="0"/>
              <a:pPr>
                <a:defRPr/>
              </a:pPr>
              <a:t>3/28/2013</a:t>
            </a:fld>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867F72BE-B9A1-4163-B149-13C915244720}" type="slidenum">
              <a:rPr lang="en-US" smtClean="0"/>
              <a:pPr>
                <a:defRPr/>
              </a:pPr>
              <a:t>‹#›</a:t>
            </a:fld>
            <a:endParaRPr lang="en-US"/>
          </a:p>
        </p:txBody>
      </p:sp>
    </p:spTree>
    <p:extLst>
      <p:ext uri="{BB962C8B-B14F-4D97-AF65-F5344CB8AC3E}">
        <p14:creationId xmlns:p14="http://schemas.microsoft.com/office/powerpoint/2010/main" xmlns="" val="3286825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fld id="{BB2DED86-1BA4-4A39-B3AF-4D77D8111EB2}" type="datetimeFigureOut">
              <a:rPr lang="en-US" smtClean="0"/>
              <a:pPr>
                <a:defRPr/>
              </a:pPr>
              <a:t>3/28/2013</a:t>
            </a:fld>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867F72BE-B9A1-4163-B149-13C915244720}" type="slidenum">
              <a:rPr lang="en-US" smtClean="0"/>
              <a:pPr>
                <a:defRPr/>
              </a:pPr>
              <a:t>‹#›</a:t>
            </a:fld>
            <a:endParaRPr lang="en-US"/>
          </a:p>
        </p:txBody>
      </p:sp>
    </p:spTree>
    <p:extLst>
      <p:ext uri="{BB962C8B-B14F-4D97-AF65-F5344CB8AC3E}">
        <p14:creationId xmlns:p14="http://schemas.microsoft.com/office/powerpoint/2010/main" xmlns="" val="3286825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fld id="{BB2DED86-1BA4-4A39-B3AF-4D77D8111EB2}" type="datetimeFigureOut">
              <a:rPr lang="en-US" smtClean="0"/>
              <a:pPr>
                <a:defRPr/>
              </a:pPr>
              <a:t>3/28/2013</a:t>
            </a:fld>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867F72BE-B9A1-4163-B149-13C915244720}" type="slidenum">
              <a:rPr lang="en-US" smtClean="0"/>
              <a:pPr>
                <a:defRPr/>
              </a:pPr>
              <a:t>‹#›</a:t>
            </a:fld>
            <a:endParaRPr lang="en-US"/>
          </a:p>
        </p:txBody>
      </p:sp>
    </p:spTree>
    <p:extLst>
      <p:ext uri="{BB962C8B-B14F-4D97-AF65-F5344CB8AC3E}">
        <p14:creationId xmlns:p14="http://schemas.microsoft.com/office/powerpoint/2010/main" xmlns="" val="328682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 xmlns:p14="http://schemas.microsoft.com/office/powerpoint/2010/main" val="32868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 xmlns:p14="http://schemas.microsoft.com/office/powerpoint/2010/main"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 xmlns:p14="http://schemas.microsoft.com/office/powerpoint/2010/main"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 xmlns:p14="http://schemas.microsoft.com/office/powerpoint/2010/main"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 xmlns:p14="http://schemas.microsoft.com/office/powerpoint/2010/main"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 xmlns:p14="http://schemas.microsoft.com/office/powerpoint/2010/main"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 xmlns:p14="http://schemas.microsoft.com/office/powerpoint/2010/main"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 xmlns:p14="http://schemas.microsoft.com/office/powerpoint/2010/main"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smtClean="0"/>
              <a:pPr>
                <a:defRPr/>
              </a:pPr>
              <a:t>‹#›</a:t>
            </a:fld>
            <a:endParaRPr lang="en-GB" altLang="en-US"/>
          </a:p>
        </p:txBody>
      </p:sp>
      <p:grpSp>
        <p:nvGrpSpPr>
          <p:cNvPr id="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81" r:id="rId1"/>
  </p:sldLayoutIdLst>
  <p:timing>
    <p:tnLst>
      <p:par>
        <p:cTn id="1" dur="indefinite" restart="never" nodeType="tmRoot"/>
      </p:par>
    </p:tnLst>
  </p:timing>
  <p:hf sldNum="0" hdr="0" ftr="0" dt="0"/>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smtClean="0"/>
              <a:pPr>
                <a:defRPr/>
              </a:pPr>
              <a:t>‹#›</a:t>
            </a:fld>
            <a:endParaRPr lang="en-GB" altLang="en-US"/>
          </a:p>
        </p:txBody>
      </p:sp>
      <p:grpSp>
        <p:nvGrpSpPr>
          <p:cNvPr id="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85" r:id="rId1"/>
  </p:sldLayoutIdLst>
  <p:timing>
    <p:tnLst>
      <p:par>
        <p:cTn id="1" dur="indefinite" restart="never" nodeType="tmRoot"/>
      </p:par>
    </p:tnLst>
  </p:timing>
  <p:hf sldNum="0" hdr="0" ftr="0" dt="0"/>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smtClean="0"/>
              <a:pPr>
                <a:defRPr/>
              </a:pPr>
              <a:t>‹#›</a:t>
            </a:fld>
            <a:endParaRPr lang="en-GB" altLang="en-US"/>
          </a:p>
        </p:txBody>
      </p:sp>
      <p:grpSp>
        <p:nvGrpSpPr>
          <p:cNvPr id="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709" r:id="rId1"/>
  </p:sldLayoutIdLst>
  <p:timing>
    <p:tnLst>
      <p:par>
        <p:cTn id="1" dur="indefinite" restart="never" nodeType="tmRoot"/>
      </p:par>
    </p:tnLst>
  </p:timing>
  <p:hf sldNum="0" hdr="0" ftr="0" dt="0"/>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smtClean="0"/>
              <a:pPr>
                <a:defRPr/>
              </a:pPr>
              <a:t>‹#›</a:t>
            </a:fld>
            <a:endParaRPr lang="en-GB" altLang="en-US"/>
          </a:p>
        </p:txBody>
      </p:sp>
      <p:grpSp>
        <p:nvGrpSpPr>
          <p:cNvPr id="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711" r:id="rId1"/>
  </p:sldLayoutIdLst>
  <p:timing>
    <p:tnLst>
      <p:par>
        <p:cTn id="1" dur="indefinite" restart="never" nodeType="tmRoot"/>
      </p:par>
    </p:tnLst>
  </p:timing>
  <p:hf sldNum="0" hdr="0" ftr="0" dt="0"/>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hyperlink" Target="http://www.heacademy.ac.uk/assets/documents/johnston_final_report.pdf" TargetMode="External"/><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684213" y="765175"/>
            <a:ext cx="6624637" cy="2376488"/>
          </a:xfrm>
        </p:spPr>
        <p:txBody>
          <a:bodyPr/>
          <a:lstStyle/>
          <a:p>
            <a:pPr algn="ctr" eaLnBrk="1" hangingPunct="1">
              <a:spcBef>
                <a:spcPts val="600"/>
              </a:spcBef>
            </a:pPr>
            <a:r>
              <a:rPr lang="en-GB" sz="3600" dirty="0" smtClean="0"/>
              <a:t>Crafting a programme identity to enhance the student experience </a:t>
            </a:r>
            <a:br>
              <a:rPr lang="en-GB" sz="3600" dirty="0" smtClean="0"/>
            </a:br>
            <a:r>
              <a:rPr lang="en-GB" sz="2400" dirty="0" smtClean="0"/>
              <a:t>Edinburgh Napier University</a:t>
            </a:r>
            <a:br>
              <a:rPr lang="en-GB" sz="2400" dirty="0" smtClean="0"/>
            </a:br>
            <a:r>
              <a:rPr lang="en-GB" sz="2400" dirty="0" smtClean="0"/>
              <a:t>March 2013</a:t>
            </a:r>
            <a:r>
              <a:rPr lang="en-GB" sz="1800" dirty="0" smtClean="0"/>
              <a:t/>
            </a:r>
            <a:br>
              <a:rPr lang="en-GB" sz="1800" dirty="0" smtClean="0"/>
            </a:br>
            <a:endParaRPr lang="en-GB" sz="1800" dirty="0" smtClean="0"/>
          </a:p>
        </p:txBody>
      </p:sp>
      <p:sp>
        <p:nvSpPr>
          <p:cNvPr id="15362" name="Rectangle 3"/>
          <p:cNvSpPr>
            <a:spLocks noGrp="1" noChangeArrowheads="1"/>
          </p:cNvSpPr>
          <p:nvPr>
            <p:ph type="subTitle" idx="1"/>
          </p:nvPr>
        </p:nvSpPr>
        <p:spPr>
          <a:xfrm>
            <a:off x="539750" y="2786063"/>
            <a:ext cx="6696075" cy="2808287"/>
          </a:xfrm>
        </p:spPr>
        <p:txBody>
          <a:bodyPr/>
          <a:lstStyle/>
          <a:p>
            <a:pPr algn="ctr" eaLnBrk="1" hangingPunct="1"/>
            <a:r>
              <a:rPr lang="en-GB" sz="2400" dirty="0" smtClean="0"/>
              <a:t>Sally Brown</a:t>
            </a:r>
          </a:p>
          <a:p>
            <a:pPr algn="ctr" eaLnBrk="1" hangingPunct="1"/>
            <a:r>
              <a:rPr lang="en-GB" sz="2400" dirty="0" smtClean="0">
                <a:hlinkClick r:id="rId3"/>
              </a:rPr>
              <a:t>http://sally-brown.net</a:t>
            </a:r>
            <a:endParaRPr lang="en-GB" sz="2400" dirty="0" smtClean="0"/>
          </a:p>
          <a:p>
            <a:pPr algn="ctr" eaLnBrk="1" hangingPunct="1"/>
            <a:r>
              <a:rPr lang="en-GB" sz="1800" dirty="0" smtClean="0"/>
              <a:t>Emerita Professor, Leeds Metropolitan University,</a:t>
            </a:r>
          </a:p>
          <a:p>
            <a:pPr algn="ctr" eaLnBrk="1" hangingPunct="1"/>
            <a:r>
              <a:rPr lang="en-GB" sz="1800" dirty="0" smtClean="0"/>
              <a:t>Adjunct Professor, University of the Sunshine Coast, Central Queensland and James Cook University Queensland</a:t>
            </a:r>
          </a:p>
          <a:p>
            <a:pPr algn="ctr" eaLnBrk="1" hangingPunct="1"/>
            <a:r>
              <a:rPr lang="en-GB" sz="1800" dirty="0" smtClean="0"/>
              <a:t>Visiting Professor, University of Plymouth and Liverpool John Moores University.</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8"/>
            <a:ext cx="7543800" cy="1667594"/>
          </a:xfrm>
          <a:noFill/>
          <a:ln>
            <a:noFill/>
          </a:ln>
        </p:spPr>
        <p:txBody>
          <a:bodyPr vert="horz" wrap="square" lIns="91440" tIns="45720" rIns="91440" bIns="45720" numCol="1" anchor="b" anchorCtr="0" compatLnSpc="1">
            <a:prstTxWarp prst="textNoShape">
              <a:avLst/>
            </a:prstTxWarp>
          </a:bodyPr>
          <a:lstStyle/>
          <a:p>
            <a:r>
              <a:rPr lang="en-GB" sz="3600" dirty="0" smtClean="0"/>
              <a:t>Academic literacy: understanding how higher education works. This includes: </a:t>
            </a:r>
            <a:endParaRPr lang="en-GB" sz="3600" dirty="0"/>
          </a:p>
        </p:txBody>
      </p:sp>
      <p:sp>
        <p:nvSpPr>
          <p:cNvPr id="3" name="Content Placeholder 2"/>
          <p:cNvSpPr>
            <a:spLocks noGrp="1"/>
          </p:cNvSpPr>
          <p:nvPr>
            <p:ph idx="1"/>
          </p:nvPr>
        </p:nvSpPr>
        <p:spPr>
          <a:xfrm>
            <a:off x="714348" y="1916832"/>
            <a:ext cx="8229600" cy="4372830"/>
          </a:xfrm>
          <a:noFill/>
          <a:ln>
            <a:noFill/>
          </a:ln>
        </p:spPr>
        <p:txBody>
          <a:bodyPr vert="horz" wrap="square" lIns="91440" tIns="45720" rIns="91440" bIns="45720" numCol="1" anchor="t" anchorCtr="0" compatLnSpc="1">
            <a:prstTxWarp prst="textNoShape">
              <a:avLst/>
            </a:prstTxWarp>
          </a:bodyPr>
          <a:lstStyle/>
          <a:p>
            <a:r>
              <a:rPr lang="en-GB" dirty="0" smtClean="0"/>
              <a:t>What comprises poor academic conduct;</a:t>
            </a:r>
          </a:p>
          <a:p>
            <a:r>
              <a:rPr lang="en-GB" dirty="0" smtClean="0"/>
              <a:t>What plagiarism looks like and how to avoid it;</a:t>
            </a:r>
          </a:p>
          <a:p>
            <a:r>
              <a:rPr lang="en-GB" dirty="0" smtClean="0"/>
              <a:t>How to apply for late submission of work and what extenuating circumstances comprise;</a:t>
            </a:r>
          </a:p>
          <a:p>
            <a:r>
              <a:rPr lang="en-GB" dirty="0" smtClean="0"/>
              <a:t>Writing for academic purposes (when to use third person or first person, active or passive voice, register, tone and vocabulary);</a:t>
            </a:r>
          </a:p>
          <a:p>
            <a:r>
              <a:rPr lang="en-GB" dirty="0" smtClean="0"/>
              <a:t>Reading for academic purposes (including reading for understanding, reading for information, skim reading and seeking quotes to back up arguments).</a:t>
            </a:r>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pPr eaLnBrk="0" hangingPunct="0"/>
            <a:r>
              <a:rPr lang="en-GB" sz="3600" dirty="0" smtClean="0"/>
              <a:t>Helping students understand writing conventions</a:t>
            </a:r>
          </a:p>
        </p:txBody>
      </p:sp>
      <p:sp>
        <p:nvSpPr>
          <p:cNvPr id="51203" name="Rectangle 3"/>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pPr eaLnBrk="0" hangingPunct="0"/>
            <a:r>
              <a:rPr lang="en-GB" dirty="0" smtClean="0"/>
              <a:t>Devote energy to helping students understand what is required of them in terms of writing;</a:t>
            </a:r>
          </a:p>
          <a:p>
            <a:pPr eaLnBrk="0" hangingPunct="0"/>
            <a:r>
              <a:rPr lang="en-GB" dirty="0" smtClean="0"/>
              <a:t>Work with them to understand the various academic discourses that are employed within the subject/institution; </a:t>
            </a:r>
          </a:p>
          <a:p>
            <a:pPr eaLnBrk="0" hangingPunct="0"/>
            <a:r>
              <a:rPr lang="en-GB" dirty="0" smtClean="0"/>
              <a:t>Help them to understand when writing needs to be personal and based on individual experience, such as in a reflective log, and when it needs to be formal and using academic conventions like passive voice and third person, as in written reports and essays.</a:t>
            </a:r>
          </a:p>
          <a:p>
            <a:pPr eaLnBrk="0" hangingPunct="0"/>
            <a:endParaRPr lang="en-GB" dirty="0" smtClean="0"/>
          </a:p>
          <a:p>
            <a:pPr eaLnBrk="0" hangingPunct="0"/>
            <a:endParaRPr lang="en-GB"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pPr eaLnBrk="0" hangingPunct="0"/>
            <a:r>
              <a:rPr lang="en-GB" sz="3600" dirty="0" smtClean="0"/>
              <a:t>Help students understand what is required with reading</a:t>
            </a:r>
          </a:p>
        </p:txBody>
      </p:sp>
      <p:sp>
        <p:nvSpPr>
          <p:cNvPr id="48131" name="Rectangle 3"/>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pPr eaLnBrk="0" hangingPunct="0"/>
            <a:r>
              <a:rPr lang="en-GB" dirty="0" smtClean="0"/>
              <a:t>Help them also to understand that there are different kinds of approaches needed for reading depending on whether they are reading for pleasure, for information, for understanding or reading around a topic;</a:t>
            </a:r>
          </a:p>
          <a:p>
            <a:pPr eaLnBrk="0" hangingPunct="0"/>
            <a:r>
              <a:rPr lang="en-GB" dirty="0" smtClean="0"/>
              <a:t>Help them to become active readers with a pen and Post-its in hand, rather than passive readers, fitting the task in alongside television and other noisy distractions;</a:t>
            </a:r>
          </a:p>
          <a:p>
            <a:pPr eaLnBrk="0" hangingPunct="0"/>
            <a:r>
              <a:rPr lang="en-GB" dirty="0" smtClean="0"/>
              <a:t>Give them clear guidance in the early stages about how much they need to read and what kinds of materials they need to focus on.</a:t>
            </a:r>
          </a:p>
          <a:p>
            <a:pPr eaLnBrk="0" hangingPunct="0"/>
            <a:endParaRPr lang="en-GB" dirty="0" smtClean="0"/>
          </a:p>
          <a:p>
            <a:pPr eaLnBrk="0" hangingPunct="0"/>
            <a:endParaRPr lang="en-GB"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Information literacy includes the capacity to:</a:t>
            </a:r>
            <a:endParaRPr lang="en-GB" sz="3600" dirty="0"/>
          </a:p>
        </p:txBody>
      </p:sp>
      <p:sp>
        <p:nvSpPr>
          <p:cNvPr id="3" name="Content Placeholder 2"/>
          <p:cNvSpPr>
            <a:spLocks noGrp="1"/>
          </p:cNvSpPr>
          <p:nvPr>
            <p:ph idx="1"/>
          </p:nvPr>
        </p:nvSpPr>
        <p:spPr/>
        <p:txBody>
          <a:bodyPr/>
          <a:lstStyle/>
          <a:p>
            <a:r>
              <a:rPr lang="en-GB" dirty="0" smtClean="0"/>
              <a:t>Reference texts and other sources appropriately;</a:t>
            </a:r>
          </a:p>
          <a:p>
            <a:r>
              <a:rPr lang="en-GB" dirty="0" smtClean="0"/>
              <a:t>Select from the vast number of sources available;</a:t>
            </a:r>
          </a:p>
          <a:p>
            <a:r>
              <a:rPr lang="en-GB" dirty="0" smtClean="0"/>
              <a:t>Understanding how the quality of information is assured;</a:t>
            </a:r>
          </a:p>
          <a:p>
            <a:r>
              <a:rPr lang="en-GB" dirty="0" smtClean="0"/>
              <a:t>Using trusted web systems (e.g. using Google Scholar rather than just Google, limits to the trustworthiness of Wikipedia, considering the value of personal postings on websites);</a:t>
            </a:r>
          </a:p>
          <a:p>
            <a:r>
              <a:rPr lang="en-GB" dirty="0" smtClean="0"/>
              <a:t>The importance of peer review i.e. what differentiates a peer-reviewed journal article from, for example, a vanity publication.</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Assessment literacy: students do better if they can: </a:t>
            </a:r>
            <a:endParaRPr lang="en-GB" sz="3600" dirty="0"/>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dirty="0" smtClean="0"/>
              <a:t>Make sense of key terms such as criteria, weightings, and level;</a:t>
            </a:r>
          </a:p>
          <a:p>
            <a:r>
              <a:rPr lang="en-GB" dirty="0" smtClean="0"/>
              <a:t>Encounter a variety of assessment methods (e.g. presentations, portfolios, posters, assessed web participation, </a:t>
            </a:r>
            <a:r>
              <a:rPr lang="en-GB" dirty="0" err="1" smtClean="0"/>
              <a:t>practicals</a:t>
            </a:r>
            <a:r>
              <a:rPr lang="en-GB" dirty="0" smtClean="0"/>
              <a:t>, </a:t>
            </a:r>
            <a:r>
              <a:rPr lang="en-GB" dirty="0" err="1" smtClean="0"/>
              <a:t>vivas</a:t>
            </a:r>
            <a:r>
              <a:rPr lang="en-GB" dirty="0" smtClean="0"/>
              <a:t> etc) and get practice in using them;</a:t>
            </a:r>
          </a:p>
          <a:p>
            <a:r>
              <a:rPr lang="en-GB" dirty="0" smtClean="0"/>
              <a:t>Be strategic in their behaviours, putting more work into aspects of an assignment with high weightings, interrogating criteria to find out what is really required and so on;</a:t>
            </a:r>
          </a:p>
          <a:p>
            <a:r>
              <a:rPr lang="en-GB" dirty="0" smtClean="0"/>
              <a:t>Gain clarity on how the assessment regulations work in their HEI, including issues concerning submission, resubmission, pass marks, </a:t>
            </a:r>
            <a:r>
              <a:rPr lang="en-GB" dirty="0" err="1" smtClean="0"/>
              <a:t>condonement</a:t>
            </a:r>
            <a:r>
              <a:rPr lang="en-GB" dirty="0" smtClean="0"/>
              <a:t> etc</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Social literacy: students using emotional intelligence can: </a:t>
            </a:r>
            <a:endParaRPr lang="en-GB" sz="36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dirty="0" smtClean="0"/>
              <a:t>Perceive accurately, appraise and express their own emotions;</a:t>
            </a:r>
          </a:p>
          <a:p>
            <a:r>
              <a:rPr lang="en-GB" dirty="0" smtClean="0"/>
              <a:t>Access and/or generate feelings when they facilitate thought;</a:t>
            </a:r>
          </a:p>
          <a:p>
            <a:r>
              <a:rPr lang="en-GB" dirty="0" smtClean="0"/>
              <a:t>Understand emotions and emotional thought;</a:t>
            </a:r>
          </a:p>
          <a:p>
            <a:r>
              <a:rPr lang="en-GB" dirty="0" smtClean="0"/>
              <a:t>Regulate emotions to promote emotional and intellectual growth.</a:t>
            </a:r>
          </a:p>
          <a:p>
            <a:pPr>
              <a:buNone/>
            </a:pPr>
            <a:r>
              <a:rPr lang="en-GB" dirty="0" smtClean="0"/>
              <a:t>(after </a:t>
            </a:r>
            <a:r>
              <a:rPr lang="en-GB" dirty="0" err="1" smtClean="0"/>
              <a:t>Salovey</a:t>
            </a:r>
            <a:r>
              <a:rPr lang="en-GB" dirty="0" smtClean="0"/>
              <a:t> and Meyer)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Emotional intelligence helps students</a:t>
            </a:r>
            <a:endParaRPr lang="en-GB" sz="36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dirty="0" smtClean="0"/>
              <a:t>Better understand and work with others; </a:t>
            </a:r>
          </a:p>
          <a:p>
            <a:r>
              <a:rPr lang="en-GB" dirty="0" smtClean="0"/>
              <a:t>Employ empathy to achieve the ends they are seeking;</a:t>
            </a:r>
          </a:p>
          <a:p>
            <a:r>
              <a:rPr lang="en-GB" dirty="0" smtClean="0"/>
              <a:t>Notice and use non-verbal cues from others;</a:t>
            </a:r>
          </a:p>
          <a:p>
            <a:r>
              <a:rPr lang="en-GB" dirty="0" smtClean="0"/>
              <a:t>Productively consider how their own non-verbal cues are being perceived; </a:t>
            </a:r>
          </a:p>
          <a:p>
            <a:r>
              <a:rPr lang="en-GB" dirty="0" smtClean="0"/>
              <a:t>Understand, express and regulate their own of emotions;</a:t>
            </a:r>
          </a:p>
          <a:p>
            <a:r>
              <a:rPr lang="en-GB" dirty="0" smtClean="0"/>
              <a:t>Improve their own capacities for flexible planning and creative thinking.</a:t>
            </a:r>
          </a:p>
          <a:p>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49238"/>
            <a:ext cx="7786718" cy="1074737"/>
          </a:xfrm>
          <a:noFill/>
          <a:ln>
            <a:noFill/>
          </a:ln>
        </p:spPr>
        <p:txBody>
          <a:bodyPr vert="horz" wrap="square" lIns="91440" tIns="45720" rIns="91440" bIns="45720" numCol="1" anchor="b" anchorCtr="0" compatLnSpc="1">
            <a:prstTxWarp prst="textNoShape">
              <a:avLst/>
            </a:prstTxWarp>
          </a:bodyPr>
          <a:lstStyle/>
          <a:p>
            <a:r>
              <a:rPr lang="en-GB" sz="3600" dirty="0" smtClean="0"/>
              <a:t>Teachers using emotional intelligence in the classroom can:</a:t>
            </a:r>
            <a:endParaRPr lang="en-GB" sz="36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dirty="0" smtClean="0"/>
              <a:t>Recognise and respond to your own and your students feelings in the classroom, in order to make you both more effective;</a:t>
            </a:r>
          </a:p>
          <a:p>
            <a:r>
              <a:rPr lang="en-GB" dirty="0" smtClean="0"/>
              <a:t>Encourage an emotional state in your learners that is conducive to learning, working beyond face-to-face classroom time.</a:t>
            </a:r>
          </a:p>
          <a:p>
            <a:pPr>
              <a:buNone/>
            </a:pPr>
            <a:r>
              <a:rPr lang="en-GB" dirty="0" smtClean="0"/>
              <a:t>(after </a:t>
            </a:r>
            <a:r>
              <a:rPr lang="en-GB" dirty="0" err="1" smtClean="0"/>
              <a:t>Mortiboys</a:t>
            </a:r>
            <a:r>
              <a:rPr lang="en-GB" dirty="0" smtClean="0"/>
              <a:t>, 2005)</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Integrating relevant technologies: we can encourage our teams to:</a:t>
            </a:r>
            <a:endParaRPr lang="en-GB" sz="3600" dirty="0"/>
          </a:p>
        </p:txBody>
      </p:sp>
      <p:sp>
        <p:nvSpPr>
          <p:cNvPr id="3" name="Content Placeholder 2"/>
          <p:cNvSpPr>
            <a:spLocks noGrp="1"/>
          </p:cNvSpPr>
          <p:nvPr>
            <p:ph idx="1"/>
          </p:nvPr>
        </p:nvSpPr>
        <p:spPr>
          <a:xfrm>
            <a:off x="214282" y="1285860"/>
            <a:ext cx="8483631" cy="5043503"/>
          </a:xfrm>
          <a:noFill/>
          <a:ln>
            <a:noFill/>
          </a:ln>
        </p:spPr>
        <p:txBody>
          <a:bodyPr vert="horz" wrap="square" lIns="91440" tIns="45720" rIns="91440" bIns="45720" numCol="1" anchor="t" anchorCtr="0" compatLnSpc="1">
            <a:prstTxWarp prst="textNoShape">
              <a:avLst/>
            </a:prstTxWarp>
          </a:bodyPr>
          <a:lstStyle/>
          <a:p>
            <a:r>
              <a:rPr lang="en-GB" dirty="0" smtClean="0"/>
              <a:t>Explore technologies to support administration of programmes, for example, using direct links between assessment activities, </a:t>
            </a:r>
            <a:r>
              <a:rPr lang="en-GB" dirty="0" err="1" smtClean="0"/>
              <a:t>gradebooks</a:t>
            </a:r>
            <a:r>
              <a:rPr lang="en-GB" dirty="0" smtClean="0"/>
              <a:t> and student records;</a:t>
            </a:r>
          </a:p>
          <a:p>
            <a:r>
              <a:rPr lang="en-GB" dirty="0" smtClean="0"/>
              <a:t>Make resources available through the VLE including reference materials and texts, activities, students individual or shared work;</a:t>
            </a:r>
          </a:p>
          <a:p>
            <a:r>
              <a:rPr lang="en-GB" dirty="0" smtClean="0"/>
              <a:t>Provide feedback to students by creating rubrics with marking schemes, including criteria, weighting and other essential elements. Then on screen you can highlight the relevant boxes for each student, add commentaries and feedback (including from a statement bank) as required and click to deliver it directly to students automatically.</a:t>
            </a:r>
          </a:p>
          <a:p>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Seeking to offer personalised learning pathways</a:t>
            </a:r>
            <a:endParaRPr lang="en-GB" sz="36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dirty="0" smtClean="0"/>
              <a:t>Personalised learning is difficult to achieve in mass higher education (particularly when many are moving to Massive Open Online courses) but may be the USP of HEIs like Napier in the future;</a:t>
            </a:r>
          </a:p>
          <a:p>
            <a:r>
              <a:rPr lang="en-GB" dirty="0" smtClean="0"/>
              <a:t>We will need to systematise our approaches to achieve this effectively and efficiently, largely by using technologies;</a:t>
            </a:r>
          </a:p>
          <a:p>
            <a:r>
              <a:rPr lang="en-GB" dirty="0" smtClean="0"/>
              <a:t>Conditional activities within a VLE can provide learning pathways which are offered depending on a student’s marks achieved in the last interaction, with successive branching pathways of tasks for each student to complement class activities;</a:t>
            </a:r>
          </a:p>
          <a:p>
            <a:r>
              <a:rPr lang="en-GB" dirty="0" smtClean="0"/>
              <a:t>HEIs </a:t>
            </a:r>
            <a:r>
              <a:rPr lang="en-GB" dirty="0" err="1" smtClean="0"/>
              <a:t>worldwde</a:t>
            </a:r>
            <a:r>
              <a:rPr lang="en-GB" dirty="0" smtClean="0"/>
              <a:t> are already achieving this.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is programme level engagement a good idea? To</a:t>
            </a:r>
            <a:endParaRPr lang="en-GB" dirty="0"/>
          </a:p>
        </p:txBody>
      </p:sp>
      <p:sp>
        <p:nvSpPr>
          <p:cNvPr id="3" name="Content Placeholder 2"/>
          <p:cNvSpPr>
            <a:spLocks noGrp="1"/>
          </p:cNvSpPr>
          <p:nvPr>
            <p:ph idx="1"/>
          </p:nvPr>
        </p:nvSpPr>
        <p:spPr/>
        <p:txBody>
          <a:bodyPr/>
          <a:lstStyle/>
          <a:p>
            <a:r>
              <a:rPr lang="en-GB" dirty="0" smtClean="0"/>
              <a:t>Ensure that students experience higher education learning as coherent and synergistic rather than a </a:t>
            </a:r>
            <a:r>
              <a:rPr lang="en-GB" dirty="0" err="1" smtClean="0"/>
              <a:t>cantonised</a:t>
            </a:r>
            <a:r>
              <a:rPr lang="en-GB" dirty="0" smtClean="0"/>
              <a:t> curriculum of multiple disaggregated components; </a:t>
            </a:r>
          </a:p>
          <a:p>
            <a:r>
              <a:rPr lang="en-GB" dirty="0" smtClean="0"/>
              <a:t>Help programmes become developmental, enjoyable, motivational, stimulating, challenging, inspiring and leading to successful outcomes;</a:t>
            </a:r>
          </a:p>
          <a:p>
            <a:r>
              <a:rPr lang="en-GB" dirty="0" smtClean="0"/>
              <a:t>Foster identity and cohort cohesion, with opportunities to develop friendships, become empowered life-wide learners and develop allegiances to one another, the subject and the university.</a:t>
            </a: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Some concluding thoughts about the roles of programme leaders</a:t>
            </a:r>
            <a:endParaRPr lang="en-GB" sz="3600" dirty="0"/>
          </a:p>
        </p:txBody>
      </p:sp>
      <p:sp>
        <p:nvSpPr>
          <p:cNvPr id="3" name="Content Placeholder 2"/>
          <p:cNvSpPr>
            <a:spLocks noGrp="1"/>
          </p:cNvSpPr>
          <p:nvPr>
            <p:ph idx="1"/>
          </p:nvPr>
        </p:nvSpPr>
        <p:spPr/>
        <p:txBody>
          <a:bodyPr/>
          <a:lstStyle/>
          <a:p>
            <a:r>
              <a:rPr lang="en-GB" dirty="0" smtClean="0"/>
              <a:t>Programme leaders are the glue that provides coherence within programmes;</a:t>
            </a:r>
          </a:p>
          <a:p>
            <a:r>
              <a:rPr lang="en-GB" dirty="0" smtClean="0"/>
              <a:t>They deserve institutional and external recognition, potentially through HEA Senior Fellowships;</a:t>
            </a:r>
          </a:p>
          <a:p>
            <a:r>
              <a:rPr lang="en-GB" dirty="0" smtClean="0"/>
              <a:t>Supporting and mentoring colleagues, particularly new ones, is crucial but demanding and requires high levels of emotional intelligence;</a:t>
            </a:r>
          </a:p>
          <a:p>
            <a:r>
              <a:rPr lang="en-GB" dirty="0" smtClean="0"/>
              <a:t>Focussing on the student experience at course level pays dividends in terms of student satisfaction, retention and achievement (which is ultimately what the job is all about!).</a:t>
            </a:r>
            <a:endParaRPr lang="en-IE" dirty="0" smtClean="0"/>
          </a:p>
          <a:p>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www.sally-brown.net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p:cNvSpPr>
          <p:nvPr>
            <p:ph type="title"/>
          </p:nvPr>
        </p:nvSpPr>
        <p:spPr>
          <a:xfrm>
            <a:off x="457200" y="249239"/>
            <a:ext cx="7543800" cy="679432"/>
          </a:xfrm>
          <a:noFill/>
          <a:ln>
            <a:noFill/>
          </a:ln>
        </p:spPr>
        <p:txBody>
          <a:bodyPr vert="horz" wrap="square" lIns="91440" tIns="45720" rIns="91440" bIns="45720" numCol="1" anchor="b" anchorCtr="0" compatLnSpc="1">
            <a:prstTxWarp prst="textNoShape">
              <a:avLst/>
            </a:prstTxWarp>
          </a:bodyPr>
          <a:lstStyle/>
          <a:p>
            <a:pPr eaLnBrk="0" hangingPunct="0"/>
            <a:r>
              <a:rPr lang="en-GB" sz="3600" dirty="0" smtClean="0"/>
              <a:t>Useful references</a:t>
            </a:r>
          </a:p>
        </p:txBody>
      </p:sp>
      <p:sp>
        <p:nvSpPr>
          <p:cNvPr id="57347" name="Rectangle 3"/>
          <p:cNvSpPr>
            <a:spLocks noGrp="1"/>
          </p:cNvSpPr>
          <p:nvPr>
            <p:ph idx="1"/>
          </p:nvPr>
        </p:nvSpPr>
        <p:spPr>
          <a:xfrm>
            <a:off x="285720" y="1000108"/>
            <a:ext cx="8643998" cy="5329255"/>
          </a:xfrm>
        </p:spPr>
        <p:txBody>
          <a:bodyPr/>
          <a:lstStyle/>
          <a:p>
            <a:pPr>
              <a:buNone/>
            </a:pPr>
            <a:r>
              <a:rPr lang="en-GB" dirty="0" smtClean="0"/>
              <a:t>Higher Education Academy (2011), </a:t>
            </a:r>
            <a:r>
              <a:rPr lang="en-GB" i="1" dirty="0" smtClean="0"/>
              <a:t>UK Professional Standards Framework , available from: </a:t>
            </a:r>
            <a:r>
              <a:rPr lang="en-GB" dirty="0" smtClean="0"/>
              <a:t>http://www.heacademy.ac.uk/ukpsf.</a:t>
            </a:r>
          </a:p>
          <a:p>
            <a:pPr>
              <a:buNone/>
            </a:pPr>
            <a:r>
              <a:rPr lang="en-GB" dirty="0" smtClean="0"/>
              <a:t>Johnston, J. F., </a:t>
            </a:r>
            <a:r>
              <a:rPr lang="en-GB" dirty="0" err="1" smtClean="0"/>
              <a:t>Uline</a:t>
            </a:r>
            <a:r>
              <a:rPr lang="en-GB" dirty="0" smtClean="0"/>
              <a:t>, C. L. (2010) Preparing Educational Leaders to close achievement gaps</a:t>
            </a:r>
            <a:r>
              <a:rPr lang="en-GB" i="1" dirty="0" smtClean="0"/>
              <a:t>, Theory into Practice, 44 (1) 45-52.</a:t>
            </a:r>
          </a:p>
          <a:p>
            <a:pPr>
              <a:buNone/>
            </a:pPr>
            <a:r>
              <a:rPr lang="en-GB" dirty="0" smtClean="0"/>
              <a:t>Johnston, V. &amp; Westwood, J. (2007) </a:t>
            </a:r>
            <a:r>
              <a:rPr lang="en-GB" i="1" dirty="0" smtClean="0"/>
              <a:t>Academic leadership: developing a framework for the professional development of programme leaders, Higher Education Academy, </a:t>
            </a:r>
            <a:r>
              <a:rPr lang="en-GB" dirty="0" smtClean="0">
                <a:hlinkClick r:id="rId3"/>
              </a:rPr>
              <a:t>http://www.heacademy.ac.uk/assets/documents/johnston_final_report.pdf</a:t>
            </a:r>
            <a:endParaRPr lang="en-GB" dirty="0" smtClean="0"/>
          </a:p>
          <a:p>
            <a:pPr>
              <a:buNone/>
            </a:pPr>
            <a:r>
              <a:rPr lang="en-GB" dirty="0" smtClean="0"/>
              <a:t>Milburn, P. (2010) The role of programme directors as academic leaders, </a:t>
            </a:r>
            <a:r>
              <a:rPr lang="en-GB" i="1" dirty="0" smtClean="0"/>
              <a:t>Active Learning in Higher Education, 11 (2) 87-95</a:t>
            </a:r>
          </a:p>
          <a:p>
            <a:pPr>
              <a:buNone/>
            </a:pPr>
            <a:endParaRPr lang="en-GB"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p:cNvSpPr>
          <p:nvPr>
            <p:ph type="title"/>
          </p:nvPr>
        </p:nvSpPr>
        <p:spPr>
          <a:xfrm>
            <a:off x="457200" y="249239"/>
            <a:ext cx="7543800" cy="750870"/>
          </a:xfrm>
          <a:noFill/>
          <a:ln>
            <a:noFill/>
          </a:ln>
        </p:spPr>
        <p:txBody>
          <a:bodyPr vert="horz" wrap="square" lIns="91440" tIns="45720" rIns="91440" bIns="45720" numCol="1" anchor="b" anchorCtr="0" compatLnSpc="1">
            <a:prstTxWarp prst="textNoShape">
              <a:avLst/>
            </a:prstTxWarp>
          </a:bodyPr>
          <a:lstStyle/>
          <a:p>
            <a:pPr eaLnBrk="0" hangingPunct="0"/>
            <a:r>
              <a:rPr lang="en-GB" sz="3600" dirty="0" smtClean="0"/>
              <a:t>Further references</a:t>
            </a:r>
          </a:p>
        </p:txBody>
      </p:sp>
      <p:sp>
        <p:nvSpPr>
          <p:cNvPr id="58371" name="Rectangle 3"/>
          <p:cNvSpPr>
            <a:spLocks noGrp="1"/>
          </p:cNvSpPr>
          <p:nvPr>
            <p:ph idx="1"/>
          </p:nvPr>
        </p:nvSpPr>
        <p:spPr>
          <a:xfrm>
            <a:off x="468313" y="1214422"/>
            <a:ext cx="8229600" cy="5114941"/>
          </a:xfrm>
          <a:noFill/>
          <a:ln>
            <a:noFill/>
          </a:ln>
        </p:spPr>
        <p:txBody>
          <a:bodyPr vert="horz" wrap="square" lIns="91440" tIns="45720" rIns="91440" bIns="45720" numCol="1" anchor="t" anchorCtr="0" compatLnSpc="1">
            <a:prstTxWarp prst="textNoShape">
              <a:avLst/>
            </a:prstTxWarp>
          </a:bodyPr>
          <a:lstStyle/>
          <a:p>
            <a:pPr>
              <a:buNone/>
            </a:pPr>
            <a:r>
              <a:rPr lang="en-GB" i="1" dirty="0" smtClean="0"/>
              <a:t>Saving our Students (</a:t>
            </a:r>
            <a:r>
              <a:rPr lang="en-GB" i="1" dirty="0" err="1" smtClean="0"/>
              <a:t>SoS</a:t>
            </a:r>
            <a:r>
              <a:rPr lang="en-GB" i="1" dirty="0" smtClean="0"/>
              <a:t>) embedding successful projects across institutions, </a:t>
            </a:r>
            <a:r>
              <a:rPr lang="en-GB" dirty="0" smtClean="0"/>
              <a:t>Project Report York: Higher Education Academy.</a:t>
            </a:r>
          </a:p>
          <a:p>
            <a:pPr>
              <a:buNone/>
            </a:pPr>
            <a:r>
              <a:rPr lang="en-GB" dirty="0" err="1" smtClean="0"/>
              <a:t>Mortiboys</a:t>
            </a:r>
            <a:r>
              <a:rPr lang="en-GB" dirty="0" smtClean="0"/>
              <a:t>, A. (2005) </a:t>
            </a:r>
            <a:r>
              <a:rPr lang="en-GB" i="1" dirty="0" smtClean="0"/>
              <a:t>Teaching with emotional intelligence</a:t>
            </a:r>
            <a:r>
              <a:rPr lang="en-GB" dirty="0" smtClean="0"/>
              <a:t>, Abingdon: Routledge. </a:t>
            </a:r>
          </a:p>
          <a:p>
            <a:pPr>
              <a:buNone/>
            </a:pPr>
            <a:r>
              <a:rPr lang="en-GB" dirty="0" smtClean="0"/>
              <a:t>Programme Level Assessment (PASS) project</a:t>
            </a:r>
          </a:p>
          <a:p>
            <a:pPr>
              <a:buNone/>
            </a:pPr>
            <a:r>
              <a:rPr lang="en-GB" dirty="0" smtClean="0">
                <a:hlinkClick r:id="rId3"/>
              </a:rPr>
              <a:t>http://www.pass.brad.ac.uk/</a:t>
            </a:r>
            <a:endParaRPr lang="en-GB" dirty="0" smtClean="0"/>
          </a:p>
          <a:p>
            <a:pPr>
              <a:buNone/>
            </a:pPr>
            <a:r>
              <a:rPr lang="en-GB" dirty="0" err="1" smtClean="0"/>
              <a:t>Salovey</a:t>
            </a:r>
            <a:r>
              <a:rPr lang="en-GB" dirty="0" smtClean="0"/>
              <a:t>, P. and Meyer, J. (1990) Emotional Intelligence, Imagination, </a:t>
            </a:r>
            <a:r>
              <a:rPr lang="en-GB" i="1" dirty="0" smtClean="0"/>
              <a:t>Cognition and Personality </a:t>
            </a:r>
            <a:r>
              <a:rPr lang="en-GB" i="1" dirty="0" err="1" smtClean="0"/>
              <a:t>Vol</a:t>
            </a:r>
            <a:r>
              <a:rPr lang="en-GB" i="1" dirty="0" smtClean="0"/>
              <a:t> 9 (3) 185-211.</a:t>
            </a:r>
          </a:p>
          <a:p>
            <a:pPr>
              <a:buNone/>
            </a:pPr>
            <a:r>
              <a:rPr lang="en-GB" dirty="0" smtClean="0"/>
              <a:t>Yorke, M. and Longden, B. (2004) </a:t>
            </a:r>
            <a:r>
              <a:rPr lang="en-GB" i="1" dirty="0" smtClean="0"/>
              <a:t>Retention and Student Success in Higher Education</a:t>
            </a:r>
            <a:r>
              <a:rPr lang="en-GB" dirty="0" smtClean="0"/>
              <a:t>, Maidenhead, Open University Press.</a:t>
            </a:r>
          </a:p>
          <a:p>
            <a:endParaRPr lang="en-GB" sz="2600" dirty="0" smtClean="0"/>
          </a:p>
          <a:p>
            <a:endParaRPr lang="en-GB" sz="26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are programme leaders so important? You can:</a:t>
            </a:r>
            <a:endParaRPr lang="en-GB" dirty="0"/>
          </a:p>
        </p:txBody>
      </p:sp>
      <p:sp>
        <p:nvSpPr>
          <p:cNvPr id="3" name="Content Placeholder 2"/>
          <p:cNvSpPr>
            <a:spLocks noGrp="1"/>
          </p:cNvSpPr>
          <p:nvPr>
            <p:ph idx="1"/>
          </p:nvPr>
        </p:nvSpPr>
        <p:spPr/>
        <p:txBody>
          <a:bodyPr/>
          <a:lstStyle/>
          <a:p>
            <a:r>
              <a:rPr lang="en-GB" dirty="0" smtClean="0"/>
              <a:t>Provide academic and disciplinary coherence across programmes within which modules offer high levels of diversity;</a:t>
            </a:r>
          </a:p>
          <a:p>
            <a:r>
              <a:rPr lang="en-GB" dirty="0" smtClean="0"/>
              <a:t>Locate and share innovations and good practice, both within the programme team and across the wider Pl community:</a:t>
            </a:r>
          </a:p>
          <a:p>
            <a:r>
              <a:rPr lang="en-GB" dirty="0" smtClean="0"/>
              <a:t>Build communities of learning among students across year groups;</a:t>
            </a:r>
          </a:p>
          <a:p>
            <a:r>
              <a:rPr lang="en-GB" dirty="0" smtClean="0"/>
              <a:t>Strive to assure and enhance quality;</a:t>
            </a:r>
          </a:p>
          <a:p>
            <a:r>
              <a:rPr lang="en-GB" dirty="0" smtClean="0"/>
              <a:t>Provide direction and leadership for programme teams to reinforce institutional imperatives (e.g. retention, employability, student engagement).</a:t>
            </a:r>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sz="2800" dirty="0" smtClean="0"/>
              <a:t>So how do we get </a:t>
            </a:r>
            <a:br>
              <a:rPr lang="en-GB" sz="2800" dirty="0" smtClean="0"/>
            </a:br>
            <a:r>
              <a:rPr lang="en-GB" sz="2800" dirty="0" smtClean="0"/>
              <a:t>from here… 			to here?</a:t>
            </a:r>
            <a:endParaRPr lang="en-GB"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Without….</a:t>
            </a:r>
            <a:endParaRPr lang="en-GB"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dirty="0" smtClean="0"/>
              <a:t>Stripping out all the joy and enthusiasm with which many enter higher education;</a:t>
            </a:r>
          </a:p>
          <a:p>
            <a:r>
              <a:rPr lang="en-GB" dirty="0" smtClean="0"/>
              <a:t>Pushing students into strategic behaviour (Kneale) through which they become progressively focused on modest outcomes? (‘Just tell me what I have got to do to pass: I can’t afford the time to go for a First’);</a:t>
            </a:r>
          </a:p>
          <a:p>
            <a:r>
              <a:rPr lang="en-GB" dirty="0" smtClean="0"/>
              <a:t>Filling students with dissatisfaction around their learning experiences, potentially driving them to grievances and litigation;</a:t>
            </a:r>
          </a:p>
          <a:p>
            <a:r>
              <a:rPr lang="en-GB" dirty="0" smtClean="0"/>
              <a:t>Making students feel their investment in higher education has been a waste of three years.</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smtClean="0"/>
              <a:t>Instead</a:t>
            </a:r>
            <a:endParaRPr lang="en-GB" sz="36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dirty="0" smtClean="0"/>
              <a:t>Building each student’s confidence in what they can do, enabling them to have a genuine and positive measure of their capabilities;</a:t>
            </a:r>
          </a:p>
          <a:p>
            <a:r>
              <a:rPr lang="en-GB" dirty="0" smtClean="0"/>
              <a:t>Ensuring that the disadvantages with which students enter a course of study are addressed and to some extent redressed during their academic careers;</a:t>
            </a:r>
          </a:p>
          <a:p>
            <a:r>
              <a:rPr lang="en-GB" dirty="0" smtClean="0"/>
              <a:t>Enabling intellectual growth, so that graduates are changed for the good by the experience of studying;</a:t>
            </a:r>
          </a:p>
          <a:p>
            <a:r>
              <a:rPr lang="en-GB" dirty="0" smtClean="0"/>
              <a:t>Building the foundations for future life experiences including employment, social engagement and personal fulfilment.</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Disengaged students</a:t>
            </a:r>
            <a:endParaRPr lang="en-GB" sz="36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dirty="0" smtClean="0"/>
              <a:t>Don’t live up to their potential and fail to achieve their very best;</a:t>
            </a:r>
          </a:p>
          <a:p>
            <a:r>
              <a:rPr lang="en-GB" dirty="0" smtClean="0"/>
              <a:t>Make life more difficult for the staff who teach and support them;</a:t>
            </a:r>
          </a:p>
          <a:p>
            <a:r>
              <a:rPr lang="en-GB" dirty="0" smtClean="0"/>
              <a:t>Rate their programmes badly in NSS and other satisfaction evaluations;</a:t>
            </a:r>
          </a:p>
          <a:p>
            <a:r>
              <a:rPr lang="en-GB" dirty="0" smtClean="0"/>
              <a:t>Drop out of higher education, thereby damaging their own prospects and HEIs’ performance indicators;</a:t>
            </a:r>
          </a:p>
          <a:p>
            <a:r>
              <a:rPr lang="en-GB" dirty="0" smtClean="0"/>
              <a:t>HEIs suffer both financially and in terms of their status and reputation from high attrition rates. </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Programme leaders can</a:t>
            </a:r>
            <a:endParaRPr lang="en-GB" dirty="0"/>
          </a:p>
        </p:txBody>
      </p:sp>
      <p:sp>
        <p:nvSpPr>
          <p:cNvPr id="3" name="Content Placeholder 2"/>
          <p:cNvSpPr>
            <a:spLocks noGrp="1"/>
          </p:cNvSpPr>
          <p:nvPr>
            <p:ph idx="1"/>
          </p:nvPr>
        </p:nvSpPr>
        <p:spPr/>
        <p:txBody>
          <a:bodyPr/>
          <a:lstStyle/>
          <a:p>
            <a:r>
              <a:rPr lang="en-GB" dirty="0" smtClean="0"/>
              <a:t>Work to establish and maintain effective learning environments;</a:t>
            </a:r>
          </a:p>
          <a:p>
            <a:r>
              <a:rPr lang="en-GB" dirty="0" smtClean="0"/>
              <a:t>Foster with your teams high levels of student engagement, particularly through integrating key literacies;</a:t>
            </a:r>
          </a:p>
          <a:p>
            <a:r>
              <a:rPr lang="en-GB" dirty="0" smtClean="0"/>
              <a:t>Explore how to integrate relevant technologies;</a:t>
            </a:r>
          </a:p>
          <a:p>
            <a:r>
              <a:rPr lang="en-GB" dirty="0" smtClean="0"/>
              <a:t>Adopt a programme level approach to assessment (</a:t>
            </a:r>
            <a:r>
              <a:rPr lang="en-GB" smtClean="0"/>
              <a:t>as promoted </a:t>
            </a:r>
            <a:r>
              <a:rPr lang="en-GB" dirty="0" smtClean="0"/>
              <a:t>by the Bradford programme Level assessment project).</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8"/>
            <a:ext cx="7543800" cy="1451570"/>
          </a:xfrm>
          <a:noFill/>
          <a:ln>
            <a:noFill/>
          </a:ln>
        </p:spPr>
        <p:txBody>
          <a:bodyPr vert="horz" wrap="square" lIns="91440" tIns="45720" rIns="91440" bIns="45720" numCol="1" anchor="b" anchorCtr="0" compatLnSpc="1">
            <a:prstTxWarp prst="textNoShape">
              <a:avLst/>
            </a:prstTxWarp>
          </a:bodyPr>
          <a:lstStyle/>
          <a:p>
            <a:r>
              <a:rPr lang="en-GB" sz="3600" dirty="0" smtClean="0"/>
              <a:t>To engage students we need to foster the key literacies that students need:</a:t>
            </a:r>
            <a:endParaRPr lang="en-GB" sz="3600" dirty="0"/>
          </a:p>
        </p:txBody>
      </p:sp>
      <p:sp>
        <p:nvSpPr>
          <p:cNvPr id="3" name="Content Placeholder 2"/>
          <p:cNvSpPr>
            <a:spLocks noGrp="1"/>
          </p:cNvSpPr>
          <p:nvPr>
            <p:ph idx="1"/>
          </p:nvPr>
        </p:nvSpPr>
        <p:spPr>
          <a:xfrm>
            <a:off x="468313" y="2060847"/>
            <a:ext cx="8229600" cy="4268515"/>
          </a:xfrm>
          <a:noFill/>
          <a:ln>
            <a:noFill/>
          </a:ln>
        </p:spPr>
        <p:txBody>
          <a:bodyPr vert="horz" wrap="square" lIns="91440" tIns="45720" rIns="91440" bIns="45720" numCol="1" anchor="t" anchorCtr="0" compatLnSpc="1">
            <a:prstTxWarp prst="textNoShape">
              <a:avLst/>
            </a:prstTxWarp>
          </a:bodyPr>
          <a:lstStyle/>
          <a:p>
            <a:r>
              <a:rPr lang="en-GB" dirty="0" smtClean="0"/>
              <a:t>Academic literacy: understanding how higher education works; </a:t>
            </a:r>
          </a:p>
          <a:p>
            <a:r>
              <a:rPr lang="en-GB" dirty="0" smtClean="0"/>
              <a:t>Information literacy: understanding how to locate and, most importantly, select information; </a:t>
            </a:r>
          </a:p>
          <a:p>
            <a:r>
              <a:rPr lang="en-GB" dirty="0" smtClean="0"/>
              <a:t>Assessment literacy: understanding how assessment systems work in universities;</a:t>
            </a:r>
          </a:p>
          <a:p>
            <a:r>
              <a:rPr lang="en-GB" dirty="0" smtClean="0"/>
              <a:t>Social literacy: understanding how to work with others using emotional intelligence. </a:t>
            </a:r>
            <a:endParaRPr lang="en-GB" dirty="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6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8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7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8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1750</Words>
  <Application>Microsoft Office PowerPoint</Application>
  <PresentationFormat>On-screen Show (4:3)</PresentationFormat>
  <Paragraphs>122</Paragraphs>
  <Slides>23</Slides>
  <Notes>7</Notes>
  <HiddenSlides>0</HiddenSlides>
  <MMClips>0</MMClips>
  <ScaleCrop>false</ScaleCrop>
  <HeadingPairs>
    <vt:vector size="4" baseType="variant">
      <vt:variant>
        <vt:lpstr>Theme</vt:lpstr>
      </vt:variant>
      <vt:variant>
        <vt:i4>5</vt:i4>
      </vt:variant>
      <vt:variant>
        <vt:lpstr>Slide Titles</vt:lpstr>
      </vt:variant>
      <vt:variant>
        <vt:i4>23</vt:i4>
      </vt:variant>
    </vt:vector>
  </HeadingPairs>
  <TitlesOfParts>
    <vt:vector size="28" baseType="lpstr">
      <vt:lpstr>LeedsMet template</vt:lpstr>
      <vt:lpstr>6_LeedsMet template</vt:lpstr>
      <vt:lpstr>8_LeedsMet template</vt:lpstr>
      <vt:lpstr>17_LeedsMet template</vt:lpstr>
      <vt:lpstr>18_LeedsMet template</vt:lpstr>
      <vt:lpstr>Crafting a programme identity to enhance the student experience  Edinburgh Napier University March 2013 </vt:lpstr>
      <vt:lpstr>Why is programme level engagement a good idea? To</vt:lpstr>
      <vt:lpstr>Why are programme leaders so important? You can:</vt:lpstr>
      <vt:lpstr>So how do we get  from here…    to here?</vt:lpstr>
      <vt:lpstr>Without….</vt:lpstr>
      <vt:lpstr>Instead</vt:lpstr>
      <vt:lpstr>Disengaged students</vt:lpstr>
      <vt:lpstr>Programme leaders can</vt:lpstr>
      <vt:lpstr>To engage students we need to foster the key literacies that students need:</vt:lpstr>
      <vt:lpstr>Academic literacy: understanding how higher education works. This includes: </vt:lpstr>
      <vt:lpstr>Helping students understand writing conventions</vt:lpstr>
      <vt:lpstr>Help students understand what is required with reading</vt:lpstr>
      <vt:lpstr>Information literacy includes the capacity to:</vt:lpstr>
      <vt:lpstr>Assessment literacy: students do better if they can: </vt:lpstr>
      <vt:lpstr>Social literacy: students using emotional intelligence can: </vt:lpstr>
      <vt:lpstr>Emotional intelligence helps students</vt:lpstr>
      <vt:lpstr>Teachers using emotional intelligence in the classroom can:</vt:lpstr>
      <vt:lpstr>Integrating relevant technologies: we can encourage our teams to:</vt:lpstr>
      <vt:lpstr>Seeking to offer personalised learning pathways</vt:lpstr>
      <vt:lpstr>Some concluding thoughts about the roles of programme leaders</vt:lpstr>
      <vt:lpstr>These and other slides will be available on my website at www.sally-brown.net</vt:lpstr>
      <vt:lpstr>Useful references</vt:lpstr>
      <vt:lpstr>Further 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2013-03-28T17:49:32Z</dcterms:modified>
</cp:coreProperties>
</file>