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0" r:id="rId26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1002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E94ACB3-B9EF-40D0-A427-5C47A7FF14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FDF701B-9372-4DB5-94CE-39193FB0A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B0D4B5-9477-4DA2-A744-9ADCC39D90E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GB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GB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05196-DA27-4C90-B274-1D2460424694}" type="datetime1">
              <a:rPr lang="en-GB" altLang="en-US"/>
              <a:pPr>
                <a:defRPr/>
              </a:pPr>
              <a:t>27/03/2013</a:t>
            </a:fld>
            <a:endParaRPr lang="en-GB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54885-EEEF-4E06-A344-BE07020256BF}" type="datetime1">
              <a:rPr lang="en-GB"/>
              <a:pPr>
                <a:defRPr/>
              </a:pPr>
              <a:t>27/03/2013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14E850BD-C977-439B-BC55-7801E56D3A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22238"/>
            <a:ext cx="2058988" cy="6080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29325" cy="6080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D7E11-2D11-4BDB-BC17-F485CB7921DA}" type="datetime1">
              <a:rPr lang="en-GB"/>
              <a:pPr>
                <a:defRPr/>
              </a:pPr>
              <a:t>27/03/2013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769E19B7-99CE-4CF8-82E3-E4DEC1DB635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1"/>
          <p:cNvSpPr>
            <a:spLocks noChangeShapeType="1"/>
          </p:cNvSpPr>
          <p:nvPr/>
        </p:nvSpPr>
        <p:spPr bwMode="auto">
          <a:xfrm>
            <a:off x="250825" y="1268413"/>
            <a:ext cx="779621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F9E1E-96A3-44FD-8858-887E87CDF00F}" type="datetime1">
              <a:rPr lang="en-GB"/>
              <a:pPr>
                <a:defRPr/>
              </a:pPr>
              <a:t>27/03/2013</a:t>
            </a:fld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B09015FA-B2E9-4B1D-8C9A-D876E0EEBCC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56326-1CEF-441B-BD7A-9E132499B9F7}" type="datetime1">
              <a:rPr lang="en-GB"/>
              <a:pPr>
                <a:defRPr/>
              </a:pPr>
              <a:t>27/03/2013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319FC33B-987C-4DC0-9F48-B5BF2C98967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5C1CA-1C15-4CBF-94D3-C2A2C4F165D2}" type="datetime1">
              <a:rPr lang="en-GB"/>
              <a:pPr>
                <a:defRPr/>
              </a:pPr>
              <a:t>27/03/2013</a:t>
            </a:fld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2EE8448E-114C-4416-9789-FED2493D01F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78945-7AE9-41F8-9165-6E9DDB1C76BB}" type="datetime1">
              <a:rPr lang="en-GB"/>
              <a:pPr>
                <a:defRPr/>
              </a:pPr>
              <a:t>27/03/2013</a:t>
            </a:fld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775BB0D5-2BD2-45AA-9DB1-71901DB2B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A9D1E-3AB7-4D7C-A960-549398077DF6}" type="datetime1">
              <a:rPr lang="en-GB"/>
              <a:pPr>
                <a:defRPr/>
              </a:pPr>
              <a:t>27/03/2013</a:t>
            </a:fld>
            <a:endParaRPr lang="en-GB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88CA5537-C85D-4E27-8180-8F9807DA48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C4AF2-EAC5-4E7C-8888-AEE1166182CE}" type="datetime1">
              <a:rPr lang="en-GB"/>
              <a:pPr>
                <a:defRPr/>
              </a:pPr>
              <a:t>27/03/2013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7E696825-83FF-4A3B-8DA6-ABB0AC8FFA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D0499-7363-4480-8D89-21689B220E8E}" type="datetime1">
              <a:rPr lang="en-GB"/>
              <a:pPr>
                <a:defRPr/>
              </a:pPr>
              <a:t>27/03/2013</a:t>
            </a:fld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19423D14-1687-447E-B258-4AB1E607BC7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pPr>
              <a:defRPr/>
            </a:pPr>
            <a:fld id="{9DB87692-BFE9-49A4-B376-C85249AD2560}" type="datetime1">
              <a:rPr lang="en-GB"/>
              <a:pPr>
                <a:defRPr/>
              </a:pPr>
              <a:t>27/03/2013</a:t>
            </a:fld>
            <a:endParaRPr lang="en-GB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03463" y="6272213"/>
            <a:ext cx="453707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85075" y="6400800"/>
            <a:ext cx="10906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r>
              <a:rPr lang="en-GB" altLang="en-US"/>
              <a:t>Slide # </a:t>
            </a:r>
            <a:fld id="{345D65F1-89BE-43DA-81B4-1A368915D6E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1032" name="Picture 8" descr="LeedsMetRose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495550" y="6280150"/>
            <a:ext cx="2794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3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37" name="Line 41"/>
          <p:cNvSpPr>
            <a:spLocks noChangeShapeType="1"/>
          </p:cNvSpPr>
          <p:nvPr/>
        </p:nvSpPr>
        <p:spPr bwMode="auto">
          <a:xfrm>
            <a:off x="250825" y="1268413"/>
            <a:ext cx="779621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500063"/>
            <a:ext cx="6715125" cy="2468562"/>
          </a:xfrm>
        </p:spPr>
        <p:txBody>
          <a:bodyPr/>
          <a:lstStyle/>
          <a:p>
            <a:pPr algn="ctr" eaLnBrk="1" hangingPunct="1"/>
            <a:r>
              <a:rPr lang="en-GB" sz="4000" dirty="0" smtClean="0"/>
              <a:t>Getting published </a:t>
            </a:r>
            <a:br>
              <a:rPr lang="en-GB" sz="4000" dirty="0" smtClean="0"/>
            </a:br>
            <a:r>
              <a:rPr lang="en-GB" sz="3600" dirty="0" smtClean="0"/>
              <a:t>Edinburgh </a:t>
            </a:r>
            <a:r>
              <a:rPr lang="en-GB" sz="3600" dirty="0" smtClean="0"/>
              <a:t>Napier University</a:t>
            </a: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2400" dirty="0" smtClean="0"/>
              <a:t>March 2013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sz="36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/>
            </a:r>
            <a:br>
              <a:rPr lang="en-GB" smtClean="0"/>
            </a:br>
            <a:endParaRPr lang="en-GB" smtClean="0"/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971550" y="60928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sz="1800"/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8664575" y="6643688"/>
            <a:ext cx="4794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sz="800"/>
              <a:t>Rev. 2</a:t>
            </a:r>
            <a:endParaRPr lang="en-US" sz="800"/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142875" y="3146425"/>
            <a:ext cx="7021513" cy="228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GB" sz="2800" b="1" dirty="0"/>
              <a:t>Professor Sally Brown</a:t>
            </a:r>
          </a:p>
          <a:p>
            <a:r>
              <a:rPr lang="en-GB" sz="2000" b="1" dirty="0" err="1"/>
              <a:t>Emerita</a:t>
            </a:r>
            <a:r>
              <a:rPr lang="en-GB" sz="2000" b="1" dirty="0"/>
              <a:t> Professor, Leeds Metropolitan University</a:t>
            </a:r>
          </a:p>
          <a:p>
            <a:r>
              <a:rPr lang="en-GB" sz="2000" b="1" dirty="0"/>
              <a:t>Adjunct Professor, University of the Sunshine Coast and James Cook University</a:t>
            </a:r>
          </a:p>
          <a:p>
            <a:r>
              <a:rPr lang="en-GB" sz="2000" b="1" dirty="0"/>
              <a:t>Visiting Professor University of Plymouth and Liverpool John </a:t>
            </a:r>
            <a:r>
              <a:rPr lang="en-GB" sz="2000" b="1" dirty="0" err="1"/>
              <a:t>Moores</a:t>
            </a:r>
            <a:r>
              <a:rPr lang="en-GB" sz="2000" b="1" dirty="0"/>
              <a:t> University</a:t>
            </a:r>
          </a:p>
          <a:p>
            <a:r>
              <a:rPr lang="en-GB" sz="2000" b="1" dirty="0"/>
              <a:t>Visiting Fellow, University of Northumbria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Motives for publishing (3)</a:t>
            </a:r>
            <a:endParaRPr lang="en-GB" sz="440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identifying yourself within a domain of research or scholarship and facilitating contact with other professionals working in the same area.</a:t>
            </a:r>
          </a:p>
          <a:p>
            <a:pPr eaLnBrk="1" hangingPunct="1"/>
            <a:r>
              <a:rPr lang="en-US" b="1" smtClean="0"/>
              <a:t>because writing requires a very disciplined approach, it can help to facilitate your thinking and clarify your logic.</a:t>
            </a:r>
          </a:p>
          <a:p>
            <a:pPr eaLnBrk="1" hangingPunct="1"/>
            <a:endParaRPr lang="en-GB" b="1" smtClean="0"/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755650" y="5373688"/>
            <a:ext cx="7632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2400"/>
              <a:t>D Royce Sadler: ‘Up the Publications Road’ HERDSA</a:t>
            </a:r>
          </a:p>
          <a:p>
            <a:pPr algn="l"/>
            <a:endParaRPr lang="en-GB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Motives for publishing (4)</a:t>
            </a:r>
            <a:endParaRPr lang="en-GB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Publications make you more credible to your students. They see you as a person who has something scholarly to offer.</a:t>
            </a:r>
          </a:p>
          <a:p>
            <a:pPr eaLnBrk="1" hangingPunct="1"/>
            <a:r>
              <a:rPr lang="en-US" b="1" smtClean="0"/>
              <a:t>publication can provide an immense amount of personal satisfaction.</a:t>
            </a:r>
          </a:p>
          <a:p>
            <a:pPr eaLnBrk="1" hangingPunct="1"/>
            <a:endParaRPr lang="en-GB" smtClean="0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84213" y="4440238"/>
            <a:ext cx="7920037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2400"/>
              <a:t>D Royce Sadler: ‘Up the Publications Road’ HERDSA</a:t>
            </a:r>
          </a:p>
          <a:p>
            <a:pPr algn="l"/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/>
              <a:t>Other reasons</a:t>
            </a:r>
            <a:endParaRPr lang="en-GB" sz="48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b="1" dirty="0" smtClean="0"/>
          </a:p>
          <a:p>
            <a:pPr eaLnBrk="1" hangingPunct="1"/>
            <a:r>
              <a:rPr lang="en-US" b="1" dirty="0" smtClean="0"/>
              <a:t>opening doors, getting a background.</a:t>
            </a:r>
          </a:p>
          <a:p>
            <a:pPr eaLnBrk="1" hangingPunct="1"/>
            <a:r>
              <a:rPr lang="en-US" b="1" dirty="0" smtClean="0"/>
              <a:t>to get a broader career, maybe a lighter teaching load (!)</a:t>
            </a:r>
          </a:p>
          <a:p>
            <a:pPr eaLnBrk="1" hangingPunct="1"/>
            <a:r>
              <a:rPr lang="en-US" b="1" dirty="0" smtClean="0"/>
              <a:t>to renew a </a:t>
            </a:r>
            <a:r>
              <a:rPr lang="en-US" b="1" dirty="0" smtClean="0"/>
              <a:t>temporary contract</a:t>
            </a:r>
            <a:r>
              <a:rPr lang="en-US" b="1" dirty="0" smtClean="0"/>
              <a:t>.</a:t>
            </a:r>
          </a:p>
          <a:p>
            <a:pPr eaLnBrk="1" hangingPunct="1"/>
            <a:r>
              <a:rPr lang="en-US" b="1" dirty="0" smtClean="0"/>
              <a:t>to get free books for reviewing them!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Outlets for publications: a hierarchy</a:t>
            </a:r>
            <a:endParaRPr lang="en-GB" sz="35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100" b="1" dirty="0" smtClean="0"/>
              <a:t>journals: international refereed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b="1" dirty="0" smtClean="0"/>
              <a:t>lesser, UK </a:t>
            </a:r>
            <a:r>
              <a:rPr lang="en-US" sz="2100" b="1" dirty="0" err="1" smtClean="0"/>
              <a:t>unrefereed</a:t>
            </a:r>
            <a:endParaRPr lang="en-US" sz="2100" b="1" dirty="0" smtClean="0"/>
          </a:p>
          <a:p>
            <a:pPr eaLnBrk="1" hangingPunct="1">
              <a:lnSpc>
                <a:spcPct val="90000"/>
              </a:lnSpc>
            </a:pPr>
            <a:r>
              <a:rPr lang="en-US" sz="2100" b="1" dirty="0" smtClean="0"/>
              <a:t>books scholarly monograph, co-written, edited, co-edited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b="1" dirty="0" smtClean="0"/>
              <a:t>conference proceedings - refereed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b="1" dirty="0" smtClean="0"/>
              <a:t>book reviews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b="1" dirty="0" smtClean="0"/>
              <a:t>conference papers - depends on type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b="1" dirty="0" smtClean="0"/>
              <a:t>project reports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b="1" dirty="0" smtClean="0"/>
              <a:t>poster sessions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b="1" dirty="0" smtClean="0"/>
              <a:t>magazines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b="1" dirty="0" smtClean="0"/>
              <a:t>textbooks, </a:t>
            </a:r>
            <a:r>
              <a:rPr lang="en-US" sz="2100" b="1" dirty="0" smtClean="0"/>
              <a:t>newspapers </a:t>
            </a:r>
            <a:endParaRPr lang="en-US" sz="2100" b="1" dirty="0" smtClean="0"/>
          </a:p>
          <a:p>
            <a:pPr eaLnBrk="1" hangingPunct="1">
              <a:lnSpc>
                <a:spcPct val="90000"/>
              </a:lnSpc>
            </a:pPr>
            <a:r>
              <a:rPr lang="en-US" sz="2100" b="1" dirty="0" smtClean="0"/>
              <a:t>Internet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b="1" dirty="0" smtClean="0"/>
              <a:t>distance learning materials</a:t>
            </a:r>
            <a:endParaRPr lang="en-GB" sz="2100" b="1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What are the points that make a manuscript immediately appealing to you? Ten most important points chosen by editors:</a:t>
            </a:r>
            <a:endParaRPr lang="en-GB" sz="240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Professional appearance: how it looks.</a:t>
            </a:r>
          </a:p>
          <a:p>
            <a:pPr eaLnBrk="1" hangingPunct="1"/>
            <a:r>
              <a:rPr lang="en-US" b="1" smtClean="0"/>
              <a:t>New/novel treatment of the subject</a:t>
            </a:r>
          </a:p>
          <a:p>
            <a:pPr eaLnBrk="1" hangingPunct="1"/>
            <a:r>
              <a:rPr lang="en-US" b="1" smtClean="0"/>
              <a:t>Very thorough.</a:t>
            </a:r>
          </a:p>
          <a:p>
            <a:pPr eaLnBrk="1" hangingPunct="1"/>
            <a:r>
              <a:rPr lang="en-US" b="1" smtClean="0"/>
              <a:t>Author guidelines followed.</a:t>
            </a:r>
          </a:p>
          <a:p>
            <a:pPr eaLnBrk="1" hangingPunct="1"/>
            <a:r>
              <a:rPr lang="en-US" b="1" smtClean="0"/>
              <a:t>Good writing clarity and style.</a:t>
            </a:r>
          </a:p>
          <a:p>
            <a:pPr eaLnBrk="1" hangingPunct="1"/>
            <a:endParaRPr lang="en-GB" smtClean="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692275" y="4652963"/>
            <a:ext cx="5688013" cy="166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/>
              <a:t>Noble: Studies in Higher Education           13   1   1989     </a:t>
            </a:r>
            <a:r>
              <a:rPr lang="en-US" sz="2400" i="1" dirty="0"/>
              <a:t>Publish or Perish:                  - what 23 Journal Editors have to say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What are the points that make a manuscript immediately appealing to you? Ten most important points chosen by editors:</a:t>
            </a:r>
            <a:endParaRPr lang="en-GB" sz="35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Relevance of subject.</a:t>
            </a:r>
          </a:p>
          <a:p>
            <a:pPr eaLnBrk="1" hangingPunct="1"/>
            <a:r>
              <a:rPr lang="en-US" b="1" smtClean="0"/>
              <a:t>Title of manuscript.</a:t>
            </a:r>
          </a:p>
          <a:p>
            <a:pPr eaLnBrk="1" hangingPunct="1"/>
            <a:r>
              <a:rPr lang="en-US" b="1" smtClean="0"/>
              <a:t>High-quality abstract.</a:t>
            </a:r>
          </a:p>
          <a:p>
            <a:pPr eaLnBrk="1" hangingPunct="1"/>
            <a:r>
              <a:rPr lang="en-US" b="1" smtClean="0"/>
              <a:t>Seminal piece of work/research.</a:t>
            </a:r>
          </a:p>
          <a:p>
            <a:pPr eaLnBrk="1" hangingPunct="1"/>
            <a:r>
              <a:rPr lang="en-US" b="1" smtClean="0"/>
              <a:t>A controversial subject.</a:t>
            </a:r>
          </a:p>
          <a:p>
            <a:pPr eaLnBrk="1" hangingPunct="1"/>
            <a:endParaRPr lang="en-GB" smtClean="0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268538" y="4652963"/>
            <a:ext cx="4968875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/>
              <a:t>Noble: Studies in Higher Education           13   1   1989     </a:t>
            </a:r>
            <a:r>
              <a:rPr lang="en-US" sz="2400" i="1" dirty="0"/>
              <a:t>Publish or Perish:                  - what 23 Journal Editors have to say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100" smtClean="0"/>
              <a:t>Ten most common reasons for immediately rejecting a manuscript...</a:t>
            </a:r>
            <a:endParaRPr lang="en-GB" sz="31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Author guidelines not followed.</a:t>
            </a:r>
          </a:p>
          <a:p>
            <a:pPr eaLnBrk="1" hangingPunct="1"/>
            <a:r>
              <a:rPr lang="en-US" b="1" smtClean="0"/>
              <a:t>Not thorough.</a:t>
            </a:r>
          </a:p>
          <a:p>
            <a:pPr eaLnBrk="1" hangingPunct="1"/>
            <a:r>
              <a:rPr lang="en-US" b="1" smtClean="0"/>
              <a:t>Bad writing: clarity and style.</a:t>
            </a:r>
          </a:p>
          <a:p>
            <a:pPr eaLnBrk="1" hangingPunct="1"/>
            <a:r>
              <a:rPr lang="en-US" b="1" smtClean="0"/>
              <a:t>Subject of no interest to readers.</a:t>
            </a:r>
          </a:p>
          <a:p>
            <a:pPr eaLnBrk="1" hangingPunct="1"/>
            <a:r>
              <a:rPr lang="en-US" b="1" smtClean="0"/>
              <a:t>Poor statistics, tables, figures.</a:t>
            </a:r>
          </a:p>
          <a:p>
            <a:pPr eaLnBrk="1" hangingPunct="1"/>
            <a:endParaRPr lang="en-GB" smtClean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979613" y="4724400"/>
            <a:ext cx="532923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/>
              <a:t>Noble: Studies in Higher Education           13   1   1989     </a:t>
            </a:r>
            <a:r>
              <a:rPr lang="en-US" sz="2400" i="1" dirty="0"/>
              <a:t>Publish or Perish:                  - what 23 Journal Editors have to say</a:t>
            </a:r>
          </a:p>
          <a:p>
            <a:endParaRPr lang="en-GB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7188"/>
            <a:ext cx="7543800" cy="1214437"/>
          </a:xfrm>
        </p:spPr>
        <p:txBody>
          <a:bodyPr/>
          <a:lstStyle/>
          <a:p>
            <a:pPr eaLnBrk="1" hangingPunct="1"/>
            <a:r>
              <a:rPr lang="en-US" sz="2800" smtClean="0"/>
              <a:t>Ten most common reasons for immediately rejecting a manuscript...</a:t>
            </a:r>
            <a:br>
              <a:rPr lang="en-US" sz="2800" smtClean="0"/>
            </a:br>
            <a:endParaRPr lang="en-GB" sz="28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Old subject / manuscript.</a:t>
            </a:r>
          </a:p>
          <a:p>
            <a:pPr eaLnBrk="1" hangingPunct="1"/>
            <a:r>
              <a:rPr lang="en-US" b="1" smtClean="0"/>
              <a:t>Unprofessional appearance.</a:t>
            </a:r>
          </a:p>
          <a:p>
            <a:pPr eaLnBrk="1" hangingPunct="1"/>
            <a:r>
              <a:rPr lang="en-US" b="1" smtClean="0"/>
              <a:t>Title of manuscript.</a:t>
            </a:r>
          </a:p>
          <a:p>
            <a:pPr eaLnBrk="1" hangingPunct="1"/>
            <a:r>
              <a:rPr lang="en-US" b="1" smtClean="0"/>
              <a:t>Too simple - ‘reporting’.</a:t>
            </a:r>
          </a:p>
          <a:p>
            <a:pPr eaLnBrk="1" hangingPunct="1"/>
            <a:r>
              <a:rPr lang="en-US" b="1" smtClean="0"/>
              <a:t>Written at the wrong level.</a:t>
            </a:r>
          </a:p>
          <a:p>
            <a:pPr eaLnBrk="1" hangingPunct="1"/>
            <a:endParaRPr lang="en-GB" smtClean="0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268538" y="4652963"/>
            <a:ext cx="49688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/>
              <a:t>Noble: Studies in Higher Education           13   1   1989     </a:t>
            </a:r>
            <a:r>
              <a:rPr lang="en-US" sz="2400" i="1" dirty="0"/>
              <a:t>Publish or Perish:                  - what 23 Journal Editors have to say</a:t>
            </a:r>
          </a:p>
          <a:p>
            <a:endParaRPr lang="en-GB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100" smtClean="0"/>
              <a:t>Most common advice given by editors when rejecting...</a:t>
            </a:r>
            <a:endParaRPr lang="en-GB" sz="31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b="1" smtClean="0"/>
              <a:t>Write clearly, logically and sequentially.</a:t>
            </a:r>
          </a:p>
          <a:p>
            <a:pPr eaLnBrk="1" hangingPunct="1"/>
            <a:r>
              <a:rPr lang="en-US" sz="2800" b="1" smtClean="0"/>
              <a:t>Study and follow the author guidelines.</a:t>
            </a:r>
          </a:p>
          <a:p>
            <a:pPr eaLnBrk="1" hangingPunct="1"/>
            <a:r>
              <a:rPr lang="en-US" sz="2800" b="1" smtClean="0"/>
              <a:t>Have the manuscript critiqued before submission.</a:t>
            </a:r>
          </a:p>
          <a:p>
            <a:pPr eaLnBrk="1" hangingPunct="1"/>
            <a:r>
              <a:rPr lang="en-US" sz="2800" b="1" smtClean="0"/>
              <a:t>Think what readers want to know, not what you want to say.</a:t>
            </a:r>
          </a:p>
          <a:p>
            <a:pPr eaLnBrk="1" hangingPunct="1"/>
            <a:r>
              <a:rPr lang="en-US" sz="2800" b="1" smtClean="0"/>
              <a:t>Be a stickler for detail.</a:t>
            </a:r>
          </a:p>
          <a:p>
            <a:pPr eaLnBrk="1" hangingPunct="1"/>
            <a:endParaRPr lang="en-GB" sz="2800" smtClean="0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835150" y="4941888"/>
            <a:ext cx="56165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/>
              <a:t>Noble: Studies in Higher Education           13   1   1989     </a:t>
            </a:r>
            <a:r>
              <a:rPr lang="en-US" sz="2400" i="1" dirty="0"/>
              <a:t>Publish or Perish:                  - what 23 Journal Editors have to say</a:t>
            </a:r>
          </a:p>
          <a:p>
            <a:endParaRPr lang="en-GB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Most common problems editors experience with manuscripts received...</a:t>
            </a:r>
            <a:endParaRPr lang="en-GB" sz="28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slight, trivial or low-quality work/research.</a:t>
            </a:r>
          </a:p>
          <a:p>
            <a:pPr eaLnBrk="1" hangingPunct="1"/>
            <a:r>
              <a:rPr lang="en-US" b="1" smtClean="0"/>
              <a:t>inappropriate subject for journal.</a:t>
            </a:r>
          </a:p>
          <a:p>
            <a:pPr eaLnBrk="1" hangingPunct="1"/>
            <a:r>
              <a:rPr lang="en-US" b="1" smtClean="0"/>
              <a:t>poor quality of writing.</a:t>
            </a:r>
          </a:p>
          <a:p>
            <a:pPr eaLnBrk="1" hangingPunct="1"/>
            <a:r>
              <a:rPr lang="en-US" b="1" smtClean="0"/>
              <a:t>failure to follow author guidelines.</a:t>
            </a:r>
          </a:p>
          <a:p>
            <a:pPr eaLnBrk="1" hangingPunct="1"/>
            <a:r>
              <a:rPr lang="en-US" b="1" smtClean="0"/>
              <a:t>presentation/appearance/format.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543800" cy="1146175"/>
          </a:xfrm>
        </p:spPr>
        <p:txBody>
          <a:bodyPr/>
          <a:lstStyle/>
          <a:p>
            <a:pPr eaLnBrk="1" hangingPunct="1"/>
            <a:r>
              <a:rPr lang="en-GB" sz="3200" smtClean="0"/>
              <a:t>This session will include activities related to: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Consider your reasons for wanting to get published;</a:t>
            </a:r>
          </a:p>
          <a:p>
            <a:pPr eaLnBrk="1" hangingPunct="1"/>
            <a:r>
              <a:rPr lang="en-GB" b="1" smtClean="0"/>
              <a:t>Discuss the variety of outlets for publication;</a:t>
            </a:r>
          </a:p>
          <a:p>
            <a:pPr eaLnBrk="1" hangingPunct="1"/>
            <a:r>
              <a:rPr lang="en-GB" b="1" smtClean="0"/>
              <a:t>Explore some techniques for getting down to writing and publishing.</a:t>
            </a:r>
            <a:endParaRPr lang="en-GB" smtClean="0"/>
          </a:p>
          <a:p>
            <a:pPr eaLnBrk="1" hangingPunct="1">
              <a:buFont typeface="Wingdings" pitchFamily="2" charset="2"/>
              <a:buNone/>
            </a:pP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7543800" cy="714375"/>
          </a:xfrm>
        </p:spPr>
        <p:txBody>
          <a:bodyPr/>
          <a:lstStyle/>
          <a:p>
            <a:pPr eaLnBrk="1" hangingPunct="1"/>
            <a:r>
              <a:rPr lang="en-US" sz="2800" smtClean="0"/>
              <a:t>Referees and reviewers look for the following in manuscripts:</a:t>
            </a:r>
            <a:endParaRPr lang="en-GB" sz="28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/>
              <a:t>Clarity, coherence, well-written.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Thoroughness.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Research method.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Appropriateness to the journal.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A unique contribution.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Advancement of knowledge.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Importance of subject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Generalisability and validity of results.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Timeliness.</a:t>
            </a:r>
            <a:endParaRPr lang="en-GB" b="1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Writing in journals: some suggestions...</a:t>
            </a:r>
            <a:endParaRPr lang="en-GB" sz="35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Never publish in a vacuum: know where you are aiming to publish your work by carefully reviewing the available outlets in your field.</a:t>
            </a:r>
          </a:p>
          <a:p>
            <a:pPr eaLnBrk="1" hangingPunct="1"/>
            <a:r>
              <a:rPr lang="en-US" b="1" smtClean="0"/>
              <a:t>Every journal has its own particular strengths and preferences, Consider whether your work should best be published in a major academic journal, or perhaps some emerging, less prestigious journal.</a:t>
            </a:r>
            <a:endParaRPr lang="en-GB" b="1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Writing in journals: some suggestions...</a:t>
            </a:r>
            <a:endParaRPr lang="en-GB" sz="32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Some material has a more practical than academic bias. You may consider a practitioners’ journal to be the appropriate vehicle for a particular piece rather than a strictly academic journal.</a:t>
            </a:r>
          </a:p>
          <a:p>
            <a:pPr eaLnBrk="1" hangingPunct="1"/>
            <a:r>
              <a:rPr lang="en-US" b="1" smtClean="0"/>
              <a:t>Assess carefully whether you can match up to the demands of a target journal.</a:t>
            </a:r>
            <a:endParaRPr lang="en-GB" b="1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Writing in journals: some suggestions...</a:t>
            </a:r>
            <a:endParaRPr lang="en-GB" sz="320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Assess what may be attractive to the editor of a journal in the light of recent trends in the publication. Some topics move rapidly in and out of fashion.</a:t>
            </a:r>
          </a:p>
          <a:p>
            <a:pPr eaLnBrk="1" hangingPunct="1"/>
            <a:r>
              <a:rPr lang="en-US" b="1" smtClean="0"/>
              <a:t>It may be that your work has a particular specialist audience, and that it is best placed in a specialist journal.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The ‘ten damn fool questions’ method of getting started...</a:t>
            </a:r>
            <a:endParaRPr lang="en-GB" sz="350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3167062" cy="4789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What am I doing?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Why am I doing it?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What has been done in the past?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What were the effects?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Why was this unsatisfactory?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What have I tried that worked?</a:t>
            </a:r>
          </a:p>
          <a:p>
            <a:pPr eaLnBrk="1" hangingPunct="1">
              <a:lnSpc>
                <a:spcPct val="90000"/>
              </a:lnSpc>
            </a:pPr>
            <a:endParaRPr lang="en-GB" sz="2600" smtClean="0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787900" y="1557338"/>
            <a:ext cx="345598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1950" indent="-361950" algn="l">
              <a:buFont typeface="Wingdings" pitchFamily="2" charset="2"/>
              <a:buChar char="§"/>
            </a:pPr>
            <a:r>
              <a:rPr lang="en-US" sz="2400" b="1" dirty="0"/>
              <a:t> What didn’t work </a:t>
            </a:r>
            <a:r>
              <a:rPr lang="en-US" sz="2400" b="1" dirty="0" smtClean="0"/>
              <a:t>so well</a:t>
            </a:r>
            <a:r>
              <a:rPr lang="en-US" sz="2400" b="1" dirty="0"/>
              <a:t>?</a:t>
            </a:r>
          </a:p>
          <a:p>
            <a:pPr marL="361950" indent="-361950" algn="l">
              <a:buFont typeface="Wingdings" pitchFamily="2" charset="2"/>
              <a:buChar char="§"/>
            </a:pPr>
            <a:r>
              <a:rPr lang="en-US" sz="2400" b="1" dirty="0"/>
              <a:t>What have I </a:t>
            </a:r>
            <a:r>
              <a:rPr lang="en-US" sz="2400" b="1" dirty="0" smtClean="0"/>
              <a:t>learned from </a:t>
            </a:r>
            <a:r>
              <a:rPr lang="en-US" sz="2400" b="1" dirty="0"/>
              <a:t>my </a:t>
            </a:r>
            <a:r>
              <a:rPr lang="en-US" sz="2400" b="1" dirty="0" smtClean="0"/>
              <a:t>success and failures</a:t>
            </a:r>
            <a:r>
              <a:rPr lang="en-US" sz="2400" b="1" dirty="0"/>
              <a:t>?</a:t>
            </a:r>
          </a:p>
          <a:p>
            <a:pPr marL="361950" indent="-361950" algn="l">
              <a:buFont typeface="Wingdings" pitchFamily="2" charset="2"/>
              <a:buChar char="§"/>
            </a:pPr>
            <a:r>
              <a:rPr lang="en-US" sz="2400" b="1" dirty="0"/>
              <a:t>What can I deduce </a:t>
            </a:r>
            <a:r>
              <a:rPr lang="en-US" sz="2400" b="1" dirty="0" smtClean="0"/>
              <a:t>from </a:t>
            </a:r>
            <a:r>
              <a:rPr lang="en-US" sz="2400" b="1" dirty="0"/>
              <a:t>what I have </a:t>
            </a:r>
            <a:r>
              <a:rPr lang="en-US" sz="2400" b="1" dirty="0" smtClean="0"/>
              <a:t>done</a:t>
            </a:r>
            <a:r>
              <a:rPr lang="en-US" sz="2400" b="1" dirty="0"/>
              <a:t>?</a:t>
            </a:r>
          </a:p>
          <a:p>
            <a:pPr marL="361950" indent="-361950" algn="l">
              <a:buFont typeface="Wingdings" pitchFamily="2" charset="2"/>
              <a:buChar char="§"/>
            </a:pPr>
            <a:r>
              <a:rPr lang="en-US" sz="2400" b="1" dirty="0"/>
              <a:t>What do I plan to do </a:t>
            </a:r>
            <a:r>
              <a:rPr lang="en-US" sz="2400" b="1" dirty="0" smtClean="0"/>
              <a:t>next</a:t>
            </a:r>
            <a:r>
              <a:rPr lang="en-US" sz="2400" b="1" dirty="0"/>
              <a:t>?</a:t>
            </a:r>
            <a:endParaRPr lang="en-GB" sz="24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dirty="0" smtClean="0"/>
              <a:t>Useful </a:t>
            </a:r>
            <a:r>
              <a:rPr lang="en-GB" dirty="0" smtClean="0"/>
              <a:t>references</a:t>
            </a:r>
            <a:endParaRPr lang="en-GB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None/>
            </a:pPr>
            <a:r>
              <a:rPr lang="en-GB" sz="2000" b="1" dirty="0" smtClean="0"/>
              <a:t>Black, D</a:t>
            </a:r>
            <a:r>
              <a:rPr lang="en-GB" sz="2000" b="1" dirty="0" smtClean="0"/>
              <a:t>., </a:t>
            </a:r>
            <a:r>
              <a:rPr lang="en-GB" sz="2000" b="1" dirty="0" smtClean="0"/>
              <a:t>Brown, S. and Race, P</a:t>
            </a:r>
            <a:r>
              <a:rPr lang="en-GB" sz="2000" b="1" dirty="0" smtClean="0"/>
              <a:t>. (</a:t>
            </a:r>
            <a:r>
              <a:rPr lang="en-GB" sz="2000" b="1" dirty="0" smtClean="0"/>
              <a:t>1998) </a:t>
            </a:r>
            <a:r>
              <a:rPr lang="en-US" sz="2000" b="1" i="1" dirty="0" smtClean="0"/>
              <a:t>500 Tips </a:t>
            </a:r>
            <a:r>
              <a:rPr lang="en-US" sz="2000" b="1" i="1" dirty="0" smtClean="0"/>
              <a:t>for Getting </a:t>
            </a:r>
            <a:r>
              <a:rPr lang="en-US" sz="2000" b="1" i="1" dirty="0" smtClean="0"/>
              <a:t>Published</a:t>
            </a:r>
            <a:r>
              <a:rPr lang="en-US" sz="2000" b="1" dirty="0" smtClean="0"/>
              <a:t>, </a:t>
            </a:r>
            <a:r>
              <a:rPr lang="en-US" sz="2000" b="1" dirty="0" smtClean="0"/>
              <a:t>London: </a:t>
            </a:r>
            <a:r>
              <a:rPr lang="en-US" sz="2000" b="1" dirty="0" err="1" smtClean="0"/>
              <a:t>Kogan</a:t>
            </a:r>
            <a:r>
              <a:rPr lang="en-US" sz="2000" b="1" dirty="0" smtClean="0"/>
              <a:t> Page.</a:t>
            </a:r>
            <a:endParaRPr lang="en-GB" sz="2000" b="1" dirty="0" smtClean="0"/>
          </a:p>
          <a:p>
            <a:pPr>
              <a:buNone/>
            </a:pPr>
            <a:r>
              <a:rPr lang="en-GB" sz="2000" b="1" dirty="0" smtClean="0"/>
              <a:t>Day, A. </a:t>
            </a:r>
            <a:r>
              <a:rPr lang="en-GB" sz="2000" b="1" dirty="0" smtClean="0"/>
              <a:t>(2008) </a:t>
            </a:r>
            <a:r>
              <a:rPr lang="en-GB" sz="2000" b="1" i="1" dirty="0" smtClean="0"/>
              <a:t>How to Get Research Published in </a:t>
            </a:r>
            <a:r>
              <a:rPr lang="en-GB" sz="2000" b="1" i="1" dirty="0" smtClean="0"/>
              <a:t>Journals </a:t>
            </a:r>
            <a:r>
              <a:rPr lang="en-GB" sz="2000" b="1" dirty="0" smtClean="0"/>
              <a:t>London: </a:t>
            </a:r>
            <a:r>
              <a:rPr lang="en-GB" sz="2000" b="1" dirty="0" smtClean="0"/>
              <a:t>Gower. </a:t>
            </a:r>
            <a:endParaRPr lang="en-GB" sz="2000" b="1" dirty="0" smtClean="0"/>
          </a:p>
          <a:p>
            <a:pPr>
              <a:buNone/>
            </a:pPr>
            <a:r>
              <a:rPr lang="en-US" sz="2000" b="1" dirty="0" smtClean="0"/>
              <a:t>Fairbairn, </a:t>
            </a:r>
            <a:r>
              <a:rPr lang="en-US" sz="2000" b="1" dirty="0" smtClean="0"/>
              <a:t>G. </a:t>
            </a:r>
            <a:r>
              <a:rPr lang="en-US" sz="2000" b="1" dirty="0" smtClean="0"/>
              <a:t>and </a:t>
            </a:r>
            <a:r>
              <a:rPr lang="en-US" sz="2000" b="1" dirty="0" smtClean="0"/>
              <a:t>Fairbairn, S. </a:t>
            </a:r>
            <a:r>
              <a:rPr lang="en-US" sz="2000" b="1" dirty="0" smtClean="0"/>
              <a:t>(2005) </a:t>
            </a:r>
            <a:r>
              <a:rPr lang="en-US" sz="2000" b="1" i="1" dirty="0" smtClean="0"/>
              <a:t>Writing your abstract: a guide for would be conference </a:t>
            </a:r>
            <a:r>
              <a:rPr lang="en-US" sz="2000" b="1" i="1" dirty="0" smtClean="0"/>
              <a:t>presenters,</a:t>
            </a:r>
            <a:r>
              <a:rPr lang="en-US" sz="2000" b="1" dirty="0" smtClean="0"/>
              <a:t> Salisbury</a:t>
            </a:r>
            <a:r>
              <a:rPr lang="en-US" sz="2000" b="1" dirty="0" smtClean="0"/>
              <a:t>: APS </a:t>
            </a:r>
            <a:r>
              <a:rPr lang="en-US" sz="2000" b="1" dirty="0" smtClean="0"/>
              <a:t>publishing.</a:t>
            </a:r>
            <a:endParaRPr lang="en-GB" sz="2000" b="1" dirty="0" smtClean="0"/>
          </a:p>
          <a:p>
            <a:pPr>
              <a:buNone/>
            </a:pPr>
            <a:r>
              <a:rPr lang="en-US" sz="2000" b="1" dirty="0" err="1" smtClean="0"/>
              <a:t>Kamler</a:t>
            </a:r>
            <a:r>
              <a:rPr lang="en-US" sz="2000" b="1" dirty="0" smtClean="0"/>
              <a:t>, </a:t>
            </a:r>
            <a:r>
              <a:rPr lang="en-US" sz="2000" b="1" dirty="0" smtClean="0"/>
              <a:t>B. and </a:t>
            </a:r>
            <a:r>
              <a:rPr lang="en-US" sz="2000" b="1" dirty="0" smtClean="0"/>
              <a:t>Thomson, P. (2006) </a:t>
            </a:r>
            <a:r>
              <a:rPr lang="en-US" sz="2000" b="1" i="1" dirty="0" smtClean="0"/>
              <a:t>Helping doctoral students write: pedagogies for supervision, </a:t>
            </a:r>
            <a:r>
              <a:rPr lang="en-US" sz="2000" b="1" dirty="0" smtClean="0"/>
              <a:t>London: </a:t>
            </a:r>
            <a:r>
              <a:rPr lang="en-US" sz="2000" b="1" dirty="0" err="1" smtClean="0"/>
              <a:t>Routledge</a:t>
            </a:r>
            <a:r>
              <a:rPr lang="en-US" sz="2000" b="1" dirty="0" smtClean="0"/>
              <a:t>.</a:t>
            </a:r>
            <a:endParaRPr lang="en-GB" sz="2000" b="1" dirty="0" smtClean="0"/>
          </a:p>
          <a:p>
            <a:pPr>
              <a:buNone/>
            </a:pPr>
            <a:r>
              <a:rPr lang="en-US" sz="2000" b="1" dirty="0" smtClean="0"/>
              <a:t>Noble, K (1989): Publish </a:t>
            </a:r>
            <a:r>
              <a:rPr lang="en-US" sz="2000" b="1" dirty="0" smtClean="0"/>
              <a:t>or Perish: what 23 Journal Editors have to </a:t>
            </a:r>
            <a:r>
              <a:rPr lang="en-US" sz="2000" b="1" dirty="0" smtClean="0"/>
              <a:t>say, </a:t>
            </a:r>
            <a:r>
              <a:rPr lang="en-GB" sz="2000" b="1" i="1" dirty="0" smtClean="0"/>
              <a:t>Studies in Higher Education, Volume 14, Issue </a:t>
            </a:r>
            <a:r>
              <a:rPr lang="en-GB" sz="2000" b="1" i="1" dirty="0" smtClean="0"/>
              <a:t>1, </a:t>
            </a:r>
            <a:r>
              <a:rPr lang="en-GB" sz="2000" b="1" i="1" dirty="0" smtClean="0"/>
              <a:t>pages 97 </a:t>
            </a:r>
            <a:r>
              <a:rPr lang="en-GB" sz="2000" b="1" i="1" dirty="0" smtClean="0"/>
              <a:t>– 102.</a:t>
            </a:r>
            <a:endParaRPr lang="en-GB" sz="2000" b="1" dirty="0" smtClean="0"/>
          </a:p>
          <a:p>
            <a:pPr>
              <a:buNone/>
            </a:pPr>
            <a:r>
              <a:rPr lang="en-GB" sz="2000" b="1" dirty="0" smtClean="0"/>
              <a:t>Sadler, R. </a:t>
            </a:r>
            <a:r>
              <a:rPr lang="en-GB" sz="2000" b="1" dirty="0" smtClean="0"/>
              <a:t>(1984, but multiple subsequent reprints) </a:t>
            </a:r>
            <a:r>
              <a:rPr lang="en-GB" sz="2000" b="1" i="1" dirty="0" smtClean="0"/>
              <a:t>Up the Publication Road, </a:t>
            </a:r>
            <a:r>
              <a:rPr lang="en-GB" sz="2000" b="1" dirty="0" smtClean="0"/>
              <a:t>HERDSA </a:t>
            </a:r>
            <a:r>
              <a:rPr lang="en-GB" sz="2000" b="1" dirty="0" smtClean="0"/>
              <a:t>Green Guide No </a:t>
            </a:r>
            <a:r>
              <a:rPr lang="en-GB" sz="2000" b="1" dirty="0" smtClean="0"/>
              <a:t>2.</a:t>
            </a:r>
            <a:endParaRPr lang="en-GB" sz="2000" b="1" dirty="0" smtClean="0"/>
          </a:p>
          <a:p>
            <a:pPr>
              <a:buNone/>
            </a:pPr>
            <a:r>
              <a:rPr lang="en-GB" sz="2000" b="1" dirty="0" smtClean="0"/>
              <a:t>Thomson, P. and </a:t>
            </a:r>
            <a:r>
              <a:rPr lang="en-GB" sz="2000" b="1" dirty="0" err="1" smtClean="0"/>
              <a:t>Kamler</a:t>
            </a:r>
            <a:r>
              <a:rPr lang="en-GB" sz="2000" b="1" dirty="0" smtClean="0"/>
              <a:t>, B. (2013) </a:t>
            </a:r>
            <a:r>
              <a:rPr lang="en-GB" sz="2000" b="1" i="1" dirty="0" smtClean="0"/>
              <a:t>Writing for peer reviewed journals</a:t>
            </a:r>
            <a:r>
              <a:rPr lang="en-GB" sz="2000" b="1" dirty="0" smtClean="0"/>
              <a:t>, London: </a:t>
            </a:r>
            <a:r>
              <a:rPr lang="en-GB" sz="2000" b="1" dirty="0" err="1" smtClean="0"/>
              <a:t>Routledge</a:t>
            </a:r>
            <a:r>
              <a:rPr lang="en-GB" sz="2000" b="1" dirty="0" smtClean="0"/>
              <a:t>.</a:t>
            </a:r>
            <a:endParaRPr lang="en-GB" sz="2000" b="1" dirty="0" smtClean="0"/>
          </a:p>
          <a:p>
            <a:pPr>
              <a:buNone/>
            </a:pPr>
            <a:r>
              <a:rPr lang="en-GB" sz="2600" b="1" dirty="0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Tasks 1 </a:t>
            </a:r>
            <a:r>
              <a:rPr lang="en-US" dirty="0" smtClean="0"/>
              <a:t>and 2</a:t>
            </a:r>
            <a:endParaRPr lang="en-GB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5040313"/>
          </a:xfrm>
        </p:spPr>
        <p:txBody>
          <a:bodyPr/>
          <a:lstStyle/>
          <a:p>
            <a:pPr eaLnBrk="1" hangingPunct="1"/>
            <a:r>
              <a:rPr lang="en-US" sz="2600" b="1" dirty="0" smtClean="0"/>
              <a:t>Write in 50 words, why you want to get published</a:t>
            </a:r>
            <a:r>
              <a:rPr lang="en-US" sz="2600" b="1" dirty="0" smtClean="0"/>
              <a:t>.</a:t>
            </a:r>
          </a:p>
          <a:p>
            <a:pPr eaLnBrk="1" hangingPunct="1"/>
            <a:endParaRPr lang="en-US" sz="2600" b="1" dirty="0" smtClean="0"/>
          </a:p>
          <a:p>
            <a:pPr eaLnBrk="1" hangingPunct="1"/>
            <a:r>
              <a:rPr lang="en-US" sz="2600" b="1" dirty="0" smtClean="0"/>
              <a:t>Write 200 words for the University writing-leave sub-committee (which doesn’t exist) explaining: </a:t>
            </a:r>
          </a:p>
          <a:p>
            <a:pPr lvl="1" eaLnBrk="1" hangingPunct="1"/>
            <a:r>
              <a:rPr lang="en-US" sz="2200" b="1" dirty="0" smtClean="0"/>
              <a:t>what you plan to write about, </a:t>
            </a:r>
          </a:p>
          <a:p>
            <a:pPr lvl="1" eaLnBrk="1" hangingPunct="1"/>
            <a:r>
              <a:rPr lang="en-US" sz="2200" b="1" dirty="0" smtClean="0"/>
              <a:t>on what it is based, </a:t>
            </a:r>
          </a:p>
          <a:p>
            <a:pPr lvl="1" eaLnBrk="1" hangingPunct="1"/>
            <a:r>
              <a:rPr lang="en-US" sz="2200" b="1" dirty="0" smtClean="0"/>
              <a:t>where you plan to publish it, </a:t>
            </a:r>
          </a:p>
          <a:p>
            <a:pPr lvl="1" eaLnBrk="1" hangingPunct="1"/>
            <a:r>
              <a:rPr lang="en-US" sz="2200" b="1" dirty="0" smtClean="0"/>
              <a:t>what are likely to be the effects for you and the University, when it is published.</a:t>
            </a:r>
          </a:p>
          <a:p>
            <a:pPr eaLnBrk="1" hangingPunct="1">
              <a:buFont typeface="Wingdings" pitchFamily="2" charset="2"/>
              <a:buNone/>
            </a:pPr>
            <a:endParaRPr lang="en-US" sz="2600" b="1" dirty="0" smtClean="0"/>
          </a:p>
          <a:p>
            <a:pPr eaLnBrk="1" hangingPunct="1"/>
            <a:endParaRPr lang="en-GB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Tasks 3 </a:t>
            </a:r>
            <a:r>
              <a:rPr lang="en-US" dirty="0" smtClean="0"/>
              <a:t>and </a:t>
            </a:r>
            <a:r>
              <a:rPr lang="en-US" dirty="0" smtClean="0"/>
              <a:t>4</a:t>
            </a:r>
            <a:endParaRPr lang="en-GB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/>
              <a:t>Write 50 words for the internal newsletter outlining what you are writing about, and describing with a sense of fun, the problems you are experiencing.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(5 mins)</a:t>
            </a:r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Write 30 words for a friend living outside the UK whose first language is not English, and who is not an academic, explaining what you are writing, and why.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(5 mins)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b="1" smtClean="0"/>
          </a:p>
          <a:p>
            <a:pPr eaLnBrk="1" hangingPunct="1">
              <a:lnSpc>
                <a:spcPct val="90000"/>
              </a:lnSpc>
            </a:pPr>
            <a:endParaRPr lang="en-GB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/>
              <a:t>Processes involved</a:t>
            </a:r>
            <a:endParaRPr lang="en-GB" sz="48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writing to time</a:t>
            </a:r>
          </a:p>
          <a:p>
            <a:pPr eaLnBrk="1" hangingPunct="1"/>
            <a:r>
              <a:rPr lang="en-US" b="1" smtClean="0"/>
              <a:t>writing to length</a:t>
            </a:r>
          </a:p>
          <a:p>
            <a:pPr eaLnBrk="1" hangingPunct="1"/>
            <a:r>
              <a:rPr lang="en-US" b="1" smtClean="0"/>
              <a:t>drafting and re-drafting</a:t>
            </a:r>
          </a:p>
          <a:p>
            <a:pPr eaLnBrk="1" hangingPunct="1"/>
            <a:r>
              <a:rPr lang="en-US" b="1" smtClean="0"/>
              <a:t>using the same material in different ways</a:t>
            </a:r>
          </a:p>
          <a:p>
            <a:pPr eaLnBrk="1" hangingPunct="1"/>
            <a:r>
              <a:rPr lang="en-US" b="1" smtClean="0"/>
              <a:t>planning and structuring</a:t>
            </a:r>
          </a:p>
          <a:p>
            <a:pPr eaLnBrk="1" hangingPunct="1"/>
            <a:r>
              <a:rPr lang="en-US" b="1" smtClean="0"/>
              <a:t>brainstorming, mindmapping</a:t>
            </a:r>
          </a:p>
          <a:p>
            <a:pPr eaLnBrk="1" hangingPunct="1"/>
            <a:endParaRPr lang="en-GB" b="1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Processes involved</a:t>
            </a:r>
            <a:endParaRPr lang="en-GB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thinking as you go (I don’t know what I think until I’ve written it);</a:t>
            </a:r>
          </a:p>
          <a:p>
            <a:pPr eaLnBrk="1" hangingPunct="1"/>
            <a:r>
              <a:rPr lang="en-US" b="1" smtClean="0"/>
              <a:t>thinking fast;</a:t>
            </a:r>
          </a:p>
          <a:p>
            <a:pPr eaLnBrk="1" hangingPunct="1"/>
            <a:r>
              <a:rPr lang="en-US" b="1" smtClean="0"/>
              <a:t>thinking about audience…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Your reasons for getting published</a:t>
            </a:r>
            <a:endParaRPr lang="en-GB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b="1" smtClean="0"/>
              <a:t>Why do you want to get published? What’s in it for you?</a:t>
            </a:r>
          </a:p>
          <a:p>
            <a:pPr eaLnBrk="1" hangingPunct="1"/>
            <a:r>
              <a:rPr lang="en-US" b="1" smtClean="0"/>
              <a:t>Please note your main reasons, discussing them with someone nearby if possible.</a:t>
            </a:r>
          </a:p>
          <a:p>
            <a:pPr eaLnBrk="1" hangingPunct="1"/>
            <a:endParaRPr lang="en-GB" b="1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Motives for publishing (1)</a:t>
            </a:r>
            <a:endParaRPr lang="en-GB" sz="44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Disseminating the outcomes of your research.</a:t>
            </a:r>
          </a:p>
          <a:p>
            <a:pPr eaLnBrk="1" hangingPunct="1"/>
            <a:r>
              <a:rPr lang="en-US" b="1" smtClean="0"/>
              <a:t>Accumulating evidence for your professional portfolio.</a:t>
            </a:r>
          </a:p>
          <a:p>
            <a:pPr eaLnBrk="1" hangingPunct="1"/>
            <a:r>
              <a:rPr lang="en-US" b="1" smtClean="0"/>
              <a:t>Making a contribution to your department’s research profile, particularly in the light of the REF.</a:t>
            </a:r>
            <a:r>
              <a:rPr lang="en-US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en-GB" smtClean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042988" y="5448300"/>
            <a:ext cx="7058025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en-US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827088" y="5232400"/>
            <a:ext cx="676910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684213" y="5516563"/>
            <a:ext cx="79216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After D Royce Sadler: ‘Up the Publications Road’ HERDSA</a:t>
            </a:r>
            <a:endParaRPr lang="en-GB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Motives for publishing (2)</a:t>
            </a:r>
            <a:endParaRPr lang="en-GB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Making a contribution to the academic community.</a:t>
            </a:r>
          </a:p>
          <a:p>
            <a:pPr eaLnBrk="1" hangingPunct="1"/>
            <a:r>
              <a:rPr lang="en-US" b="1" dirty="0" smtClean="0"/>
              <a:t>Improving your own national profile and standing in the academic </a:t>
            </a:r>
            <a:r>
              <a:rPr lang="en-US" b="1" dirty="0" smtClean="0"/>
              <a:t>or professional </a:t>
            </a:r>
            <a:r>
              <a:rPr lang="en-US" b="1" dirty="0" smtClean="0"/>
              <a:t>community.</a:t>
            </a:r>
          </a:p>
          <a:p>
            <a:pPr eaLnBrk="1" hangingPunct="1"/>
            <a:r>
              <a:rPr lang="en-US" b="1" dirty="0" smtClean="0"/>
              <a:t>Making some money.</a:t>
            </a:r>
            <a:endParaRPr lang="en-GB" b="1" dirty="0" smtClean="0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39750" y="5084763"/>
            <a:ext cx="7993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/>
              <a:t>D Royce Sadler: ‘Up the Publications Road’ HERDSA</a:t>
            </a:r>
            <a:endParaRPr lang="en-GB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LeedsMe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LeedsMet template</Template>
  <TotalTime>478</TotalTime>
  <Words>1423</Words>
  <Application>Microsoft Office PowerPoint</Application>
  <PresentationFormat>On-screen Show (4:3)</PresentationFormat>
  <Paragraphs>159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Wingdings</vt:lpstr>
      <vt:lpstr>Times New Roman</vt:lpstr>
      <vt:lpstr>LeedsMet template</vt:lpstr>
      <vt:lpstr>Getting published  Edinburgh Napier University March 2013 </vt:lpstr>
      <vt:lpstr>This session will include activities related to:</vt:lpstr>
      <vt:lpstr>Tasks 1 and 2</vt:lpstr>
      <vt:lpstr>Tasks 3 and 4</vt:lpstr>
      <vt:lpstr>Processes involved</vt:lpstr>
      <vt:lpstr>Processes involved</vt:lpstr>
      <vt:lpstr>Your reasons for getting published</vt:lpstr>
      <vt:lpstr>Motives for publishing (1)</vt:lpstr>
      <vt:lpstr>Motives for publishing (2)</vt:lpstr>
      <vt:lpstr>Motives for publishing (3)</vt:lpstr>
      <vt:lpstr>Motives for publishing (4)</vt:lpstr>
      <vt:lpstr>Other reasons</vt:lpstr>
      <vt:lpstr>Outlets for publications: a hierarchy</vt:lpstr>
      <vt:lpstr>What are the points that make a manuscript immediately appealing to you? Ten most important points chosen by editors:</vt:lpstr>
      <vt:lpstr>What are the points that make a manuscript immediately appealing to you? Ten most important points chosen by editors:</vt:lpstr>
      <vt:lpstr>Ten most common reasons for immediately rejecting a manuscript...</vt:lpstr>
      <vt:lpstr>Ten most common reasons for immediately rejecting a manuscript... </vt:lpstr>
      <vt:lpstr>Most common advice given by editors when rejecting...</vt:lpstr>
      <vt:lpstr>Most common problems editors experience with manuscripts received...</vt:lpstr>
      <vt:lpstr>Referees and reviewers look for the following in manuscripts:</vt:lpstr>
      <vt:lpstr>Writing in journals: some suggestions...</vt:lpstr>
      <vt:lpstr>Writing in journals: some suggestions...</vt:lpstr>
      <vt:lpstr>Writing in journals: some suggestions...</vt:lpstr>
      <vt:lpstr>The ‘ten damn fool questions’ method of getting started...</vt:lpstr>
      <vt:lpstr>Useful references</vt:lpstr>
    </vt:vector>
  </TitlesOfParts>
  <Company>Leeds Metropolitan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Research Conference</dc:title>
  <dc:creator>AGorra</dc:creator>
  <cp:lastModifiedBy>user</cp:lastModifiedBy>
  <cp:revision>64</cp:revision>
  <dcterms:created xsi:type="dcterms:W3CDTF">2007-03-06T12:05:28Z</dcterms:created>
  <dcterms:modified xsi:type="dcterms:W3CDTF">2013-03-27T19:06:19Z</dcterms:modified>
</cp:coreProperties>
</file>