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comment1.xml" ContentType="application/vnd.openxmlformats-officedocument.presentationml.comment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708" r:id="rId2"/>
    <p:sldMasterId id="2147483710" r:id="rId3"/>
  </p:sldMasterIdLst>
  <p:notesMasterIdLst>
    <p:notesMasterId r:id="rId26"/>
  </p:notesMasterIdLst>
  <p:handoutMasterIdLst>
    <p:handoutMasterId r:id="rId27"/>
  </p:handoutMasterIdLst>
  <p:sldIdLst>
    <p:sldId id="487" r:id="rId4"/>
    <p:sldId id="504" r:id="rId5"/>
    <p:sldId id="531" r:id="rId6"/>
    <p:sldId id="503" r:id="rId7"/>
    <p:sldId id="506" r:id="rId8"/>
    <p:sldId id="520" r:id="rId9"/>
    <p:sldId id="521" r:id="rId10"/>
    <p:sldId id="522" r:id="rId11"/>
    <p:sldId id="532" r:id="rId12"/>
    <p:sldId id="517" r:id="rId13"/>
    <p:sldId id="518" r:id="rId14"/>
    <p:sldId id="529" r:id="rId15"/>
    <p:sldId id="519" r:id="rId16"/>
    <p:sldId id="523" r:id="rId17"/>
    <p:sldId id="524" r:id="rId18"/>
    <p:sldId id="525" r:id="rId19"/>
    <p:sldId id="526" r:id="rId20"/>
    <p:sldId id="516" r:id="rId21"/>
    <p:sldId id="530" r:id="rId22"/>
    <p:sldId id="483" r:id="rId23"/>
    <p:sldId id="484" r:id="rId24"/>
    <p:sldId id="528" r:id="rId25"/>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7111" autoAdjust="0"/>
    <p:restoredTop sz="95663" autoAdjust="0"/>
  </p:normalViewPr>
  <p:slideViewPr>
    <p:cSldViewPr showGuides="1">
      <p:cViewPr>
        <p:scale>
          <a:sx n="70" d="100"/>
          <a:sy n="70" d="100"/>
        </p:scale>
        <p:origin x="-390" y="-72"/>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805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10-31T11:45:26.322" idx="1">
    <p:pos x="5211" y="1145"/>
    <p:text>would it make sense to realing this with 'in both school and home'?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B4ED15E3-E9EA-45C8-A700-EBA911D35F54}" type="slidenum">
              <a:rPr lang="en-US" smtClean="0"/>
              <a:pPr/>
              <a:t>16</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r>
              <a:rPr lang="en-GB" smtClean="0"/>
              <a:t>Es mejor la evaluación PARA el aprendizaje que DEL aprendizaje.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30790D12-5A07-4C20-A27B-454EC7FBD62D}" type="slidenum">
              <a:rPr lang="en-US" smtClean="0"/>
              <a:pPr/>
              <a:t>17</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r>
              <a:rPr lang="en-GB" smtClean="0"/>
              <a:t>La evaluación es aun más eficaz si es divertida.</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1D68F963-B36F-4C8D-9201-FEB4867783C0}" type="slidenum">
              <a:rPr lang="en-GB" smtClean="0">
                <a:solidFill>
                  <a:prstClr val="black"/>
                </a:solidFill>
              </a:rPr>
              <a:pPr>
                <a:defRPr/>
              </a:pPr>
              <a:t>20</a:t>
            </a:fld>
            <a:endParaRPr lang="en-GB">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C2A5005-5DE1-4A25-92CD-E0C57F3B811B}" type="slidenum">
              <a:rPr lang="en-GB" smtClean="0">
                <a:solidFill>
                  <a:prstClr val="black"/>
                </a:solidFill>
              </a:rPr>
              <a:pPr>
                <a:defRPr/>
              </a:pPr>
              <a:t>21</a:t>
            </a:fld>
            <a:endParaRPr lang="en-GB">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3/6/2013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3/6/2013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09"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11"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IE" sz="3600" dirty="0" smtClean="0"/>
              <a:t>Developing key skills</a:t>
            </a:r>
            <a:br>
              <a:rPr lang="en-IE" sz="3600" dirty="0" smtClean="0"/>
            </a:br>
            <a:r>
              <a:rPr lang="en-GB" sz="3600" dirty="0" smtClean="0"/>
              <a:t/>
            </a:r>
            <a:br>
              <a:rPr lang="en-GB" sz="3600" dirty="0" smtClean="0"/>
            </a:br>
            <a:r>
              <a:rPr lang="en-GB" sz="2000" dirty="0" err="1" smtClean="0"/>
              <a:t>Letterkenny</a:t>
            </a:r>
            <a:r>
              <a:rPr lang="en-GB" sz="2000" dirty="0" smtClean="0"/>
              <a:t> Institute of Technology </a:t>
            </a:r>
            <a:br>
              <a:rPr lang="en-GB" sz="2000" dirty="0" smtClean="0"/>
            </a:br>
            <a:r>
              <a:rPr lang="en-GB" sz="2000" dirty="0" smtClean="0"/>
              <a:t/>
            </a:r>
            <a:br>
              <a:rPr lang="en-GB" sz="2000" dirty="0" smtClean="0"/>
            </a:br>
            <a:r>
              <a:rPr lang="en-GB" sz="1800" dirty="0" smtClean="0"/>
              <a:t>March 2013</a:t>
            </a:r>
            <a:br>
              <a:rPr lang="en-GB" sz="1800" dirty="0" smtClean="0"/>
            </a:br>
            <a:endParaRPr lang="en-GB" sz="1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Towards a programme level approach</a:t>
            </a:r>
            <a:endParaRPr lang="en-GB" sz="3200" dirty="0"/>
          </a:p>
        </p:txBody>
      </p:sp>
      <p:sp>
        <p:nvSpPr>
          <p:cNvPr id="3" name="Content Placeholder 2"/>
          <p:cNvSpPr>
            <a:spLocks noGrp="1"/>
          </p:cNvSpPr>
          <p:nvPr>
            <p:ph idx="1"/>
          </p:nvPr>
        </p:nvSpPr>
        <p:spPr>
          <a:xfrm>
            <a:off x="214282" y="1539875"/>
            <a:ext cx="8483631" cy="4789488"/>
          </a:xfrm>
        </p:spPr>
        <p:txBody>
          <a:bodyPr/>
          <a:lstStyle/>
          <a:p>
            <a:r>
              <a:rPr lang="en-GB" dirty="0" smtClean="0"/>
              <a:t>When course developers work independently without mutual consultation, there is a danger that skills are either over-assessed in multiple modules or missed out altogether;</a:t>
            </a:r>
          </a:p>
          <a:p>
            <a:r>
              <a:rPr lang="en-GB" dirty="0" smtClean="0"/>
              <a:t>A programme level approach makes it possible for course teams to map out a systematic approach to skills development and assessment;</a:t>
            </a:r>
          </a:p>
          <a:p>
            <a:r>
              <a:rPr lang="en-GB" dirty="0" smtClean="0"/>
              <a:t>Such an approach enables skills to be progressively evidenced and evaluated at different levels, rather than using a scattergun approach.</a:t>
            </a:r>
          </a:p>
          <a:p>
            <a:pPr>
              <a:buNone/>
            </a:pPr>
            <a:r>
              <a:rPr lang="en-GB" dirty="0" smtClean="0"/>
              <a:t>http://www.alverno.edu/landingpages/whywereworthit/qualityoflearning/</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Skills development at induction and re-induction</a:t>
            </a:r>
            <a:endParaRPr lang="en-GB" sz="3200" dirty="0"/>
          </a:p>
        </p:txBody>
      </p:sp>
      <p:sp>
        <p:nvSpPr>
          <p:cNvPr id="3" name="Content Placeholder 2"/>
          <p:cNvSpPr>
            <a:spLocks noGrp="1"/>
          </p:cNvSpPr>
          <p:nvPr>
            <p:ph idx="1"/>
          </p:nvPr>
        </p:nvSpPr>
        <p:spPr/>
        <p:txBody>
          <a:bodyPr/>
          <a:lstStyle/>
          <a:p>
            <a:r>
              <a:rPr lang="en-GB" dirty="0" smtClean="0"/>
              <a:t>The first six weeks of the first semester of the first year is crucial for student success (Yorke and </a:t>
            </a:r>
            <a:r>
              <a:rPr lang="en-GB" dirty="0" err="1" smtClean="0"/>
              <a:t>Longden</a:t>
            </a:r>
            <a:r>
              <a:rPr lang="en-GB" dirty="0" smtClean="0"/>
              <a:t>) so introducing skills development in this period can set a good foundation for student achievement and retention;</a:t>
            </a:r>
          </a:p>
          <a:p>
            <a:r>
              <a:rPr lang="en-GB" dirty="0" smtClean="0"/>
              <a:t>If students can ‘master’ basic skills early in a programme, this is likely to improve confidence and ultimate success;</a:t>
            </a:r>
          </a:p>
          <a:p>
            <a:r>
              <a:rPr lang="en-GB" dirty="0" smtClean="0"/>
              <a:t>Many HEIs nowadays are using initial immersive experiences where students work on live projects to enable them to feel fully engaged with the subject they are set to study (Pickford and Brown).</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Re-induction at the start of each academic year</a:t>
            </a:r>
            <a:endParaRPr lang="en-GB" sz="3200" dirty="0"/>
          </a:p>
        </p:txBody>
      </p:sp>
      <p:sp>
        <p:nvSpPr>
          <p:cNvPr id="3" name="Content Placeholder 2"/>
          <p:cNvSpPr>
            <a:spLocks noGrp="1"/>
          </p:cNvSpPr>
          <p:nvPr>
            <p:ph idx="1"/>
          </p:nvPr>
        </p:nvSpPr>
        <p:spPr/>
        <p:txBody>
          <a:bodyPr/>
          <a:lstStyle/>
          <a:p>
            <a:r>
              <a:rPr lang="en-GB" dirty="0" smtClean="0"/>
              <a:t>There can be a long gap for students from the end of first year of study to the start of the second year with little required of students, and a similar gap between years 2 and 3;</a:t>
            </a:r>
          </a:p>
          <a:p>
            <a:r>
              <a:rPr lang="en-GB" dirty="0" smtClean="0"/>
              <a:t>Action plans to reduce the sophomore slump at the beginning of the second year of study commonly review the range of skills needed for the coming year and re-induct students into those most necessary for success;</a:t>
            </a:r>
          </a:p>
          <a:p>
            <a:r>
              <a:rPr lang="en-GB" dirty="0" smtClean="0"/>
              <a:t>As programmes become progressively harder and more demanding, student skills may be stretched and may need refreshing.</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Assessment of skills requires:</a:t>
            </a:r>
            <a:endParaRPr lang="en-GB" sz="3200" dirty="0"/>
          </a:p>
        </p:txBody>
      </p:sp>
      <p:sp>
        <p:nvSpPr>
          <p:cNvPr id="3" name="Content Placeholder 2"/>
          <p:cNvSpPr>
            <a:spLocks noGrp="1"/>
          </p:cNvSpPr>
          <p:nvPr>
            <p:ph idx="1"/>
          </p:nvPr>
        </p:nvSpPr>
        <p:spPr/>
        <p:txBody>
          <a:bodyPr/>
          <a:lstStyle/>
          <a:p>
            <a:r>
              <a:rPr lang="en-GB" dirty="0" smtClean="0"/>
              <a:t>A flexible approach by the staff designing and doing the assessment to ensure that work that goes beyond that which was originally envisaged (unexpected outcomes) is rewarded appropriately;</a:t>
            </a:r>
          </a:p>
          <a:p>
            <a:r>
              <a:rPr lang="en-GB" dirty="0" smtClean="0"/>
              <a:t>Use of a range of assessment agents including for example, tutors, students themselves, peers, practice managers, employers and clients.;</a:t>
            </a:r>
          </a:p>
          <a:p>
            <a:r>
              <a:rPr lang="en-GB" dirty="0" smtClean="0"/>
              <a:t>A focus on fit-for-purpose and authentic assessment, rather than proxy assessments (e.g. being able to do something rather than just write about it);</a:t>
            </a:r>
          </a:p>
          <a:p>
            <a:r>
              <a:rPr lang="en-GB" dirty="0" smtClean="0"/>
              <a:t>Assessment </a:t>
            </a:r>
            <a:r>
              <a:rPr lang="en-GB" i="1" dirty="0" smtClean="0">
                <a:solidFill>
                  <a:srgbClr val="A50021"/>
                </a:solidFill>
              </a:rPr>
              <a:t>for </a:t>
            </a:r>
            <a:r>
              <a:rPr lang="en-GB" dirty="0" smtClean="0"/>
              <a:t>not just </a:t>
            </a:r>
            <a:r>
              <a:rPr lang="en-GB" i="1" dirty="0" smtClean="0">
                <a:solidFill>
                  <a:srgbClr val="A50021"/>
                </a:solidFill>
              </a:rPr>
              <a:t>of</a:t>
            </a:r>
            <a:r>
              <a:rPr lang="en-GB" dirty="0" smtClean="0">
                <a:solidFill>
                  <a:srgbClr val="A50021"/>
                </a:solidFill>
              </a:rPr>
              <a:t> </a:t>
            </a:r>
            <a:r>
              <a:rPr lang="en-GB" dirty="0" smtClean="0"/>
              <a:t>learning.</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smtClean="0"/>
              <a:t>1</a:t>
            </a:r>
            <a:r>
              <a:rPr lang="en-GB" dirty="0" smtClean="0"/>
              <a:t>. 	</a:t>
            </a:r>
            <a:r>
              <a:rPr lang="en-GB" sz="2000" dirty="0" smtClean="0"/>
              <a:t>Tasks should be </a:t>
            </a:r>
            <a:r>
              <a:rPr lang="en-GB" sz="2000" dirty="0" smtClean="0">
                <a:solidFill>
                  <a:schemeClr val="tx2">
                    <a:lumMod val="40000"/>
                    <a:lumOff val="60000"/>
                  </a:schemeClr>
                </a:solidFill>
              </a:rPr>
              <a:t>challenging</a:t>
            </a:r>
            <a:r>
              <a:rPr lang="en-GB" sz="20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000" dirty="0" smtClean="0"/>
              <a:t>2. 	Learning and assessment should be </a:t>
            </a:r>
            <a:r>
              <a:rPr lang="en-GB" sz="2000" dirty="0" smtClean="0">
                <a:solidFill>
                  <a:srgbClr val="AD5CFF"/>
                </a:solidFill>
              </a:rPr>
              <a:t>integrated</a:t>
            </a:r>
            <a:r>
              <a:rPr lang="en-GB" sz="2000" dirty="0" smtClean="0"/>
              <a:t>, assessment should not come at the end of learning but should be part of the learning process;</a:t>
            </a:r>
          </a:p>
          <a:p>
            <a:pPr marL="438150" indent="-438150" eaLnBrk="1" hangingPunct="1">
              <a:buFont typeface="Wingdings" pitchFamily="2" charset="2"/>
              <a:buNone/>
              <a:defRPr/>
            </a:pPr>
            <a:r>
              <a:rPr lang="en-GB" sz="2000" dirty="0" smtClean="0"/>
              <a:t>3. 	Students are involved in self assessment and reflection on their learning, they are involved in </a:t>
            </a:r>
            <a:r>
              <a:rPr lang="en-GB" sz="2000" dirty="0" smtClean="0">
                <a:solidFill>
                  <a:srgbClr val="AD5CFF"/>
                </a:solidFill>
              </a:rPr>
              <a:t>judging performance</a:t>
            </a:r>
            <a:r>
              <a:rPr lang="en-GB" sz="2000" dirty="0" smtClean="0"/>
              <a:t>;</a:t>
            </a:r>
          </a:p>
          <a:p>
            <a:pPr marL="438150" indent="-438150" eaLnBrk="1" hangingPunct="1">
              <a:buFont typeface="Wingdings" pitchFamily="2" charset="2"/>
              <a:buNone/>
              <a:defRPr/>
            </a:pPr>
            <a:r>
              <a:rPr lang="en-GB" sz="2000" dirty="0" smtClean="0"/>
              <a:t>4. 	Assessment should encourage </a:t>
            </a:r>
            <a:r>
              <a:rPr lang="en-GB" sz="2000" dirty="0" err="1" smtClean="0">
                <a:solidFill>
                  <a:srgbClr val="AD5CFF"/>
                </a:solidFill>
              </a:rPr>
              <a:t>metacognition</a:t>
            </a:r>
            <a:r>
              <a:rPr lang="en-GB" sz="2000" dirty="0" smtClean="0"/>
              <a:t>, promoting thinking about the learning process not just the learning outcomes;</a:t>
            </a:r>
          </a:p>
          <a:p>
            <a:pPr marL="438150" indent="-438150" eaLnBrk="1" hangingPunct="1">
              <a:buFont typeface="Wingdings" pitchFamily="2" charset="2"/>
              <a:buNone/>
              <a:defRPr/>
            </a:pPr>
            <a:r>
              <a:rPr lang="en-GB" sz="2000" dirty="0" smtClean="0"/>
              <a:t>5. 	Assessment should have a </a:t>
            </a:r>
            <a:r>
              <a:rPr lang="en-GB" sz="2000" dirty="0" smtClean="0">
                <a:solidFill>
                  <a:srgbClr val="AD5CFF"/>
                </a:solidFill>
              </a:rPr>
              <a:t>formative </a:t>
            </a:r>
            <a:r>
              <a:rPr lang="en-GB" sz="2000" dirty="0" smtClean="0"/>
              <a:t>function, providing ‘</a:t>
            </a:r>
            <a:r>
              <a:rPr lang="en-GB" sz="2000" dirty="0" err="1" smtClean="0"/>
              <a:t>feedforward</a:t>
            </a:r>
            <a:r>
              <a:rPr lang="en-GB" sz="20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a:t>
            </a:r>
            <a:r>
              <a:rPr lang="en-GB" i="1" dirty="0" smtClean="0"/>
              <a:t>for</a:t>
            </a:r>
            <a:r>
              <a:rPr lang="en-GB" dirty="0" smtClean="0"/>
              <a:t>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smtClean="0"/>
              <a:t>6. 	Assessment expectations should be made </a:t>
            </a:r>
            <a:r>
              <a:rPr lang="en-GB" sz="2000" dirty="0" smtClean="0">
                <a:solidFill>
                  <a:schemeClr val="tx2">
                    <a:lumMod val="40000"/>
                    <a:lumOff val="60000"/>
                  </a:schemeClr>
                </a:solidFill>
              </a:rPr>
              <a:t>visible</a:t>
            </a:r>
            <a:r>
              <a:rPr lang="en-GB" sz="2000" dirty="0" smtClean="0">
                <a:solidFill>
                  <a:srgbClr val="7030A0"/>
                </a:solidFill>
              </a:rPr>
              <a:t> </a:t>
            </a:r>
            <a:r>
              <a:rPr lang="en-GB" sz="2000" dirty="0" smtClean="0"/>
              <a:t>to students as far as possible;</a:t>
            </a:r>
          </a:p>
          <a:p>
            <a:pPr marL="538163" indent="-538163" eaLnBrk="1" hangingPunct="1">
              <a:buFont typeface="Wingdings" pitchFamily="2" charset="2"/>
              <a:buNone/>
              <a:defRPr/>
            </a:pPr>
            <a:r>
              <a:rPr lang="en-GB" sz="2000" dirty="0" smtClean="0"/>
              <a:t>7. 	Tasks should involve the </a:t>
            </a:r>
            <a:r>
              <a:rPr lang="en-GB" sz="2000" dirty="0" smtClean="0">
                <a:solidFill>
                  <a:schemeClr val="tx2">
                    <a:lumMod val="40000"/>
                    <a:lumOff val="60000"/>
                  </a:schemeClr>
                </a:solidFill>
              </a:rPr>
              <a:t>active engagement </a:t>
            </a:r>
            <a:r>
              <a:rPr lang="en-GB" sz="2000" dirty="0" smtClean="0"/>
              <a:t>of students developing the capacity to find things out for themselves and learn independently;</a:t>
            </a:r>
          </a:p>
          <a:p>
            <a:pPr marL="538163" indent="-538163" eaLnBrk="1" hangingPunct="1">
              <a:buFont typeface="Wingdings" pitchFamily="2" charset="2"/>
              <a:buNone/>
              <a:defRPr/>
            </a:pPr>
            <a:r>
              <a:rPr lang="en-GB" sz="2000" dirty="0" smtClean="0"/>
              <a:t>8. 	Tasks should be </a:t>
            </a:r>
            <a:r>
              <a:rPr lang="en-GB" sz="2000" dirty="0" smtClean="0">
                <a:solidFill>
                  <a:schemeClr val="tx2">
                    <a:lumMod val="40000"/>
                    <a:lumOff val="60000"/>
                  </a:schemeClr>
                </a:solidFill>
              </a:rPr>
              <a:t>authentic</a:t>
            </a:r>
            <a:r>
              <a:rPr lang="en-GB" sz="2000" dirty="0" smtClean="0"/>
              <a:t>; worthwhile, relevant and offering students some level of control over their work;</a:t>
            </a:r>
          </a:p>
          <a:p>
            <a:pPr marL="538163" indent="-538163" eaLnBrk="1" hangingPunct="1">
              <a:buFont typeface="Wingdings" pitchFamily="2" charset="2"/>
              <a:buNone/>
              <a:defRPr/>
            </a:pPr>
            <a:r>
              <a:rPr lang="en-GB" sz="2000" dirty="0" smtClean="0"/>
              <a:t>9. 	Tasks are </a:t>
            </a:r>
            <a:r>
              <a:rPr lang="en-GB" sz="2000" dirty="0" smtClean="0">
                <a:solidFill>
                  <a:schemeClr val="tx2">
                    <a:lumMod val="40000"/>
                    <a:lumOff val="60000"/>
                  </a:schemeClr>
                </a:solidFill>
              </a:rPr>
              <a:t>fit for purpose </a:t>
            </a:r>
            <a:r>
              <a:rPr lang="en-GB" sz="2000" dirty="0" smtClean="0"/>
              <a:t>and align with important learning outcomes;</a:t>
            </a:r>
          </a:p>
          <a:p>
            <a:pPr marL="538163" indent="-538163" eaLnBrk="1" hangingPunct="1">
              <a:buFont typeface="Wingdings" pitchFamily="2" charset="2"/>
              <a:buNone/>
              <a:defRPr/>
            </a:pPr>
            <a:r>
              <a:rPr lang="en-GB" sz="2000" dirty="0" smtClean="0"/>
              <a:t>10. 	Assessment should be used to </a:t>
            </a:r>
            <a:r>
              <a:rPr lang="en-GB" sz="2000" dirty="0" smtClean="0">
                <a:solidFill>
                  <a:schemeClr val="tx2">
                    <a:lumMod val="40000"/>
                    <a:lumOff val="60000"/>
                  </a:schemeClr>
                </a:solidFill>
              </a:rPr>
              <a:t>evaluate teaching </a:t>
            </a:r>
            <a:r>
              <a:rPr lang="en-GB" sz="2000" dirty="0" smtClean="0"/>
              <a:t>as well as student learning.</a:t>
            </a:r>
          </a:p>
          <a:p>
            <a:pPr eaLnBrk="1" hangingPunct="1">
              <a:buFont typeface="Wingdings" pitchFamily="2" charset="2"/>
              <a:buNone/>
              <a:defRPr/>
            </a:pPr>
            <a:r>
              <a:rPr lang="en-GB" sz="2000" i="1" dirty="0" smtClean="0"/>
              <a:t>(</a:t>
            </a:r>
            <a:r>
              <a:rPr lang="en-GB" sz="2000" i="1" dirty="0" err="1" smtClean="0"/>
              <a:t>Bloxham</a:t>
            </a:r>
            <a:r>
              <a:rPr lang="en-GB" sz="2000" i="1" dirty="0" smtClean="0"/>
              <a:t> and Boyd)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49239"/>
            <a:ext cx="7543800" cy="731490"/>
          </a:xfrm>
          <a:noFill/>
          <a:ln>
            <a:noFill/>
          </a:ln>
        </p:spPr>
        <p:txBody>
          <a:bodyPr vert="horz" wrap="square" lIns="91440" tIns="45720" rIns="91440" bIns="45720" numCol="1" anchor="b" anchorCtr="0" compatLnSpc="1">
            <a:prstTxWarp prst="textNoShape">
              <a:avLst/>
            </a:prstTxWarp>
          </a:bodyPr>
          <a:lstStyle/>
          <a:p>
            <a:r>
              <a:rPr lang="en-GB" sz="3200" dirty="0" smtClean="0"/>
              <a:t>Assessment of skills needs to be:</a:t>
            </a:r>
          </a:p>
        </p:txBody>
      </p:sp>
      <p:sp>
        <p:nvSpPr>
          <p:cNvPr id="39939" name="Rectangle 3"/>
          <p:cNvSpPr>
            <a:spLocks noGrp="1" noChangeArrowheads="1"/>
          </p:cNvSpPr>
          <p:nvPr>
            <p:ph type="body" idx="1"/>
          </p:nvPr>
        </p:nvSpPr>
        <p:spPr>
          <a:xfrm>
            <a:off x="468312" y="1124744"/>
            <a:ext cx="8424167" cy="5399881"/>
          </a:xfrm>
          <a:noFill/>
        </p:spPr>
        <p:txBody>
          <a:bodyPr/>
          <a:lstStyle/>
          <a:p>
            <a:pPr marL="609600" indent="-609600"/>
            <a:r>
              <a:rPr lang="en-GB" sz="2600" dirty="0" smtClean="0">
                <a:solidFill>
                  <a:srgbClr val="A50021"/>
                </a:solidFill>
              </a:rPr>
              <a:t>Rewarding</a:t>
            </a:r>
            <a:r>
              <a:rPr lang="en-GB" sz="2600" dirty="0" smtClean="0"/>
              <a:t>: students need to feel they are involved in authentic activities that have value and relevance;</a:t>
            </a:r>
          </a:p>
          <a:p>
            <a:pPr marL="609600" indent="-609600"/>
            <a:r>
              <a:rPr lang="en-GB" sz="2600" dirty="0" smtClean="0">
                <a:solidFill>
                  <a:srgbClr val="A50021"/>
                </a:solidFill>
              </a:rPr>
              <a:t>Inclusive</a:t>
            </a:r>
            <a:r>
              <a:rPr lang="en-GB" sz="2600" dirty="0" smtClean="0"/>
              <a:t>: so that students feel part of the programme rather than marginalised. Inclusive assessment uses cross-cultural case studies, references and examples, and mainstreams disability provision;</a:t>
            </a:r>
          </a:p>
          <a:p>
            <a:pPr marL="609600" indent="-609600"/>
            <a:r>
              <a:rPr lang="en-GB" sz="2600" dirty="0" smtClean="0">
                <a:solidFill>
                  <a:srgbClr val="A50021"/>
                </a:solidFill>
              </a:rPr>
              <a:t>Engaging</a:t>
            </a:r>
            <a:r>
              <a:rPr lang="en-GB" sz="2600" dirty="0" smtClean="0"/>
              <a:t>: without pandering to the lowest common denominator, designers of assignments need to consider how best to get students at all levels excited about the tasks being undertaken.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We should also aim to make assessment:</a:t>
            </a:r>
          </a:p>
        </p:txBody>
      </p:sp>
      <p:sp>
        <p:nvSpPr>
          <p:cNvPr id="40963" name="Rectangle 3"/>
          <p:cNvSpPr>
            <a:spLocks noGrp="1" noChangeArrowheads="1"/>
          </p:cNvSpPr>
          <p:nvPr>
            <p:ph type="body" idx="1"/>
          </p:nvPr>
        </p:nvSpPr>
        <p:spPr>
          <a:noFill/>
        </p:spPr>
        <p:txBody>
          <a:bodyPr/>
          <a:lstStyle/>
          <a:p>
            <a:pPr marL="609600" indent="-609600"/>
            <a:r>
              <a:rPr lang="en-GB" sz="2600" dirty="0" smtClean="0">
                <a:solidFill>
                  <a:srgbClr val="A50021"/>
                </a:solidFill>
              </a:rPr>
              <a:t>Developmental</a:t>
            </a:r>
            <a:r>
              <a:rPr lang="en-GB" sz="2600" dirty="0" smtClean="0"/>
              <a:t> so students are demonstrating the skills they need for future employment, research and life;</a:t>
            </a:r>
          </a:p>
          <a:p>
            <a:pPr marL="609600" indent="-609600"/>
            <a:r>
              <a:rPr lang="en-GB" sz="2600" dirty="0" smtClean="0">
                <a:solidFill>
                  <a:srgbClr val="A50021"/>
                </a:solidFill>
              </a:rPr>
              <a:t>Personalised</a:t>
            </a:r>
            <a:r>
              <a:rPr lang="en-GB" sz="2600" dirty="0" smtClean="0"/>
              <a:t>: by building in elements of one-to-one interaction and choice even when working with large cohorts;</a:t>
            </a:r>
          </a:p>
          <a:p>
            <a:pPr marL="609600" indent="-609600"/>
            <a:r>
              <a:rPr lang="en-GB" sz="2600" dirty="0" smtClean="0">
                <a:solidFill>
                  <a:srgbClr val="A50021"/>
                </a:solidFill>
              </a:rPr>
              <a:t>Supported</a:t>
            </a:r>
            <a:r>
              <a:rPr lang="en-GB" sz="2600" dirty="0" smtClean="0"/>
              <a:t> by appropriate technologies;</a:t>
            </a:r>
          </a:p>
          <a:p>
            <a:pPr marL="609600" indent="-609600"/>
            <a:r>
              <a:rPr lang="en-GB" sz="2600" dirty="0" smtClean="0">
                <a:solidFill>
                  <a:srgbClr val="A50021"/>
                </a:solidFill>
              </a:rPr>
              <a:t>Enjoyable</a:t>
            </a:r>
            <a:r>
              <a:rPr lang="en-GB" sz="2600" dirty="0" smtClean="0"/>
              <a:t>: both for the students being assessed and the staff doing the marking.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Conclusions</a:t>
            </a:r>
            <a:endParaRPr lang="en-GB" sz="3200" dirty="0"/>
          </a:p>
        </p:txBody>
      </p:sp>
      <p:sp>
        <p:nvSpPr>
          <p:cNvPr id="3" name="Content Placeholder 2"/>
          <p:cNvSpPr>
            <a:spLocks noGrp="1"/>
          </p:cNvSpPr>
          <p:nvPr>
            <p:ph idx="1"/>
          </p:nvPr>
        </p:nvSpPr>
        <p:spPr>
          <a:xfrm>
            <a:off x="214282" y="1428736"/>
            <a:ext cx="8572560" cy="4900627"/>
          </a:xfrm>
          <a:noFill/>
          <a:ln>
            <a:noFill/>
          </a:ln>
        </p:spPr>
        <p:txBody>
          <a:bodyPr vert="horz" wrap="square" lIns="91440" tIns="45720" rIns="91440" bIns="45720" numCol="1" anchor="t" anchorCtr="0" compatLnSpc="1">
            <a:prstTxWarp prst="textNoShape">
              <a:avLst/>
            </a:prstTxWarp>
          </a:bodyPr>
          <a:lstStyle/>
          <a:p>
            <a:r>
              <a:rPr lang="en-GB" dirty="0" smtClean="0"/>
              <a:t>Employers have high expectations of graduates leaving higher education, both in terms of subject knowledge and generic capabilities;</a:t>
            </a:r>
          </a:p>
          <a:p>
            <a:r>
              <a:rPr lang="en-GB" dirty="0" smtClean="0"/>
              <a:t>Those with a well-developed skill-set are likely to have a competitive advantage over others in the jobs market;</a:t>
            </a:r>
          </a:p>
          <a:p>
            <a:r>
              <a:rPr lang="en-GB" dirty="0" smtClean="0"/>
              <a:t>No job or profession nowadays can rely on one-off initial training to last a working lifetime nor can graduates expect to work in a single post for more than a few years, so flexible skills are essential.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And…</a:t>
            </a:r>
            <a:endParaRPr lang="en-GB" sz="3200" dirty="0"/>
          </a:p>
        </p:txBody>
      </p:sp>
      <p:sp>
        <p:nvSpPr>
          <p:cNvPr id="3" name="Content Placeholder 2"/>
          <p:cNvSpPr>
            <a:spLocks noGrp="1"/>
          </p:cNvSpPr>
          <p:nvPr>
            <p:ph idx="1"/>
          </p:nvPr>
        </p:nvSpPr>
        <p:spPr/>
        <p:txBody>
          <a:bodyPr/>
          <a:lstStyle/>
          <a:p>
            <a:r>
              <a:rPr lang="en-GB" dirty="0" smtClean="0"/>
              <a:t>Furthermore, higher education has an important role to play in furthering the personal development and self-efficacy of individuals, and skills development has a crucial part to play in achieving this;</a:t>
            </a:r>
          </a:p>
          <a:p>
            <a:r>
              <a:rPr lang="en-GB" dirty="0" smtClean="0"/>
              <a:t>For this reason, HEIs need to take seriously the need to engender and develop a wide range of skills in our students and to embed them within the curriculum. </a:t>
            </a:r>
          </a:p>
          <a:p>
            <a:pPr>
              <a:buNone/>
            </a:pP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In this workshop, we aim to explore how to:</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IE" dirty="0" smtClean="0"/>
              <a:t>review how a programme-level approach can be taken to fostering competency in these areas; </a:t>
            </a:r>
          </a:p>
          <a:p>
            <a:r>
              <a:rPr lang="en-IE" dirty="0" smtClean="0"/>
              <a:t>consider how skills development can be built into induction and re-induction at the beginning of each academic year; </a:t>
            </a:r>
          </a:p>
          <a:p>
            <a:r>
              <a:rPr lang="en-IE" dirty="0" smtClean="0"/>
              <a:t>explore how assessment of skills can be made to be authentic and fit-for-purpose.</a:t>
            </a:r>
          </a:p>
          <a:p>
            <a:endParaRPr lang="en-GB" dirty="0" smtClean="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200" dirty="0" smtClean="0"/>
              <a:t>Useful references</a:t>
            </a:r>
          </a:p>
        </p:txBody>
      </p:sp>
      <p:sp>
        <p:nvSpPr>
          <p:cNvPr id="57347" name="Rectangle 3"/>
          <p:cNvSpPr>
            <a:spLocks noGrp="1"/>
          </p:cNvSpPr>
          <p:nvPr>
            <p:ph idx="1"/>
          </p:nvPr>
        </p:nvSpPr>
        <p:spPr/>
        <p:txBody>
          <a:bodyPr/>
          <a:lstStyle/>
          <a:p>
            <a:pPr>
              <a:buNone/>
            </a:pPr>
            <a:r>
              <a:rPr lang="en-GB" sz="2000" dirty="0" err="1" smtClean="0"/>
              <a:t>Bloxham</a:t>
            </a:r>
            <a:r>
              <a:rPr lang="en-GB" sz="2000" dirty="0" smtClean="0"/>
              <a:t>, S and Boyd, P. (2007) Developing effective assessment in higher education: a practical guide. Maidenhead Open University Press</a:t>
            </a:r>
          </a:p>
          <a:p>
            <a:pPr>
              <a:buNone/>
            </a:pPr>
            <a:r>
              <a:rPr lang="en-GB" sz="2000" dirty="0" err="1" smtClean="0"/>
              <a:t>Boud</a:t>
            </a:r>
            <a:r>
              <a:rPr lang="en-GB" sz="2000" dirty="0" smtClean="0"/>
              <a:t>, D (1995) </a:t>
            </a:r>
            <a:r>
              <a:rPr lang="en-GB" sz="2000" i="1" dirty="0" smtClean="0"/>
              <a:t>Enhancing learning through self-assessment</a:t>
            </a:r>
            <a:r>
              <a:rPr lang="en-GB" sz="2000" dirty="0" smtClean="0"/>
              <a:t>, London: Routledge.</a:t>
            </a:r>
          </a:p>
          <a:p>
            <a:pPr>
              <a:buNone/>
            </a:pPr>
            <a:r>
              <a:rPr lang="en-GB" sz="2000" dirty="0" smtClean="0"/>
              <a:t>Kneale, P. (2011) </a:t>
            </a:r>
            <a:r>
              <a:rPr lang="en-GB" sz="2000" i="1" dirty="0" err="1" smtClean="0"/>
              <a:t>resources</a:t>
            </a:r>
            <a:r>
              <a:rPr lang="en-GB" sz="2000" b="0" i="1" dirty="0" err="1" smtClean="0"/>
              <a:t>.</a:t>
            </a:r>
            <a:r>
              <a:rPr lang="en-GB" sz="2000" i="1" dirty="0" err="1" smtClean="0"/>
              <a:t>jorum</a:t>
            </a:r>
            <a:r>
              <a:rPr lang="en-GB" sz="2000" b="0" i="1" dirty="0" err="1" smtClean="0"/>
              <a:t>.</a:t>
            </a:r>
            <a:r>
              <a:rPr lang="en-GB" sz="2000" i="1" dirty="0" err="1" smtClean="0"/>
              <a:t>ac</a:t>
            </a:r>
            <a:r>
              <a:rPr lang="en-GB" sz="2000" b="0" i="1" dirty="0" err="1" smtClean="0"/>
              <a:t>.</a:t>
            </a:r>
            <a:r>
              <a:rPr lang="en-GB" sz="2000" i="1" dirty="0" err="1" smtClean="0"/>
              <a:t>uk</a:t>
            </a:r>
            <a:r>
              <a:rPr lang="en-GB" sz="2000" b="0" i="1" dirty="0" err="1" smtClean="0"/>
              <a:t>/</a:t>
            </a:r>
            <a:r>
              <a:rPr lang="en-GB" sz="2000" i="1" dirty="0" err="1" smtClean="0"/>
              <a:t>xmlui</a:t>
            </a:r>
            <a:r>
              <a:rPr lang="en-GB" sz="2000" b="0" i="1" dirty="0" smtClean="0"/>
              <a:t>/.../</a:t>
            </a:r>
            <a:r>
              <a:rPr lang="en-GB" sz="2000" i="1" dirty="0" smtClean="0"/>
              <a:t>EDORintrapbriefintroPK1</a:t>
            </a:r>
            <a:r>
              <a:rPr lang="en-GB" sz="2000" b="0" i="1" dirty="0" smtClean="0"/>
              <a:t>.</a:t>
            </a:r>
            <a:r>
              <a:rPr lang="en-GB" sz="2000" i="1" dirty="0" smtClean="0"/>
              <a:t>ppt</a:t>
            </a:r>
          </a:p>
          <a:p>
            <a:pPr>
              <a:buNone/>
            </a:pPr>
            <a:r>
              <a:rPr lang="en-GB" sz="2000" i="1" dirty="0" smtClean="0"/>
              <a:t>Liverpool John Moores University: the Sophomore slump http://www.heacademy.ac.uk/projects/detail/ntfs/ntfsproject_LiverpoolJohnMoores10</a:t>
            </a:r>
            <a:endParaRPr lang="en-GB" sz="2000" dirty="0" smtClean="0"/>
          </a:p>
          <a:p>
            <a:pPr eaLnBrk="1" hangingPunct="1">
              <a:buNone/>
            </a:pPr>
            <a:endParaRPr lang="en-GB"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200" dirty="0" smtClean="0"/>
              <a:t>References 2</a:t>
            </a:r>
          </a:p>
        </p:txBody>
      </p:sp>
      <p:sp>
        <p:nvSpPr>
          <p:cNvPr id="58371"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a:buNone/>
            </a:pPr>
            <a:r>
              <a:rPr lang="en-GB" sz="2000" dirty="0" err="1" smtClean="0"/>
              <a:t>Mentkowski</a:t>
            </a:r>
            <a:r>
              <a:rPr lang="en-GB" sz="2000" dirty="0" smtClean="0"/>
              <a:t>, M., &amp; Associates (2000) </a:t>
            </a:r>
            <a:r>
              <a:rPr lang="en-GB" sz="2000" i="1" dirty="0" smtClean="0"/>
              <a:t>Learning that lasts: Integrating learning, development, and performance in college and beyond. </a:t>
            </a:r>
            <a:r>
              <a:rPr lang="en-GB" sz="2000" dirty="0" smtClean="0"/>
              <a:t>San Francisco: Jossey-Bass.</a:t>
            </a:r>
          </a:p>
          <a:p>
            <a:pPr>
              <a:buNone/>
            </a:pPr>
            <a:r>
              <a:rPr lang="en-GB" sz="2000" dirty="0" err="1" smtClean="0"/>
              <a:t>Mortiboys</a:t>
            </a:r>
            <a:r>
              <a:rPr lang="en-GB" sz="2000" dirty="0" smtClean="0"/>
              <a:t>, A. (2005) </a:t>
            </a:r>
            <a:r>
              <a:rPr lang="en-GB" sz="2000" i="1" dirty="0" smtClean="0"/>
              <a:t>Teaching with emotional intelligence</a:t>
            </a:r>
            <a:r>
              <a:rPr lang="en-GB" sz="2000" dirty="0" smtClean="0"/>
              <a:t>, Abingdon: Routledge.</a:t>
            </a:r>
          </a:p>
          <a:p>
            <a:pPr>
              <a:buNone/>
            </a:pPr>
            <a:r>
              <a:rPr lang="en-GB" sz="2000" dirty="0" smtClean="0"/>
              <a:t>National Council for Curriculum and Assessmenthttp://www.ncca.ie/en/Curriculum_and_Assessment/Post-Primary_Education/Senior_Cycle/Key_Skills/</a:t>
            </a:r>
          </a:p>
          <a:p>
            <a:pPr>
              <a:buNone/>
            </a:pPr>
            <a:r>
              <a:rPr lang="en-GB" sz="2000" dirty="0" smtClean="0"/>
              <a:t>Pickford R. and Brown, S. (2006) </a:t>
            </a:r>
            <a:r>
              <a:rPr lang="en-GB" sz="2000" i="1" dirty="0" smtClean="0"/>
              <a:t>Assessing live and practical skills</a:t>
            </a:r>
            <a:r>
              <a:rPr lang="en-GB" sz="2000" dirty="0" smtClean="0"/>
              <a:t>, London: </a:t>
            </a:r>
            <a:r>
              <a:rPr lang="en-GB" sz="2000" dirty="0" err="1" smtClean="0"/>
              <a:t>Routledge</a:t>
            </a:r>
            <a:r>
              <a:rPr lang="en-GB" sz="2000" dirty="0" smtClean="0"/>
              <a:t>.</a:t>
            </a:r>
          </a:p>
          <a:p>
            <a:pPr>
              <a:buNone/>
            </a:pPr>
            <a:endParaRPr lang="en-GB" sz="20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200" dirty="0" smtClean="0"/>
              <a:t>References 3</a:t>
            </a:r>
            <a:endParaRPr lang="en-GB" sz="3200" dirty="0"/>
          </a:p>
        </p:txBody>
      </p:sp>
      <p:sp>
        <p:nvSpPr>
          <p:cNvPr id="3" name="Content Placeholder 2"/>
          <p:cNvSpPr>
            <a:spLocks noGrp="1"/>
          </p:cNvSpPr>
          <p:nvPr>
            <p:ph idx="1"/>
          </p:nvPr>
        </p:nvSpPr>
        <p:spPr/>
        <p:txBody>
          <a:bodyPr/>
          <a:lstStyle/>
          <a:p>
            <a:pPr>
              <a:buNone/>
            </a:pPr>
            <a:r>
              <a:rPr lang="en-GB" sz="2000" dirty="0" smtClean="0"/>
              <a:t>Sadler, D. R. (1989) Formative assessment and the design of instructional systems, </a:t>
            </a:r>
            <a:r>
              <a:rPr lang="en-GB" sz="2000" i="1" dirty="0" smtClean="0"/>
              <a:t>Instructional Science 18, 119-144.</a:t>
            </a:r>
          </a:p>
          <a:p>
            <a:pPr>
              <a:buNone/>
            </a:pPr>
            <a:r>
              <a:rPr lang="en-GB" sz="2000" dirty="0" err="1" smtClean="0"/>
              <a:t>Salovey</a:t>
            </a:r>
            <a:r>
              <a:rPr lang="en-GB" sz="2000" dirty="0" smtClean="0"/>
              <a:t>, P. and Meyer, J. (1990) Emotional Intelligence, Imagination, </a:t>
            </a:r>
            <a:r>
              <a:rPr lang="en-GB" sz="2000" i="1" dirty="0" smtClean="0"/>
              <a:t>Cognition and Personality </a:t>
            </a:r>
            <a:r>
              <a:rPr lang="en-GB" sz="2000" i="1" dirty="0" err="1" smtClean="0"/>
              <a:t>Vol</a:t>
            </a:r>
            <a:r>
              <a:rPr lang="en-GB" sz="2000" i="1" dirty="0" smtClean="0"/>
              <a:t> 9 (3) 185-211.</a:t>
            </a:r>
          </a:p>
          <a:p>
            <a:pPr>
              <a:buNone/>
            </a:pPr>
            <a:r>
              <a:rPr lang="en-GB" sz="2000" dirty="0" smtClean="0"/>
              <a:t>Yorke, M. (1999), </a:t>
            </a:r>
            <a:r>
              <a:rPr lang="en-GB" sz="2000" i="1" dirty="0" smtClean="0"/>
              <a:t>Leaving Early: Undergraduate Non-Completion in Higher Education</a:t>
            </a:r>
            <a:r>
              <a:rPr lang="en-GB" sz="2000" dirty="0" smtClean="0"/>
              <a:t>, London, Taylor and Francis.</a:t>
            </a:r>
          </a:p>
          <a:p>
            <a:pPr>
              <a:buNone/>
            </a:pPr>
            <a:r>
              <a:rPr lang="en-GB" sz="2000" dirty="0" smtClean="0"/>
              <a:t>Yorke, M. and </a:t>
            </a:r>
            <a:r>
              <a:rPr lang="en-GB" sz="2000" dirty="0" err="1" smtClean="0"/>
              <a:t>Longden</a:t>
            </a:r>
            <a:r>
              <a:rPr lang="en-GB" sz="2000" dirty="0" smtClean="0"/>
              <a:t>, B. (2004) </a:t>
            </a:r>
            <a:r>
              <a:rPr lang="en-GB" sz="2000" i="1" dirty="0" smtClean="0"/>
              <a:t>Retention and Student Success in Higher Education</a:t>
            </a:r>
            <a:r>
              <a:rPr lang="en-GB" sz="2000" dirty="0" smtClean="0"/>
              <a:t>, Maidenhead, Open University Press</a:t>
            </a:r>
          </a:p>
          <a:p>
            <a:pPr>
              <a:buNone/>
            </a:pPr>
            <a:r>
              <a:rPr lang="en-GB" sz="2000" dirty="0" smtClean="0"/>
              <a:t>Yorke, M. and Knight, P. (2006) Learning and Employabilityhttp://www.heacademy.ac.uk/assets/documents/employability/id460_embedding_employability_into_the_curriculum_338.pdf.</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From the Irish National Council for Curriculum and Assessment re skills in schools</a:t>
            </a:r>
            <a:endParaRPr lang="en-GB" sz="2800" dirty="0"/>
          </a:p>
        </p:txBody>
      </p:sp>
      <p:sp>
        <p:nvSpPr>
          <p:cNvPr id="3" name="Content Placeholder 2"/>
          <p:cNvSpPr>
            <a:spLocks noGrp="1"/>
          </p:cNvSpPr>
          <p:nvPr>
            <p:ph idx="1"/>
          </p:nvPr>
        </p:nvSpPr>
        <p:spPr/>
        <p:txBody>
          <a:bodyPr/>
          <a:lstStyle/>
          <a:p>
            <a:pPr>
              <a:buNone/>
            </a:pPr>
            <a:r>
              <a:rPr lang="en-GB" dirty="0" smtClean="0"/>
              <a:t>What skills do learners need to prepare them for life, learning and work in the 21st century? Things have changed in the world in recent years and continue to change every day. As well as learning knowledge, learners need to develop skills to create new knowledge and to deal with and navigate their way through this new world. There are five skills identified as central to teaching and learning across the curriculum at senior cycle. These are critical and creative thinking, communicating, information processing, being personally effective and working with others.</a:t>
            </a:r>
          </a:p>
          <a:p>
            <a:pPr>
              <a:buNone/>
            </a:pP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Why is skills development important?</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IE" dirty="0" smtClean="0"/>
              <a:t>Graduates leaving higher education need a range of skills to prepare them for employment and their future lives, building on competences developed in skills and life before entry to HE. </a:t>
            </a:r>
          </a:p>
          <a:p>
            <a:r>
              <a:rPr lang="en-IE" dirty="0" smtClean="0"/>
              <a:t>These skills include information processing, communicating, being personally effective, working with others and critical &amp; creative thinking. </a:t>
            </a:r>
          </a:p>
          <a:p>
            <a:r>
              <a:rPr lang="en-IE" dirty="0" smtClean="0"/>
              <a:t>Research clearly indicates that the integration of skills development within the curriculum is more effective than teaching them separately, but it's often difficult to envisage how to do this without eating into subject teaching time.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451570"/>
          </a:xfrm>
          <a:noFill/>
          <a:ln>
            <a:noFill/>
          </a:ln>
        </p:spPr>
        <p:txBody>
          <a:bodyPr vert="horz" wrap="square" lIns="91440" tIns="45720" rIns="91440" bIns="45720" numCol="1" anchor="b" anchorCtr="0" compatLnSpc="1">
            <a:prstTxWarp prst="textNoShape">
              <a:avLst/>
            </a:prstTxWarp>
          </a:bodyPr>
          <a:lstStyle/>
          <a:p>
            <a:r>
              <a:rPr lang="en-GB" sz="3200" dirty="0" smtClean="0"/>
              <a:t>In my other workshop we are considering essential literacies that students need:</a:t>
            </a:r>
            <a:endParaRPr lang="en-GB" sz="3200" dirty="0"/>
          </a:p>
        </p:txBody>
      </p:sp>
      <p:sp>
        <p:nvSpPr>
          <p:cNvPr id="3" name="Content Placeholder 2"/>
          <p:cNvSpPr>
            <a:spLocks noGrp="1"/>
          </p:cNvSpPr>
          <p:nvPr>
            <p:ph idx="1"/>
          </p:nvPr>
        </p:nvSpPr>
        <p:spPr>
          <a:xfrm>
            <a:off x="468313" y="2060847"/>
            <a:ext cx="8229600" cy="4268515"/>
          </a:xfrm>
          <a:noFill/>
          <a:ln>
            <a:noFill/>
          </a:ln>
        </p:spPr>
        <p:txBody>
          <a:bodyPr vert="horz" wrap="square" lIns="91440" tIns="45720" rIns="91440" bIns="45720" numCol="1" anchor="t" anchorCtr="0" compatLnSpc="1">
            <a:prstTxWarp prst="textNoShape">
              <a:avLst/>
            </a:prstTxWarp>
          </a:bodyPr>
          <a:lstStyle/>
          <a:p>
            <a:r>
              <a:rPr lang="en-GB" dirty="0" smtClean="0"/>
              <a:t>Academic literacy: understanding how higher education works; </a:t>
            </a:r>
          </a:p>
          <a:p>
            <a:r>
              <a:rPr lang="en-GB" dirty="0" smtClean="0"/>
              <a:t>Information literacy: understanding how to locate and, most importantly, select information; </a:t>
            </a:r>
          </a:p>
          <a:p>
            <a:r>
              <a:rPr lang="en-GB" dirty="0" smtClean="0"/>
              <a:t>Assessment literacy: understanding how assessment systems work in universities;</a:t>
            </a:r>
          </a:p>
          <a:p>
            <a:r>
              <a:rPr lang="en-GB" dirty="0" smtClean="0"/>
              <a:t>Social literacy: understanding how to work with others using emotional intelligence. </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Key skills are also commonly called (with variations):</a:t>
            </a:r>
            <a:endParaRPr lang="en-GB" sz="3200" dirty="0"/>
          </a:p>
        </p:txBody>
      </p:sp>
      <p:sp>
        <p:nvSpPr>
          <p:cNvPr id="3" name="Content Placeholder 2"/>
          <p:cNvSpPr>
            <a:spLocks noGrp="1"/>
          </p:cNvSpPr>
          <p:nvPr>
            <p:ph idx="1"/>
          </p:nvPr>
        </p:nvSpPr>
        <p:spPr/>
        <p:txBody>
          <a:bodyPr/>
          <a:lstStyle/>
          <a:p>
            <a:r>
              <a:rPr lang="en-GB" dirty="0" smtClean="0"/>
              <a:t>Core skills;</a:t>
            </a:r>
          </a:p>
          <a:p>
            <a:r>
              <a:rPr lang="en-GB" dirty="0" smtClean="0"/>
              <a:t>Common skills;</a:t>
            </a:r>
          </a:p>
          <a:p>
            <a:r>
              <a:rPr lang="en-GB" dirty="0" smtClean="0"/>
              <a:t>Core capabilities;</a:t>
            </a:r>
          </a:p>
          <a:p>
            <a:r>
              <a:rPr lang="en-GB" dirty="0" smtClean="0"/>
              <a:t>Employability skills;</a:t>
            </a:r>
          </a:p>
          <a:p>
            <a:r>
              <a:rPr lang="en-GB" dirty="0" smtClean="0"/>
              <a:t>Graduate attributes… et al</a:t>
            </a:r>
          </a:p>
          <a:p>
            <a:pPr>
              <a:buNone/>
            </a:pPr>
            <a:r>
              <a:rPr lang="en-GB" dirty="0" smtClean="0"/>
              <a:t>But in essence we are all seeking to enhance students abilities through and beyond their subject disciplines to enable them to develop and demonstrate the skills they need for life-long learning and employment.</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What kinds of skills do graduates need? The ability to:</a:t>
            </a:r>
            <a:endParaRPr lang="en-GB" sz="3200" dirty="0"/>
          </a:p>
        </p:txBody>
      </p:sp>
      <p:sp>
        <p:nvSpPr>
          <p:cNvPr id="3" name="Content Placeholder 2"/>
          <p:cNvSpPr>
            <a:spLocks noGrp="1"/>
          </p:cNvSpPr>
          <p:nvPr>
            <p:ph idx="1"/>
          </p:nvPr>
        </p:nvSpPr>
        <p:spPr>
          <a:xfrm>
            <a:off x="142844" y="1357298"/>
            <a:ext cx="8821644" cy="4972065"/>
          </a:xfrm>
        </p:spPr>
        <p:txBody>
          <a:bodyPr/>
          <a:lstStyle/>
          <a:p>
            <a:r>
              <a:rPr lang="en-IE" dirty="0" smtClean="0"/>
              <a:t>Communicate effectively orally and in writing, in the right register and style for each occasion;</a:t>
            </a:r>
          </a:p>
          <a:p>
            <a:r>
              <a:rPr lang="en-IE" dirty="0" smtClean="0"/>
              <a:t>Process information from a wide variety of sources, and to select the most relevant for the current occasion and context;</a:t>
            </a:r>
          </a:p>
          <a:p>
            <a:r>
              <a:rPr lang="en-IE" dirty="0" smtClean="0"/>
              <a:t>Use relevant and efficient information technologies to seek, manage and use data;</a:t>
            </a:r>
          </a:p>
          <a:p>
            <a:r>
              <a:rPr lang="en-IE" dirty="0" smtClean="0"/>
              <a:t>Demonstrate numeracy in ways that are fit-for-purpose;</a:t>
            </a:r>
          </a:p>
          <a:p>
            <a:r>
              <a:rPr lang="en-IE" dirty="0" smtClean="0"/>
              <a:t>Be personally effective by managing time, resources and self to achieve what needs to be done;</a:t>
            </a:r>
          </a:p>
          <a:p>
            <a:r>
              <a:rPr lang="en-IE" dirty="0" smtClean="0"/>
              <a:t>Work with others productively and effectively, sharing leadership and contributing positively to group tasks.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Others would also add that skills should include:</a:t>
            </a:r>
            <a:endParaRPr lang="en-GB" sz="3200" dirty="0"/>
          </a:p>
        </p:txBody>
      </p:sp>
      <p:sp>
        <p:nvSpPr>
          <p:cNvPr id="3" name="Content Placeholder 2"/>
          <p:cNvSpPr>
            <a:spLocks noGrp="1"/>
          </p:cNvSpPr>
          <p:nvPr>
            <p:ph idx="1"/>
          </p:nvPr>
        </p:nvSpPr>
        <p:spPr/>
        <p:txBody>
          <a:bodyPr/>
          <a:lstStyle/>
          <a:p>
            <a:r>
              <a:rPr lang="en-GB" dirty="0" smtClean="0"/>
              <a:t>The ability to be entrepreneurial (or </a:t>
            </a:r>
            <a:r>
              <a:rPr lang="en-GB" dirty="0" err="1" smtClean="0"/>
              <a:t>intrapreneurial</a:t>
            </a:r>
            <a:r>
              <a:rPr lang="en-GB" dirty="0" smtClean="0"/>
              <a:t> as Pauline Kneale would have it), bringing vitality and personal resources into new contexts to create opportunities;</a:t>
            </a:r>
          </a:p>
          <a:p>
            <a:r>
              <a:rPr lang="en-GB" dirty="0" smtClean="0"/>
              <a:t>The ability to persuade and influence others;</a:t>
            </a:r>
          </a:p>
          <a:p>
            <a:r>
              <a:rPr lang="en-IE" dirty="0" smtClean="0"/>
              <a:t>Creativity and critical thinking;</a:t>
            </a:r>
            <a:endParaRPr lang="en-GB" dirty="0" smtClean="0"/>
          </a:p>
          <a:p>
            <a:r>
              <a:rPr lang="en-GB" dirty="0" smtClean="0"/>
              <a:t>Opportunities for self-pacing, for those students with substantial pre-existing skills;</a:t>
            </a:r>
          </a:p>
          <a:p>
            <a:r>
              <a:rPr lang="en-GB" dirty="0" smtClean="0"/>
              <a:t>Opportunities to enable students to share their skills with one another, thus further developing their own inter-personal skills.</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Embedding skills</a:t>
            </a:r>
            <a:endParaRPr lang="en-GB" sz="3200" dirty="0"/>
          </a:p>
        </p:txBody>
      </p:sp>
      <p:sp>
        <p:nvSpPr>
          <p:cNvPr id="3" name="Content Placeholder 2"/>
          <p:cNvSpPr>
            <a:spLocks noGrp="1"/>
          </p:cNvSpPr>
          <p:nvPr>
            <p:ph idx="1"/>
          </p:nvPr>
        </p:nvSpPr>
        <p:spPr/>
        <p:txBody>
          <a:bodyPr/>
          <a:lstStyle/>
          <a:p>
            <a:r>
              <a:rPr lang="en-GB" dirty="0" smtClean="0"/>
              <a:t>Teaching and developing skills as a separate activity from the mainstream curriculum is wasteful and inefficient of resources;</a:t>
            </a:r>
          </a:p>
          <a:p>
            <a:r>
              <a:rPr lang="en-GB" dirty="0" smtClean="0"/>
              <a:t>Students tend to engage with learning activities when they can see the sense of what they are doing and can put it into practice immediately and in context; </a:t>
            </a:r>
          </a:p>
          <a:p>
            <a:r>
              <a:rPr lang="en-GB" dirty="0" smtClean="0"/>
              <a:t>Some staff are reluctant to ‘sacrifice’ content delivery time for skills development, but it is necessary to do so in a competitive climate;</a:t>
            </a:r>
          </a:p>
          <a:p>
            <a:r>
              <a:rPr lang="en-GB" dirty="0" smtClean="0"/>
              <a:t> Teams need to work together to embed skills.</a:t>
            </a: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1597</Words>
  <Application>Microsoft Office PowerPoint</Application>
  <PresentationFormat>On-screen Show (4:3)</PresentationFormat>
  <Paragraphs>136</Paragraphs>
  <Slides>22</Slides>
  <Notes>22</Notes>
  <HiddenSlides>0</HiddenSlides>
  <MMClips>0</MMClips>
  <ScaleCrop>false</ScaleCrop>
  <HeadingPairs>
    <vt:vector size="4" baseType="variant">
      <vt:variant>
        <vt:lpstr>Theme</vt:lpstr>
      </vt:variant>
      <vt:variant>
        <vt:i4>3</vt:i4>
      </vt:variant>
      <vt:variant>
        <vt:lpstr>Slide Titles</vt:lpstr>
      </vt:variant>
      <vt:variant>
        <vt:i4>22</vt:i4>
      </vt:variant>
    </vt:vector>
  </HeadingPairs>
  <TitlesOfParts>
    <vt:vector size="25" baseType="lpstr">
      <vt:lpstr>LeedsMet template</vt:lpstr>
      <vt:lpstr>17_LeedsMet template</vt:lpstr>
      <vt:lpstr>18_LeedsMet template</vt:lpstr>
      <vt:lpstr>Developing key skills  Letterkenny Institute of Technology   March 2013 </vt:lpstr>
      <vt:lpstr>In this workshop, we aim to explore how to:</vt:lpstr>
      <vt:lpstr>From the Irish National Council for Curriculum and Assessment re skills in schools</vt:lpstr>
      <vt:lpstr>Why is skills development important?</vt:lpstr>
      <vt:lpstr>In my other workshop we are considering essential literacies that students need:</vt:lpstr>
      <vt:lpstr>Key skills are also commonly called (with variations):</vt:lpstr>
      <vt:lpstr>What kinds of skills do graduates need? The ability to:</vt:lpstr>
      <vt:lpstr>Others would also add that skills should include:</vt:lpstr>
      <vt:lpstr>Embedding skills</vt:lpstr>
      <vt:lpstr>Towards a programme level approach</vt:lpstr>
      <vt:lpstr>Skills development at induction and re-induction</vt:lpstr>
      <vt:lpstr>Re-induction at the start of each academic year</vt:lpstr>
      <vt:lpstr>Assessment of skills requires:</vt:lpstr>
      <vt:lpstr>Assessment for learning</vt:lpstr>
      <vt:lpstr>Assessment for learning</vt:lpstr>
      <vt:lpstr>Assessment of skills needs to be:</vt:lpstr>
      <vt:lpstr>We should also aim to make assessment:</vt:lpstr>
      <vt:lpstr>Conclusions</vt:lpstr>
      <vt:lpstr>And…</vt:lpstr>
      <vt:lpstr>Useful references</vt:lpstr>
      <vt:lpstr>References 2</vt:lpstr>
      <vt:lpstr>References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2013-03-06T18:48:14Z</dcterms:modified>
</cp:coreProperties>
</file>