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Masters/slideMaster8.xml" ContentType="application/vnd.openxmlformats-officedocument.presentationml.slideMaster+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theme/theme8.xml" ContentType="application/vnd.openxmlformats-officedocument.theme+xml"/>
  <Override PartName="/ppt/theme/theme9.xml" ContentType="application/vnd.openxmlformats-officedocument.them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78" r:id="rId2"/>
    <p:sldMasterId id="2147483680" r:id="rId3"/>
    <p:sldMasterId id="2147483682" r:id="rId4"/>
    <p:sldMasterId id="2147483684" r:id="rId5"/>
    <p:sldMasterId id="2147483695" r:id="rId6"/>
    <p:sldMasterId id="2147483697" r:id="rId7"/>
    <p:sldMasterId id="2147483708" r:id="rId8"/>
    <p:sldMasterId id="2147483710" r:id="rId9"/>
  </p:sldMasterIdLst>
  <p:notesMasterIdLst>
    <p:notesMasterId r:id="rId34"/>
  </p:notesMasterIdLst>
  <p:handoutMasterIdLst>
    <p:handoutMasterId r:id="rId35"/>
  </p:handoutMasterIdLst>
  <p:sldIdLst>
    <p:sldId id="487" r:id="rId10"/>
    <p:sldId id="504" r:id="rId11"/>
    <p:sldId id="503" r:id="rId12"/>
    <p:sldId id="511" r:id="rId13"/>
    <p:sldId id="512" r:id="rId14"/>
    <p:sldId id="485" r:id="rId15"/>
    <p:sldId id="506" r:id="rId16"/>
    <p:sldId id="507" r:id="rId17"/>
    <p:sldId id="472" r:id="rId18"/>
    <p:sldId id="477" r:id="rId19"/>
    <p:sldId id="473" r:id="rId20"/>
    <p:sldId id="474" r:id="rId21"/>
    <p:sldId id="508" r:id="rId22"/>
    <p:sldId id="509" r:id="rId23"/>
    <p:sldId id="468" r:id="rId24"/>
    <p:sldId id="469" r:id="rId25"/>
    <p:sldId id="513" r:id="rId26"/>
    <p:sldId id="514" r:id="rId27"/>
    <p:sldId id="515" r:id="rId28"/>
    <p:sldId id="517" r:id="rId29"/>
    <p:sldId id="518" r:id="rId30"/>
    <p:sldId id="516" r:id="rId31"/>
    <p:sldId id="483" r:id="rId32"/>
    <p:sldId id="484" r:id="rId33"/>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p:scale>
          <a:sx n="49" d="100"/>
          <a:sy n="49" d="100"/>
        </p:scale>
        <p:origin x="-1026" y="6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805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B8453E3-33CC-49B7-AC2B-BA8622BA4F61}" type="slidenum">
              <a:rPr lang="en-GB" smtClean="0">
                <a:solidFill>
                  <a:prstClr val="black"/>
                </a:solidFill>
              </a:rPr>
              <a:pPr>
                <a:defRPr/>
              </a:pPr>
              <a:t>9</a:t>
            </a:fld>
            <a:endParaRPr lang="en-GB">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10</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4C09613-6897-45FE-AE1D-FCE6AD941F0D}" type="slidenum">
              <a:rPr lang="en-GB" smtClean="0">
                <a:solidFill>
                  <a:prstClr val="black"/>
                </a:solidFill>
              </a:rPr>
              <a:pPr>
                <a:defRPr/>
              </a:pPr>
              <a:t>11</a:t>
            </a:fld>
            <a:endParaRPr lang="en-GB">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12</a:t>
            </a:fld>
            <a:endParaRPr lang="en-GB">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15</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16</a:t>
            </a:fld>
            <a:endParaRPr lang="en-GB">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23</a:t>
            </a:fld>
            <a:endParaRPr lang="en-GB">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24</a:t>
            </a:fld>
            <a:endParaRPr lang="en-GB">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3/6/2013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83"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85"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96"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98"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09"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IE" sz="3600" dirty="0" smtClean="0"/>
              <a:t>Approaches to teaching and engaging adult students</a:t>
            </a:r>
            <a:br>
              <a:rPr lang="en-IE" sz="3600" dirty="0" smtClean="0"/>
            </a:br>
            <a:r>
              <a:rPr lang="en-GB" sz="3600" dirty="0" smtClean="0"/>
              <a:t/>
            </a:r>
            <a:br>
              <a:rPr lang="en-GB" sz="3600" dirty="0" smtClean="0"/>
            </a:br>
            <a:r>
              <a:rPr lang="en-GB" sz="2000" dirty="0" smtClean="0"/>
              <a:t>Letterkenny Institute of </a:t>
            </a:r>
            <a:r>
              <a:rPr lang="en-GB" sz="2000" dirty="0" smtClean="0"/>
              <a:t>Technology</a:t>
            </a:r>
            <a:br>
              <a:rPr lang="en-GB" sz="2000" dirty="0" smtClean="0"/>
            </a:br>
            <a:r>
              <a:rPr lang="en-GB" sz="2000" dirty="0" smtClean="0"/>
              <a:t/>
            </a:r>
            <a:br>
              <a:rPr lang="en-GB" sz="2000" dirty="0" smtClean="0"/>
            </a:br>
            <a:r>
              <a:rPr lang="en-GB" sz="2000" dirty="0" smtClean="0"/>
              <a:t> </a:t>
            </a:r>
            <a:r>
              <a:rPr lang="en-GB" sz="1800" dirty="0" smtClean="0"/>
              <a:t>March 2013</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Helping students understand writing conventions</a:t>
            </a:r>
          </a:p>
        </p:txBody>
      </p:sp>
      <p:sp>
        <p:nvSpPr>
          <p:cNvPr id="51203"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Devote energy to helping students understand what is required of them in terms of writing;</a:t>
            </a:r>
          </a:p>
          <a:p>
            <a:pPr eaLnBrk="0" hangingPunct="0"/>
            <a:r>
              <a:rPr lang="en-GB" dirty="0" smtClean="0"/>
              <a:t>Work with them to understand the various academic discourses that are employed within the subject/institution; </a:t>
            </a:r>
          </a:p>
          <a:p>
            <a:pPr eaLnBrk="0" hangingPunct="0"/>
            <a:r>
              <a:rPr lang="en-GB"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0" hangingPunct="0"/>
            <a:endParaRPr lang="en-GB" dirty="0" smtClean="0"/>
          </a:p>
          <a:p>
            <a:pPr eaLnBrk="0" hangingPunct="0"/>
            <a:endParaRPr lang="en-GB"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Problems associated with reading</a:t>
            </a:r>
          </a:p>
        </p:txBody>
      </p:sp>
      <p:sp>
        <p:nvSpPr>
          <p:cNvPr id="47107" name="Rectangle 3"/>
          <p:cNvSpPr>
            <a:spLocks noGrp="1"/>
          </p:cNvSpPr>
          <p:nvPr>
            <p:ph idx="1"/>
          </p:nvPr>
        </p:nvSpPr>
        <p:spPr>
          <a:xfrm>
            <a:off x="0" y="1268760"/>
            <a:ext cx="8892480" cy="4789488"/>
          </a:xfrm>
          <a:noFill/>
          <a:ln>
            <a:noFill/>
          </a:ln>
        </p:spPr>
        <p:txBody>
          <a:bodyPr vert="horz" wrap="square" lIns="91440" tIns="45720" rIns="91440" bIns="45720" numCol="1" anchor="t" anchorCtr="0" compatLnSpc="1">
            <a:prstTxWarp prst="textNoShape">
              <a:avLst/>
            </a:prstTxWarp>
          </a:bodyPr>
          <a:lstStyle/>
          <a:p>
            <a:pPr eaLnBrk="0" hangingPunct="0">
              <a:buNone/>
            </a:pPr>
            <a:r>
              <a:rPr lang="en-GB" dirty="0" smtClean="0"/>
              <a:t>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(Marion Bowl Non-traditional entrants to Higher Education 2003 p89).</a:t>
            </a:r>
          </a:p>
          <a:p>
            <a:pPr eaLnBrk="0" hangingPunct="0"/>
            <a:endParaRPr lang="en-GB" dirty="0" smtClean="0"/>
          </a:p>
          <a:p>
            <a:pPr eaLnBrk="0" hangingPunct="0"/>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 students understand what is required with reading</a:t>
            </a:r>
          </a:p>
        </p:txBody>
      </p:sp>
      <p:sp>
        <p:nvSpPr>
          <p:cNvPr id="4813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Help them also to understand that there are different kinds of approaches needed for reading depending on whether they are reading for pleasure, for information, for understanding or reading around a topic;</a:t>
            </a:r>
          </a:p>
          <a:p>
            <a:pPr eaLnBrk="0" hangingPunct="0"/>
            <a:r>
              <a:rPr lang="en-GB" dirty="0" smtClean="0"/>
              <a:t>Help them to become active readers with a pen and Post-its in hand, rather than passive readers, fitting the task in alongside television and other noisy distractions;</a:t>
            </a:r>
          </a:p>
          <a:p>
            <a:pPr eaLnBrk="0" hangingPunct="0"/>
            <a:r>
              <a:rPr lang="en-GB" dirty="0" smtClean="0"/>
              <a:t>Give them clear guidance in the early stages about how much they need to read and what kinds of materials they need to focus on.</a:t>
            </a:r>
          </a:p>
          <a:p>
            <a:pPr eaLnBrk="0" hangingPunct="0"/>
            <a:endParaRPr lang="en-GB" dirty="0" smtClean="0"/>
          </a:p>
          <a:p>
            <a:pPr eaLnBrk="0" hangingPunct="0"/>
            <a:endParaRPr lang="en-GB"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Information literacy includes the capacity to:</a:t>
            </a:r>
            <a:endParaRPr lang="en-GB" sz="3600" dirty="0"/>
          </a:p>
        </p:txBody>
      </p:sp>
      <p:sp>
        <p:nvSpPr>
          <p:cNvPr id="3" name="Content Placeholder 2"/>
          <p:cNvSpPr>
            <a:spLocks noGrp="1"/>
          </p:cNvSpPr>
          <p:nvPr>
            <p:ph idx="1"/>
          </p:nvPr>
        </p:nvSpPr>
        <p:spPr/>
        <p:txBody>
          <a:bodyPr/>
          <a:lstStyle/>
          <a:p>
            <a:r>
              <a:rPr lang="en-GB" dirty="0" smtClean="0"/>
              <a:t>Reference texts and other sources appropriately;</a:t>
            </a:r>
          </a:p>
          <a:p>
            <a:r>
              <a:rPr lang="en-GB" dirty="0" smtClean="0"/>
              <a:t>Select from the vast number of sources available;</a:t>
            </a:r>
          </a:p>
          <a:p>
            <a:r>
              <a:rPr lang="en-GB" dirty="0" smtClean="0"/>
              <a:t>Understanding how the quality of information is assured;</a:t>
            </a:r>
          </a:p>
          <a:p>
            <a:r>
              <a:rPr lang="en-GB" dirty="0" smtClean="0"/>
              <a:t>Using trusted web systems (e.g. using Google Scholar rather than just Google, limits to the trustworthiness Wikipedia, considering the value of personal postings on websites);</a:t>
            </a:r>
          </a:p>
          <a:p>
            <a:r>
              <a:rPr lang="en-GB" dirty="0" smtClean="0"/>
              <a:t>The importance of peer review i.e. what differentiates a peer-reviewed journal article from, for example, a vanity publication;</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Assessment and confidence</a:t>
            </a:r>
          </a:p>
        </p:txBody>
      </p:sp>
      <p:sp>
        <p:nvSpPr>
          <p:cNvPr id="41987"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sz="2600" dirty="0" smtClean="0"/>
              <a:t>Crudely, student achievement is linked to students own beliefs about their abilities, whether these are fixed or malleable;</a:t>
            </a:r>
          </a:p>
          <a:p>
            <a:pPr eaLnBrk="0" hangingPunct="0"/>
            <a:r>
              <a:rPr lang="en-GB" sz="2600" dirty="0"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pPr eaLnBrk="0" hangingPunct="0"/>
            <a:endParaRPr lang="en-GB" sz="2600" dirty="0" smtClean="0"/>
          </a:p>
          <a:p>
            <a:pPr eaLnBrk="0" hangingPunct="0"/>
            <a:endParaRPr lang="en-GB" sz="2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Students who believe that intelligence is malleable may be more robust</a:t>
            </a:r>
          </a:p>
        </p:txBody>
      </p:sp>
      <p:sp>
        <p:nvSpPr>
          <p:cNvPr id="43011" name="Rectangle 3"/>
          <p:cNvSpPr>
            <a:spLocks noGrp="1"/>
          </p:cNvSpPr>
          <p:nvPr>
            <p:ph idx="1"/>
          </p:nvPr>
        </p:nvSpPr>
        <p:spPr>
          <a:xfrm>
            <a:off x="468313" y="1844823"/>
            <a:ext cx="8229600" cy="4484539"/>
          </a:xfrm>
          <a:noFill/>
          <a:ln>
            <a:noFill/>
          </a:ln>
        </p:spPr>
        <p:txBody>
          <a:bodyPr vert="horz" wrap="square" lIns="91440" tIns="45720" rIns="91440" bIns="45720" numCol="1" anchor="t" anchorCtr="0" compatLnSpc="1">
            <a:prstTxWarp prst="textNoShape">
              <a:avLst/>
            </a:prstTxWarp>
          </a:bodyPr>
          <a:lstStyle/>
          <a:p>
            <a:pPr eaLnBrk="0" hangingPunct="0">
              <a:buNone/>
            </a:pPr>
            <a:r>
              <a:rPr lang="en-GB" sz="26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a:p>
            <a:pPr eaLnBrk="0" hangingPunct="0"/>
            <a:endParaRPr lang="en-GB" sz="2600" dirty="0" smtClean="0"/>
          </a:p>
          <a:p>
            <a:pPr eaLnBrk="0" hangingPunct="0"/>
            <a:endParaRPr lang="en-GB"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Social literacy: students using emotional intelligence can: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Perceive accurately, appraise and express their own emotions;</a:t>
            </a:r>
          </a:p>
          <a:p>
            <a:r>
              <a:rPr lang="en-GB" dirty="0" smtClean="0"/>
              <a:t>Access and/or generate feelings when they facilitate thought;</a:t>
            </a:r>
          </a:p>
          <a:p>
            <a:r>
              <a:rPr lang="en-GB" dirty="0" smtClean="0"/>
              <a:t>Understand emotions and emotional thought;</a:t>
            </a:r>
          </a:p>
          <a:p>
            <a:r>
              <a:rPr lang="en-GB" dirty="0" smtClean="0"/>
              <a:t>Regulate emotions to promote emotional and intellectual growth.</a:t>
            </a:r>
          </a:p>
          <a:p>
            <a:pPr>
              <a:buNone/>
            </a:pPr>
            <a:r>
              <a:rPr lang="en-GB" dirty="0" smtClean="0"/>
              <a:t>(after </a:t>
            </a:r>
            <a:r>
              <a:rPr lang="en-GB" dirty="0" err="1" smtClean="0"/>
              <a:t>Salovey</a:t>
            </a:r>
            <a:r>
              <a:rPr lang="en-GB" dirty="0" smtClean="0"/>
              <a:t> and Meyer)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Emotional intelligence helps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Better understand and work with others; </a:t>
            </a:r>
          </a:p>
          <a:p>
            <a:r>
              <a:rPr lang="en-GB" dirty="0" smtClean="0"/>
              <a:t>Employ empathy to achieve the ends they are seeking;</a:t>
            </a:r>
          </a:p>
          <a:p>
            <a:r>
              <a:rPr lang="en-GB" dirty="0" smtClean="0"/>
              <a:t>Notice and use non-verbal cues from others;</a:t>
            </a:r>
          </a:p>
          <a:p>
            <a:r>
              <a:rPr lang="en-GB" dirty="0" smtClean="0"/>
              <a:t>Productively consider how their own non-verbal cues are being perceived; </a:t>
            </a:r>
          </a:p>
          <a:p>
            <a:r>
              <a:rPr lang="en-GB" dirty="0" smtClean="0"/>
              <a:t>Understand, express and regulate their own of emotions;</a:t>
            </a:r>
          </a:p>
          <a:p>
            <a:r>
              <a:rPr lang="en-GB" dirty="0" smtClean="0"/>
              <a:t>Improve their own capacities for flexible planning and creative thinking.</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a:noFill/>
          <a:ln>
            <a:noFill/>
          </a:ln>
        </p:spPr>
        <p:txBody>
          <a:bodyPr vert="horz" wrap="square" lIns="91440" tIns="45720" rIns="91440" bIns="45720" numCol="1" anchor="b" anchorCtr="0" compatLnSpc="1">
            <a:prstTxWarp prst="textNoShape">
              <a:avLst/>
            </a:prstTxWarp>
          </a:bodyPr>
          <a:lstStyle/>
          <a:p>
            <a:r>
              <a:rPr lang="en-GB" sz="3600" dirty="0" smtClean="0"/>
              <a:t>Teachers using emotional intelligence in the classroom can:</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Recognise and respond to your own and your students feelings in the classroom, in order to make you both more effective;</a:t>
            </a:r>
          </a:p>
          <a:p>
            <a:r>
              <a:rPr lang="en-GB" dirty="0" smtClean="0"/>
              <a:t>Encourage an emotional state in your learners that is conducive to learning, working beyond face-</a:t>
            </a:r>
            <a:r>
              <a:rPr lang="en-GB" dirty="0" err="1" smtClean="0"/>
              <a:t>toface</a:t>
            </a:r>
            <a:r>
              <a:rPr lang="en-GB" dirty="0" smtClean="0"/>
              <a:t> classroom time.</a:t>
            </a:r>
          </a:p>
          <a:p>
            <a:pPr>
              <a:buNone/>
            </a:pPr>
            <a:r>
              <a:rPr lang="en-GB" dirty="0" smtClean="0"/>
              <a:t>(after </a:t>
            </a:r>
            <a:r>
              <a:rPr lang="en-GB" dirty="0" err="1" smtClean="0"/>
              <a:t>Mortiboys</a:t>
            </a:r>
            <a:r>
              <a:rPr lang="en-GB" dirty="0" smtClean="0"/>
              <a:t>, 2005)</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 this workshop, we aim to explore how to:</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IE" dirty="0" smtClean="0"/>
              <a:t>foster deep rather than surface learning approaches, discouraging strategic behaviour and encouraging them to seek thoughtful and practical approaches; </a:t>
            </a:r>
          </a:p>
          <a:p>
            <a:r>
              <a:rPr lang="en-IE" dirty="0" smtClean="0"/>
              <a:t>help all students to maximise their potential, both ensuring that disadvantaged students can meet threshold standards and that the most able students are challenged and stretched; </a:t>
            </a:r>
          </a:p>
          <a:p>
            <a:r>
              <a:rPr lang="en-IE" dirty="0" smtClean="0"/>
              <a:t>use technologies productively to support good learning behaviour; </a:t>
            </a:r>
          </a:p>
          <a:p>
            <a:r>
              <a:rPr lang="en-IE" dirty="0" smtClean="0"/>
              <a:t>examine the potential for personalised learning pathways within mass higher education.</a:t>
            </a:r>
          </a:p>
          <a:p>
            <a:endParaRPr lang="en-GB" dirty="0" smtClean="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Using technologies to promote effective learning. We can:</a:t>
            </a:r>
            <a:endParaRPr lang="en-GB" sz="3600" dirty="0"/>
          </a:p>
        </p:txBody>
      </p:sp>
      <p:sp>
        <p:nvSpPr>
          <p:cNvPr id="3" name="Content Placeholder 2"/>
          <p:cNvSpPr>
            <a:spLocks noGrp="1"/>
          </p:cNvSpPr>
          <p:nvPr>
            <p:ph idx="1"/>
          </p:nvPr>
        </p:nvSpPr>
        <p:spPr>
          <a:xfrm>
            <a:off x="214282" y="1285860"/>
            <a:ext cx="8483631" cy="5043503"/>
          </a:xfrm>
          <a:noFill/>
          <a:ln>
            <a:noFill/>
          </a:ln>
        </p:spPr>
        <p:txBody>
          <a:bodyPr vert="horz" wrap="square" lIns="91440" tIns="45720" rIns="91440" bIns="45720" numCol="1" anchor="t" anchorCtr="0" compatLnSpc="1">
            <a:prstTxWarp prst="textNoShape">
              <a:avLst/>
            </a:prstTxWarp>
          </a:bodyPr>
          <a:lstStyle/>
          <a:p>
            <a:r>
              <a:rPr lang="en-GB" dirty="0" smtClean="0"/>
              <a:t>Explore technologies to support administration of programmes, for example, using direct links between assessment activities, </a:t>
            </a:r>
            <a:r>
              <a:rPr lang="en-GB" dirty="0" err="1" smtClean="0"/>
              <a:t>gradebooks</a:t>
            </a:r>
            <a:r>
              <a:rPr lang="en-GB" dirty="0" smtClean="0"/>
              <a:t> and student records;</a:t>
            </a:r>
          </a:p>
          <a:p>
            <a:r>
              <a:rPr lang="en-GB" dirty="0" smtClean="0"/>
              <a:t>Make resources available through the VLE including reference materials and texts, activities, students individual or shared work;</a:t>
            </a:r>
          </a:p>
          <a:p>
            <a:r>
              <a:rPr lang="en-GB" dirty="0" smtClean="0"/>
              <a:t>Provide feedback to students by creating rubrics with marking schemes, including criteria, weighting and other essential elements. Then on screen you can highlight the relevant boxes for each student, add commentaries and feedback (including from a statement bank) as required and click to deliver it directly to students automatically</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Seeking to offer personalised learning pathways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Personalised learning is difficult to achieve in mass higher education (particularly when many are moving to Massive Open Online courses) but may be the USP of HEIs like LYIT in the future;</a:t>
            </a:r>
          </a:p>
          <a:p>
            <a:r>
              <a:rPr lang="en-GB" dirty="0" smtClean="0"/>
              <a:t>We will need to systematise our approaches to achieve this effectively and efficiently, largely by using technologies;</a:t>
            </a:r>
          </a:p>
          <a:p>
            <a:r>
              <a:rPr lang="en-GB" dirty="0" smtClean="0"/>
              <a:t>Conditional activities within a VLE can provide learning pathways which are offered depending on a student’s marks achieved in the last interaction, with successive branching pathways of tasks for each student to complement class activities;</a:t>
            </a:r>
          </a:p>
          <a:p>
            <a:r>
              <a:rPr lang="en-GB" dirty="0" smtClean="0"/>
              <a:t>HEIs </a:t>
            </a:r>
            <a:r>
              <a:rPr lang="en-GB" dirty="0" err="1" smtClean="0"/>
              <a:t>worldwde</a:t>
            </a:r>
            <a:r>
              <a:rPr lang="en-GB" dirty="0" smtClean="0"/>
              <a:t> are already achieving this.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Conclusions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HEIs will only thrive in the 21st century if they take seriously the need to engage students fully and ensure that their learning experience are transformative;</a:t>
            </a:r>
          </a:p>
          <a:p>
            <a:r>
              <a:rPr lang="en-GB" dirty="0" smtClean="0"/>
              <a:t>Rebalancing adult learning strategies means rethinking the balance between content delivery and twenty-first century skills development;</a:t>
            </a:r>
          </a:p>
          <a:p>
            <a:r>
              <a:rPr lang="en-GB" dirty="0" smtClean="0"/>
              <a:t>We will need to use all our own literacies if we are to achieve this successfully.</a:t>
            </a:r>
            <a:endParaRPr lang="en-IE" dirty="0" smtClean="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Useful references</a:t>
            </a:r>
          </a:p>
        </p:txBody>
      </p:sp>
      <p:sp>
        <p:nvSpPr>
          <p:cNvPr id="57347" name="Rectangle 3"/>
          <p:cNvSpPr>
            <a:spLocks noGrp="1"/>
          </p:cNvSpPr>
          <p:nvPr>
            <p:ph idx="1"/>
          </p:nvPr>
        </p:nvSpPr>
        <p:spPr/>
        <p:txBody>
          <a:bodyPr/>
          <a:lstStyle/>
          <a:p>
            <a:pPr eaLnBrk="1" hangingPunct="1"/>
            <a:r>
              <a:rPr lang="en-GB" sz="2600" dirty="0" smtClean="0"/>
              <a:t>Bowl, M (2003) </a:t>
            </a:r>
            <a:r>
              <a:rPr lang="en-GB" sz="2600" i="1" dirty="0" smtClean="0"/>
              <a:t>Non-traditional entrants to higher education ‘they talk about people like me’</a:t>
            </a:r>
            <a:r>
              <a:rPr lang="en-GB" sz="2600" dirty="0" smtClean="0"/>
              <a:t> Stoke on Trent, UK: Trentham Books.</a:t>
            </a:r>
          </a:p>
          <a:p>
            <a:pPr eaLnBrk="1" hangingPunct="1"/>
            <a:r>
              <a:rPr lang="en-GB" sz="2600" dirty="0" smtClean="0"/>
              <a:t>Boud, D (1995) </a:t>
            </a:r>
            <a:r>
              <a:rPr lang="en-GB" sz="2600" i="1" dirty="0" smtClean="0"/>
              <a:t>Enhancing learning through self-assessment</a:t>
            </a:r>
            <a:r>
              <a:rPr lang="en-GB" sz="2600" dirty="0" smtClean="0"/>
              <a:t>, London: Routledge.</a:t>
            </a:r>
          </a:p>
          <a:p>
            <a:pPr eaLnBrk="1" hangingPunct="1"/>
            <a:r>
              <a:rPr lang="en-GB" sz="2600" dirty="0" smtClean="0"/>
              <a:t>Hilton A (2003) </a:t>
            </a:r>
            <a:r>
              <a:rPr lang="en-GB" sz="2600" i="1" dirty="0" smtClean="0"/>
              <a:t>Saving our Students (</a:t>
            </a:r>
            <a:r>
              <a:rPr lang="en-GB" sz="2600" i="1" dirty="0" err="1" smtClean="0"/>
              <a:t>SoS</a:t>
            </a:r>
            <a:r>
              <a:rPr lang="en-GB" sz="2600" i="1" dirty="0" smtClean="0"/>
              <a:t>) embedding successful projects across institutions, </a:t>
            </a:r>
            <a:r>
              <a:rPr lang="en-GB" sz="2600" dirty="0" smtClean="0"/>
              <a:t>Project Report York: Higher Education Academy.</a:t>
            </a:r>
          </a:p>
          <a:p>
            <a:pPr eaLnBrk="1" hangingPunct="1"/>
            <a:r>
              <a:rPr lang="en-GB" sz="2600" dirty="0" err="1" smtClean="0"/>
              <a:t>Mortiboys</a:t>
            </a:r>
            <a:r>
              <a:rPr lang="en-GB" sz="2600" dirty="0" smtClean="0"/>
              <a:t>, A. (2005) </a:t>
            </a:r>
            <a:r>
              <a:rPr lang="en-GB" sz="2600" i="1" dirty="0" smtClean="0"/>
              <a:t>Teaching with emotional intelligence</a:t>
            </a:r>
            <a:r>
              <a:rPr lang="en-GB" sz="2600" dirty="0" smtClean="0"/>
              <a:t>, Abingdon: Routledge.</a:t>
            </a:r>
          </a:p>
          <a:p>
            <a:pPr eaLnBrk="1" hangingPunct="1"/>
            <a:endParaRPr lang="en-GB" sz="26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Further references</a:t>
            </a:r>
          </a:p>
        </p:txBody>
      </p:sp>
      <p:sp>
        <p:nvSpPr>
          <p:cNvPr id="5837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Peelo, M. and Wareham, T. (eds.) (2002) </a:t>
            </a:r>
            <a:r>
              <a:rPr lang="en-GB" sz="2600" i="1" dirty="0" smtClean="0"/>
              <a:t>Failing Students in higher education,</a:t>
            </a:r>
            <a:r>
              <a:rPr lang="en-GB" sz="2600" dirty="0" smtClean="0"/>
              <a:t> Maidenhead:, UK, SRHE/Open University Press.</a:t>
            </a:r>
          </a:p>
          <a:p>
            <a:r>
              <a:rPr lang="en-GB" sz="2600" dirty="0" err="1" smtClean="0"/>
              <a:t>Salovey</a:t>
            </a:r>
            <a:r>
              <a:rPr lang="en-GB" sz="2600" dirty="0" smtClean="0"/>
              <a:t>, P. and Meyer, J. (1990) Emotional Intelligence, Imagination, </a:t>
            </a:r>
            <a:r>
              <a:rPr lang="en-GB" sz="2600" i="1" dirty="0" smtClean="0"/>
              <a:t>Cognition and Personality </a:t>
            </a:r>
            <a:r>
              <a:rPr lang="en-GB" sz="2600" i="1" dirty="0" err="1" smtClean="0"/>
              <a:t>Vol</a:t>
            </a:r>
            <a:r>
              <a:rPr lang="en-GB" sz="2600" i="1" dirty="0" smtClean="0"/>
              <a:t> 9 (3) 185-211.</a:t>
            </a:r>
          </a:p>
          <a:p>
            <a:r>
              <a:rPr lang="en-GB" sz="2600" dirty="0" smtClean="0"/>
              <a:t>Yorke, M. (1999) </a:t>
            </a:r>
            <a:r>
              <a:rPr lang="en-GB" sz="2600" i="1" dirty="0" smtClean="0"/>
              <a:t>Leaving Early: Undergraduate Non-Completion in Higher Education</a:t>
            </a:r>
            <a:r>
              <a:rPr lang="en-GB" sz="2600" dirty="0" smtClean="0"/>
              <a:t>, London: Taylor and Francis.</a:t>
            </a:r>
          </a:p>
          <a:p>
            <a:r>
              <a:rPr lang="en-GB" sz="2600" dirty="0" smtClean="0"/>
              <a:t>Yorke, M. and Longden, B. (2004) </a:t>
            </a:r>
            <a:r>
              <a:rPr lang="en-GB" sz="2600" i="1" dirty="0" smtClean="0"/>
              <a:t>Retention and Student Success in Higher Education</a:t>
            </a:r>
            <a:r>
              <a:rPr lang="en-GB" sz="2600" dirty="0" smtClean="0"/>
              <a:t>, Maidenhead, Open University Press.</a:t>
            </a:r>
          </a:p>
          <a:p>
            <a:endParaRPr lang="en-GB" sz="2600" dirty="0" smtClean="0"/>
          </a:p>
          <a:p>
            <a:endParaRPr lang="en-GB" sz="2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Why is this important?</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IE" dirty="0" smtClean="0"/>
              <a:t>Students learn in many different ways and current research suggests that engaging them is achievable if we adopt appropriate approaches to enhance their learning. Nowadays many teaching staff in HEIs report a growth in disengaged behaviour in HE classrooms, and a growing dependency on tutors rather than the adoption of independent learning approaches.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Without….</a:t>
            </a:r>
            <a:endParaRPr lang="en-GB"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Stripping out all the joy and enthusiasm with which many enter higher education;</a:t>
            </a:r>
          </a:p>
          <a:p>
            <a:r>
              <a:rPr lang="en-GB" dirty="0" smtClean="0"/>
              <a:t>Pushing them into strategic behaviour (Kneale) through which they become progressively focused on modest outcomes? (‘Just tell me what I have got to do to pass: I can’t afford the time to go for a First’);</a:t>
            </a:r>
          </a:p>
          <a:p>
            <a:r>
              <a:rPr lang="en-GB" dirty="0" smtClean="0"/>
              <a:t>Filling them with dissatisfaction around their learning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smtClean="0"/>
              <a:t>Instead</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Building each student’s confidence in what they can do, enabling them to have a genuine and positive measure of their capabilities;</a:t>
            </a:r>
          </a:p>
          <a:p>
            <a:r>
              <a:rPr lang="en-GB" dirty="0" smtClean="0"/>
              <a:t>Ensuring that the disadvantages with which students enter a course of study are addressed and to some extent redressed during their academic careers;</a:t>
            </a:r>
          </a:p>
          <a:p>
            <a:r>
              <a:rPr lang="en-GB" dirty="0" smtClean="0"/>
              <a:t>Enabling intellectual growth, so that graduates are changed for the good by the experience of studying;</a:t>
            </a:r>
          </a:p>
          <a:p>
            <a:r>
              <a:rPr lang="en-GB" dirty="0" smtClean="0"/>
              <a:t>Building the foundations for future life experiences including employment, social engagement and personal fulfilment.</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Disengaged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Don’t live up to their potential and fail to achieve their very best;</a:t>
            </a:r>
          </a:p>
          <a:p>
            <a:r>
              <a:rPr lang="en-GB" dirty="0" smtClean="0"/>
              <a:t>Make life more difficult for the staff who teach and support them;</a:t>
            </a:r>
          </a:p>
          <a:p>
            <a:r>
              <a:rPr lang="en-GB" dirty="0" smtClean="0"/>
              <a:t>Drop out of higher education, thereby damaging their own prospects and HEIs’ performance indicators;</a:t>
            </a:r>
          </a:p>
          <a:p>
            <a:r>
              <a:rPr lang="en-GB" dirty="0" smtClean="0"/>
              <a:t>HEIs suffer both financially and in terms of their status and reputation from high attrition rates. </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r>
              <a:rPr lang="en-GB" sz="3600" dirty="0" smtClean="0"/>
              <a:t>To engage students we need to foster the key literacies that students need:</a:t>
            </a:r>
            <a:endParaRPr lang="en-GB" sz="3600" dirty="0"/>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r>
              <a:rPr lang="en-GB" dirty="0" smtClean="0"/>
              <a:t>Academic literacy: understanding how higher education works; </a:t>
            </a:r>
          </a:p>
          <a:p>
            <a:r>
              <a:rPr lang="en-GB" dirty="0" smtClean="0"/>
              <a:t>Information literacy: understanding how to locate and, most importantly, select information; </a:t>
            </a:r>
          </a:p>
          <a:p>
            <a:r>
              <a:rPr lang="en-GB" dirty="0" smtClean="0"/>
              <a:t>Assessment literacy: understanding how assessment systems work in universities;</a:t>
            </a:r>
          </a:p>
          <a:p>
            <a:r>
              <a:rPr lang="en-GB" dirty="0" smtClean="0"/>
              <a:t>Social literacy: understanding how to work with others using emotional intelligence. </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667594"/>
          </a:xfrm>
          <a:noFill/>
          <a:ln>
            <a:noFill/>
          </a:ln>
        </p:spPr>
        <p:txBody>
          <a:bodyPr vert="horz" wrap="square" lIns="91440" tIns="45720" rIns="91440" bIns="45720" numCol="1" anchor="b" anchorCtr="0" compatLnSpc="1">
            <a:prstTxWarp prst="textNoShape">
              <a:avLst/>
            </a:prstTxWarp>
          </a:bodyPr>
          <a:lstStyle/>
          <a:p>
            <a:r>
              <a:rPr lang="en-GB" sz="3600" dirty="0" smtClean="0"/>
              <a:t>Academic literacy: understanding how higher education works. This includes: </a:t>
            </a:r>
            <a:endParaRPr lang="en-GB" sz="3600" dirty="0"/>
          </a:p>
        </p:txBody>
      </p:sp>
      <p:sp>
        <p:nvSpPr>
          <p:cNvPr id="3" name="Content Placeholder 2"/>
          <p:cNvSpPr>
            <a:spLocks noGrp="1"/>
          </p:cNvSpPr>
          <p:nvPr>
            <p:ph idx="1"/>
          </p:nvPr>
        </p:nvSpPr>
        <p:spPr>
          <a:xfrm>
            <a:off x="714348" y="1916832"/>
            <a:ext cx="8229600" cy="4372830"/>
          </a:xfrm>
          <a:noFill/>
          <a:ln>
            <a:noFill/>
          </a:ln>
        </p:spPr>
        <p:txBody>
          <a:bodyPr vert="horz" wrap="square" lIns="91440" tIns="45720" rIns="91440" bIns="45720" numCol="1" anchor="t" anchorCtr="0" compatLnSpc="1">
            <a:prstTxWarp prst="textNoShape">
              <a:avLst/>
            </a:prstTxWarp>
          </a:bodyPr>
          <a:lstStyle/>
          <a:p>
            <a:r>
              <a:rPr lang="en-GB" dirty="0" smtClean="0"/>
              <a:t>What comprises poor academic conduct:</a:t>
            </a:r>
          </a:p>
          <a:p>
            <a:r>
              <a:rPr lang="en-GB" dirty="0" smtClean="0"/>
              <a:t>What plagiarism looks like and how to avoid it;</a:t>
            </a:r>
          </a:p>
          <a:p>
            <a:r>
              <a:rPr lang="en-GB" dirty="0" smtClean="0"/>
              <a:t>How to apply for late submission of work and what extenuating circumstances comprise</a:t>
            </a:r>
          </a:p>
          <a:p>
            <a:r>
              <a:rPr lang="en-GB" dirty="0" smtClean="0"/>
              <a:t>Writing for academic purposes (when to use third person or first person, active or passive voice, register, tone and vocabulary);</a:t>
            </a:r>
          </a:p>
          <a:p>
            <a:r>
              <a:rPr lang="en-GB" dirty="0" smtClean="0"/>
              <a:t>Reading for academic purposes (including reading for understanding, reading for information, skim reading and seeking quotes to back up arguments.</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Helping students understand the rules of the game</a:t>
            </a:r>
          </a:p>
        </p:txBody>
      </p:sp>
      <p:sp>
        <p:nvSpPr>
          <p:cNvPr id="46083" name="Rectangle 3"/>
          <p:cNvSpPr>
            <a:spLocks noGrp="1"/>
          </p:cNvSpPr>
          <p:nvPr>
            <p:ph idx="1"/>
          </p:nvPr>
        </p:nvSpPr>
        <p:spPr>
          <a:xfrm>
            <a:off x="251520" y="1340768"/>
            <a:ext cx="8640960" cy="4988595"/>
          </a:xfrm>
          <a:noFill/>
          <a:ln>
            <a:noFill/>
          </a:ln>
        </p:spPr>
        <p:txBody>
          <a:bodyPr vert="horz" wrap="square" lIns="91440" tIns="45720" rIns="91440" bIns="45720" numCol="1" anchor="t" anchorCtr="0" compatLnSpc="1">
            <a:prstTxWarp prst="textNoShape">
              <a:avLst/>
            </a:prstTxWarp>
          </a:bodyPr>
          <a:lstStyle/>
          <a:p>
            <a:pPr eaLnBrk="0" hangingPunct="0">
              <a:buNone/>
            </a:pPr>
            <a:r>
              <a:rPr lang="en-GB" dirty="0" smtClean="0"/>
              <a:t>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cit 2003 p90).</a:t>
            </a:r>
          </a:p>
          <a:p>
            <a:pPr eaLnBrk="0" hangingPunct="0"/>
            <a:endParaRPr lang="en-GB" dirty="0" smtClean="0"/>
          </a:p>
          <a:p>
            <a:pPr eaLnBrk="0" hangingPunct="0"/>
            <a:endParaRPr lang="en-GB"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2025</Words>
  <Application>Microsoft Office PowerPoint</Application>
  <PresentationFormat>On-screen Show (4:3)</PresentationFormat>
  <Paragraphs>119</Paragraphs>
  <Slides>24</Slides>
  <Notes>9</Notes>
  <HiddenSlides>0</HiddenSlides>
  <MMClips>0</MMClips>
  <ScaleCrop>false</ScaleCrop>
  <HeadingPairs>
    <vt:vector size="4" baseType="variant">
      <vt:variant>
        <vt:lpstr>Theme</vt:lpstr>
      </vt:variant>
      <vt:variant>
        <vt:i4>9</vt:i4>
      </vt:variant>
      <vt:variant>
        <vt:lpstr>Slide Titles</vt:lpstr>
      </vt:variant>
      <vt:variant>
        <vt:i4>24</vt:i4>
      </vt:variant>
    </vt:vector>
  </HeadingPairs>
  <TitlesOfParts>
    <vt:vector size="33" baseType="lpstr">
      <vt:lpstr>LeedsMet template</vt:lpstr>
      <vt:lpstr>5_LeedsMet template</vt:lpstr>
      <vt:lpstr>6_LeedsMet template</vt:lpstr>
      <vt:lpstr>7_LeedsMet template</vt:lpstr>
      <vt:lpstr>8_LeedsMet template</vt:lpstr>
      <vt:lpstr>12_LeedsMet template</vt:lpstr>
      <vt:lpstr>13_LeedsMet template</vt:lpstr>
      <vt:lpstr>17_LeedsMet template</vt:lpstr>
      <vt:lpstr>18_LeedsMet template</vt:lpstr>
      <vt:lpstr>Approaches to teaching and engaging adult students  Letterkenny Institute of Technology   March 2013 </vt:lpstr>
      <vt:lpstr>In this workshop, we aim to explore how to:</vt:lpstr>
      <vt:lpstr>Why is this important?</vt:lpstr>
      <vt:lpstr>Without….</vt:lpstr>
      <vt:lpstr>Instead</vt:lpstr>
      <vt:lpstr>Disengaged students</vt:lpstr>
      <vt:lpstr>To engage students we need to foster the key literacies that students need:</vt:lpstr>
      <vt:lpstr>Academic literacy: understanding how higher education works. This includes: </vt:lpstr>
      <vt:lpstr>Helping students understand the rules of the game</vt:lpstr>
      <vt:lpstr>Helping students understand writing conventions</vt:lpstr>
      <vt:lpstr>Problems associated with reading</vt:lpstr>
      <vt:lpstr>Help students understand what is required with reading</vt:lpstr>
      <vt:lpstr>Information literacy includes the capacity to:</vt:lpstr>
      <vt:lpstr>Assessment literacy: students do better if they can: </vt:lpstr>
      <vt:lpstr>Assessment and confidence</vt:lpstr>
      <vt:lpstr>Students who believe that intelligence is malleable may be more robust</vt:lpstr>
      <vt:lpstr>Social literacy: students using emotional intelligence can: </vt:lpstr>
      <vt:lpstr>Emotional intelligence helps students</vt:lpstr>
      <vt:lpstr>Teachers using emotional intelligence in the classroom can:</vt:lpstr>
      <vt:lpstr>Using technologies to promote effective learning. We can:</vt:lpstr>
      <vt:lpstr>Seeking to offer personalised learning pathways</vt:lpstr>
      <vt:lpstr>Conclusions</vt:lpstr>
      <vt:lpstr>Useful references</vt:lpstr>
      <vt:lpstr>Further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2013-03-06T18:44:36Z</dcterms:modified>
</cp:coreProperties>
</file>