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19"/>
  </p:notesMasterIdLst>
  <p:handoutMasterIdLst>
    <p:handoutMasterId r:id="rId20"/>
  </p:handoutMasterIdLst>
  <p:sldIdLst>
    <p:sldId id="261" r:id="rId2"/>
    <p:sldId id="262" r:id="rId3"/>
    <p:sldId id="263" r:id="rId4"/>
    <p:sldId id="270" r:id="rId5"/>
    <p:sldId id="278" r:id="rId6"/>
    <p:sldId id="275" r:id="rId7"/>
    <p:sldId id="265" r:id="rId8"/>
    <p:sldId id="266" r:id="rId9"/>
    <p:sldId id="271" r:id="rId10"/>
    <p:sldId id="272" r:id="rId11"/>
    <p:sldId id="267" r:id="rId12"/>
    <p:sldId id="268" r:id="rId13"/>
    <p:sldId id="273" r:id="rId14"/>
    <p:sldId id="274" r:id="rId15"/>
    <p:sldId id="276" r:id="rId16"/>
    <p:sldId id="277" r:id="rId17"/>
    <p:sldId id="269" r:id="rId1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4400" dirty="0" smtClean="0"/>
              <a:t>What’s hot in higher education?</a:t>
            </a:r>
            <a:r>
              <a:rPr lang="en-GB" sz="3600" dirty="0" smtClean="0"/>
              <a:t/>
            </a:r>
            <a:br>
              <a:rPr lang="en-GB" sz="3600" dirty="0" smtClean="0"/>
            </a:br>
            <a:r>
              <a:rPr lang="en-GB" sz="2000" dirty="0" smtClean="0"/>
              <a:t>Waterford Institute of Technology </a:t>
            </a:r>
            <a:r>
              <a:rPr lang="en-GB" sz="1800" dirty="0" smtClean="0"/>
              <a:t>February 2013</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Concerns in relation to the shift to payment by the individual include:</a:t>
            </a:r>
            <a:endParaRPr lang="en-GB" sz="3200" dirty="0"/>
          </a:p>
        </p:txBody>
      </p:sp>
      <p:sp>
        <p:nvSpPr>
          <p:cNvPr id="3" name="Content Placeholder 2"/>
          <p:cNvSpPr>
            <a:spLocks noGrp="1"/>
          </p:cNvSpPr>
          <p:nvPr>
            <p:ph idx="1"/>
          </p:nvPr>
        </p:nvSpPr>
        <p:spPr/>
        <p:txBody>
          <a:bodyPr/>
          <a:lstStyle/>
          <a:p>
            <a:r>
              <a:rPr lang="en-GB" dirty="0" smtClean="0"/>
              <a:t>Worries about the equality of access to HE. In the UK we are concentrating more now on fair access to ‘best’ institutions whereas in the past the concern was more about widening participation to traditionally disadvantaged groups;</a:t>
            </a:r>
          </a:p>
          <a:p>
            <a:r>
              <a:rPr lang="en-GB" dirty="0" smtClean="0"/>
              <a:t>Difficulties about getting students to repay income-contingent loans, which undermines the financial model for fees. Default rates in the UK and Australia are high;</a:t>
            </a:r>
          </a:p>
          <a:p>
            <a:r>
              <a:rPr lang="en-GB" dirty="0" smtClean="0"/>
              <a:t>Concerns about HE tourism, with European mobility making it tempting for students to work the system.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New regions driving global competition in research</a:t>
            </a:r>
            <a:endParaRPr lang="en-GB" sz="3200" dirty="0"/>
          </a:p>
        </p:txBody>
      </p:sp>
      <p:sp>
        <p:nvSpPr>
          <p:cNvPr id="3" name="Content Placeholder 2"/>
          <p:cNvSpPr>
            <a:spLocks noGrp="1"/>
          </p:cNvSpPr>
          <p:nvPr>
            <p:ph idx="1"/>
          </p:nvPr>
        </p:nvSpPr>
        <p:spPr/>
        <p:txBody>
          <a:bodyPr/>
          <a:lstStyle/>
          <a:p>
            <a:r>
              <a:rPr lang="en-GB" dirty="0" smtClean="0"/>
              <a:t>The number of scientific articles being produced globally is growing substantially;</a:t>
            </a:r>
          </a:p>
          <a:p>
            <a:r>
              <a:rPr lang="en-GB" dirty="0" smtClean="0"/>
              <a:t>Traditionally high-ranked research nations like the US and the UK are increasingly being challenged by Asian and other nations and are investing much more cash in their scientists;</a:t>
            </a:r>
          </a:p>
          <a:p>
            <a:r>
              <a:rPr lang="en-GB" dirty="0" smtClean="0"/>
              <a:t>High spending nations such as China, Singapore, South Korea, Taiwan and Brazil are investing to help them move up the research rankings;</a:t>
            </a:r>
          </a:p>
          <a:p>
            <a:r>
              <a:rPr lang="en-GB" dirty="0" smtClean="0"/>
              <a:t>This is putting pressure on researchers in nations like Ireland and the UK where research budgets may be constrained.</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Internationalisation will grow broader and deeper</a:t>
            </a:r>
            <a:endParaRPr lang="en-GB" sz="3200" dirty="0"/>
          </a:p>
        </p:txBody>
      </p:sp>
      <p:sp>
        <p:nvSpPr>
          <p:cNvPr id="3" name="Content Placeholder 2"/>
          <p:cNvSpPr>
            <a:spLocks noGrp="1"/>
          </p:cNvSpPr>
          <p:nvPr>
            <p:ph idx="1"/>
          </p:nvPr>
        </p:nvSpPr>
        <p:spPr/>
        <p:txBody>
          <a:bodyPr/>
          <a:lstStyle/>
          <a:p>
            <a:r>
              <a:rPr lang="en-GB" dirty="0" smtClean="0"/>
              <a:t>Almost every nation offering Higher Education is seeking to increase the number of international students;</a:t>
            </a:r>
          </a:p>
          <a:p>
            <a:r>
              <a:rPr lang="en-GB" dirty="0" smtClean="0"/>
              <a:t>The number of internationally mobile students is expected to double to 8 million by 2025;</a:t>
            </a:r>
          </a:p>
          <a:p>
            <a:r>
              <a:rPr lang="en-GB" dirty="0" smtClean="0"/>
              <a:t>Nations including Brazil are seeking to gain a competitive edge by specifically increasing the numbers of their students studying internationally;</a:t>
            </a:r>
          </a:p>
          <a:p>
            <a:r>
              <a:rPr lang="en-GB" dirty="0" smtClean="0"/>
              <a:t>As developing countries get better at retaining their skilled academics, our traditionally secure international markets are likely to shrink.</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International higher education growth</a:t>
            </a:r>
            <a:endParaRPr lang="en-GB" sz="3200" dirty="0"/>
          </a:p>
        </p:txBody>
      </p:sp>
      <p:sp>
        <p:nvSpPr>
          <p:cNvPr id="3" name="Content Placeholder 2"/>
          <p:cNvSpPr>
            <a:spLocks noGrp="1"/>
          </p:cNvSpPr>
          <p:nvPr>
            <p:ph idx="1"/>
          </p:nvPr>
        </p:nvSpPr>
        <p:spPr/>
        <p:txBody>
          <a:bodyPr/>
          <a:lstStyle/>
          <a:p>
            <a:r>
              <a:rPr lang="en-GB" dirty="0" smtClean="0"/>
              <a:t>We are seeing increasing amounts of transnational education where education is delivered by an HEI from one nation in another;</a:t>
            </a:r>
          </a:p>
          <a:p>
            <a:r>
              <a:rPr lang="en-GB" dirty="0" smtClean="0"/>
              <a:t>More and more nations are setting up full campuses abroad including India, Qatar, Singapore, United Arab Emirates and China;</a:t>
            </a:r>
          </a:p>
          <a:p>
            <a:r>
              <a:rPr lang="en-GB" dirty="0" smtClean="0"/>
              <a:t>This makes HE more accessible and cheaper than sending students abroad;</a:t>
            </a:r>
          </a:p>
          <a:p>
            <a:r>
              <a:rPr lang="en-GB" dirty="0" smtClean="0"/>
              <a:t>In the past the US, UK, Australia and European universities dominated this market but some nations are choosing to set up transnational clusters e.g. Doha Education City in Qatar.</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implications for Irish and UK institutions</a:t>
            </a:r>
            <a:endParaRPr lang="en-GB" sz="3200" dirty="0"/>
          </a:p>
        </p:txBody>
      </p:sp>
      <p:sp>
        <p:nvSpPr>
          <p:cNvPr id="3" name="Content Placeholder 2"/>
          <p:cNvSpPr>
            <a:spLocks noGrp="1"/>
          </p:cNvSpPr>
          <p:nvPr>
            <p:ph idx="1"/>
          </p:nvPr>
        </p:nvSpPr>
        <p:spPr/>
        <p:txBody>
          <a:bodyPr/>
          <a:lstStyle/>
          <a:p>
            <a:r>
              <a:rPr lang="en-GB" dirty="0" smtClean="0"/>
              <a:t>We need to employ flexible academics who are keen to teach international students on-site and at remote campuses;</a:t>
            </a:r>
          </a:p>
          <a:p>
            <a:r>
              <a:rPr lang="en-GB" dirty="0" smtClean="0"/>
              <a:t>Staff need to develop basic linguistic competences in, for example, Mandarin, Portuguese and Arabic;</a:t>
            </a:r>
          </a:p>
          <a:p>
            <a:r>
              <a:rPr lang="en-GB" dirty="0" smtClean="0"/>
              <a:t>We need to develop our own cross-cultural capabilities, better understanding </a:t>
            </a:r>
            <a:r>
              <a:rPr lang="en-GB" smtClean="0"/>
              <a:t>different cultural </a:t>
            </a:r>
            <a:r>
              <a:rPr lang="en-GB" dirty="0" smtClean="0"/>
              <a:t>mores and contexts;</a:t>
            </a:r>
          </a:p>
          <a:p>
            <a:r>
              <a:rPr lang="en-GB" dirty="0" smtClean="0"/>
              <a:t>Our distance and flexible learning curricula need to be focused internationally.</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Problematic business modelling and strategic planning.</a:t>
            </a:r>
            <a:endParaRPr lang="en-GB" sz="3200" dirty="0"/>
          </a:p>
        </p:txBody>
      </p:sp>
      <p:sp>
        <p:nvSpPr>
          <p:cNvPr id="3" name="Content Placeholder 2"/>
          <p:cNvSpPr>
            <a:spLocks noGrp="1"/>
          </p:cNvSpPr>
          <p:nvPr>
            <p:ph idx="1"/>
          </p:nvPr>
        </p:nvSpPr>
        <p:spPr/>
        <p:txBody>
          <a:bodyPr/>
          <a:lstStyle/>
          <a:p>
            <a:r>
              <a:rPr lang="en-GB" dirty="0" smtClean="0"/>
              <a:t>Change is happening so fast that HEIs have little time to make rational and strategic plans;</a:t>
            </a:r>
          </a:p>
          <a:p>
            <a:r>
              <a:rPr lang="en-GB" dirty="0" smtClean="0"/>
              <a:t>Shifts in governmental imperatives make long- or even medium-term planning problematic;</a:t>
            </a:r>
          </a:p>
          <a:p>
            <a:r>
              <a:rPr lang="en-GB" dirty="0" smtClean="0"/>
              <a:t>The international recession is making business modelling and prediction of issues like student recruitment and retention extremely complex;</a:t>
            </a:r>
          </a:p>
          <a:p>
            <a:r>
              <a:rPr lang="en-GB" dirty="0" smtClean="0"/>
              <a:t>Conventional management and leadership training for HEIs may not be keeping pace with institutional needs.</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Conclusions</a:t>
            </a:r>
            <a:endParaRPr lang="en-GB" sz="3200" dirty="0"/>
          </a:p>
        </p:txBody>
      </p:sp>
      <p:sp>
        <p:nvSpPr>
          <p:cNvPr id="3" name="Content Placeholder 2"/>
          <p:cNvSpPr>
            <a:spLocks noGrp="1"/>
          </p:cNvSpPr>
          <p:nvPr>
            <p:ph idx="1"/>
          </p:nvPr>
        </p:nvSpPr>
        <p:spPr/>
        <p:txBody>
          <a:bodyPr/>
          <a:lstStyle/>
          <a:p>
            <a:r>
              <a:rPr lang="en-GB" dirty="0" smtClean="0"/>
              <a:t>The times they are (as always) </a:t>
            </a:r>
            <a:r>
              <a:rPr lang="en-GB" dirty="0" smtClean="0"/>
              <a:t>a-changing</a:t>
            </a:r>
            <a:r>
              <a:rPr lang="en-GB" dirty="0" smtClean="0"/>
              <a:t>;</a:t>
            </a:r>
          </a:p>
          <a:p>
            <a:r>
              <a:rPr lang="en-GB" dirty="0" smtClean="0"/>
              <a:t>HEIs which hope to survive and thrive need to be fleet of foot and able to change direction rapidly;</a:t>
            </a:r>
          </a:p>
          <a:p>
            <a:r>
              <a:rPr lang="en-GB" dirty="0" smtClean="0"/>
              <a:t>Student individual and cohort behaviours are less predictable than ever before requiring staff flexibility to manage the learning process;</a:t>
            </a:r>
          </a:p>
          <a:p>
            <a:r>
              <a:rPr lang="en-GB" dirty="0" smtClean="0"/>
              <a:t> As curriculum delivery and assessment processes and practices change, technologies will be increasingly important to support HEIs in uncertain times.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References</a:t>
            </a:r>
            <a:endParaRPr lang="en-GB" sz="3200" dirty="0"/>
          </a:p>
        </p:txBody>
      </p:sp>
      <p:sp>
        <p:nvSpPr>
          <p:cNvPr id="3" name="Content Placeholder 2"/>
          <p:cNvSpPr>
            <a:spLocks noGrp="1"/>
          </p:cNvSpPr>
          <p:nvPr>
            <p:ph idx="1"/>
          </p:nvPr>
        </p:nvSpPr>
        <p:spPr/>
        <p:txBody>
          <a:bodyPr/>
          <a:lstStyle/>
          <a:p>
            <a:r>
              <a:rPr lang="en-GB" dirty="0" smtClean="0"/>
              <a:t>Elizabeth </a:t>
            </a:r>
            <a:r>
              <a:rPr lang="en-GB" dirty="0" err="1" smtClean="0"/>
              <a:t>Gibney</a:t>
            </a:r>
            <a:r>
              <a:rPr lang="en-GB" dirty="0" smtClean="0"/>
              <a:t> (2013) A different world THES 31 Jan 2013</a:t>
            </a:r>
          </a:p>
          <a:p>
            <a:r>
              <a:rPr lang="en-GB" i="1" dirty="0" smtClean="0"/>
              <a:t>2011 Blue Skies: new thinking about the future of higher education, </a:t>
            </a:r>
            <a:r>
              <a:rPr lang="en-GB" dirty="0" smtClean="0"/>
              <a:t>London: Pearson.</a:t>
            </a:r>
          </a:p>
          <a:p>
            <a:r>
              <a:rPr lang="en-GB" dirty="0" smtClean="0"/>
              <a:t>OECD (2013) Education at a glance</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Key trends in 2013</a:t>
            </a:r>
            <a:endParaRPr lang="en-GB" sz="3200" dirty="0"/>
          </a:p>
        </p:txBody>
      </p:sp>
      <p:sp>
        <p:nvSpPr>
          <p:cNvPr id="3" name="Content Placeholder 2"/>
          <p:cNvSpPr>
            <a:spLocks noGrp="1"/>
          </p:cNvSpPr>
          <p:nvPr>
            <p:ph idx="1"/>
          </p:nvPr>
        </p:nvSpPr>
        <p:spPr/>
        <p:txBody>
          <a:bodyPr/>
          <a:lstStyle/>
          <a:p>
            <a:r>
              <a:rPr lang="en-GB" dirty="0" smtClean="0"/>
              <a:t>The boom in undergraduate study;</a:t>
            </a:r>
          </a:p>
          <a:p>
            <a:r>
              <a:rPr lang="en-GB" dirty="0" smtClean="0"/>
              <a:t>A potential crisis in Masters level provision;</a:t>
            </a:r>
          </a:p>
          <a:p>
            <a:r>
              <a:rPr lang="en-GB" dirty="0" smtClean="0"/>
              <a:t>The growth of private provision;</a:t>
            </a:r>
          </a:p>
          <a:p>
            <a:r>
              <a:rPr lang="en-GB" dirty="0" smtClean="0"/>
              <a:t>Students or their families having to pay their way;</a:t>
            </a:r>
          </a:p>
          <a:p>
            <a:r>
              <a:rPr lang="en-GB" dirty="0" smtClean="0"/>
              <a:t>New regions driving global competition in research;</a:t>
            </a:r>
          </a:p>
          <a:p>
            <a:r>
              <a:rPr lang="en-GB" dirty="0" smtClean="0"/>
              <a:t>Internationalisation will grow broader and deeper;</a:t>
            </a:r>
          </a:p>
          <a:p>
            <a:r>
              <a:rPr lang="en-GB" dirty="0" smtClean="0"/>
              <a:t>Problematic business modelling and strategic planning.</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boom in undergraduate study:</a:t>
            </a:r>
            <a:endParaRPr lang="en-GB" sz="3200" dirty="0"/>
          </a:p>
        </p:txBody>
      </p:sp>
      <p:sp>
        <p:nvSpPr>
          <p:cNvPr id="3" name="Content Placeholder 2"/>
          <p:cNvSpPr>
            <a:spLocks noGrp="1"/>
          </p:cNvSpPr>
          <p:nvPr>
            <p:ph idx="1"/>
          </p:nvPr>
        </p:nvSpPr>
        <p:spPr/>
        <p:txBody>
          <a:bodyPr/>
          <a:lstStyle/>
          <a:p>
            <a:r>
              <a:rPr lang="en-GB" dirty="0" smtClean="0"/>
              <a:t>2000-2010 the percentage of adults receiving tertiary education has risen from 19%-29% and this is predicted to rise rapidly;</a:t>
            </a:r>
          </a:p>
          <a:p>
            <a:r>
              <a:rPr lang="en-GB" dirty="0" smtClean="0"/>
              <a:t>China and India will be responsible for much of this increase but both will want to target HE programmes as unemployment of graduates is rising in both;</a:t>
            </a:r>
          </a:p>
          <a:p>
            <a:r>
              <a:rPr lang="en-GB" dirty="0" smtClean="0"/>
              <a:t>Student numbers from Sub-Saharan Africa are also predicted as part of a move for developing countries from 20-25% enrolment;</a:t>
            </a:r>
          </a:p>
          <a:p>
            <a:r>
              <a:rPr lang="en-GB" dirty="0" smtClean="0"/>
              <a:t>HEIs missions are therefore likely to diverge further.</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growth of mass education</a:t>
            </a:r>
            <a:endParaRPr lang="en-GB" sz="3200" dirty="0"/>
          </a:p>
        </p:txBody>
      </p:sp>
      <p:sp>
        <p:nvSpPr>
          <p:cNvPr id="3" name="Content Placeholder 2"/>
          <p:cNvSpPr>
            <a:spLocks noGrp="1"/>
          </p:cNvSpPr>
          <p:nvPr>
            <p:ph idx="1"/>
          </p:nvPr>
        </p:nvSpPr>
        <p:spPr/>
        <p:txBody>
          <a:bodyPr/>
          <a:lstStyle/>
          <a:p>
            <a:r>
              <a:rPr lang="en-GB" dirty="0" smtClean="0"/>
              <a:t>This may take the form of mass education with significantly increasing sizes of HEI;</a:t>
            </a:r>
          </a:p>
          <a:p>
            <a:r>
              <a:rPr lang="en-GB" dirty="0" smtClean="0"/>
              <a:t>Distance education is seen as a panacea in some areas with the increasing promotion of Massive Open On-line Courses (MOOCs) currently gaining much publicity;</a:t>
            </a:r>
          </a:p>
          <a:p>
            <a:r>
              <a:rPr lang="en-GB" dirty="0" smtClean="0"/>
              <a:t>HEIs including Harvard, MIT and the UK OU offer free on-line content, with some offering peer review opportunities for assignments;</a:t>
            </a:r>
          </a:p>
          <a:p>
            <a:r>
              <a:rPr lang="en-GB" dirty="0" smtClean="0"/>
              <a:t>Currently most MOOCs don’t offer assessment or credit opportunities and retention can be a significant problem.</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do HEIs of the future need to be like?</a:t>
            </a:r>
            <a:endParaRPr lang="en-GB" sz="3200" dirty="0"/>
          </a:p>
        </p:txBody>
      </p:sp>
      <p:sp>
        <p:nvSpPr>
          <p:cNvPr id="3" name="Content Placeholder 2"/>
          <p:cNvSpPr>
            <a:spLocks noGrp="1"/>
          </p:cNvSpPr>
          <p:nvPr>
            <p:ph idx="1"/>
          </p:nvPr>
        </p:nvSpPr>
        <p:spPr>
          <a:xfrm>
            <a:off x="357158" y="1357298"/>
            <a:ext cx="8340755" cy="4972065"/>
          </a:xfrm>
        </p:spPr>
        <p:txBody>
          <a:bodyPr/>
          <a:lstStyle/>
          <a:p>
            <a:r>
              <a:rPr lang="en-GB" dirty="0" smtClean="0"/>
              <a:t>Although the content of what is being taught will continue to be very important, where academics source their content will need to change;</a:t>
            </a:r>
          </a:p>
          <a:p>
            <a:r>
              <a:rPr lang="en-GB" dirty="0" smtClean="0"/>
              <a:t>Curriculum and content design needs to be less the responsibility of an individual and more a collective task, with greater use, for example, of Open Educational Resources;</a:t>
            </a:r>
          </a:p>
          <a:p>
            <a:r>
              <a:rPr lang="en-GB" dirty="0" smtClean="0"/>
              <a:t>Developing student literacies (assessment literacy, academic literacy, information literacy, etc) is becoming a greater part of the academic’s role;</a:t>
            </a:r>
          </a:p>
          <a:p>
            <a:r>
              <a:rPr lang="en-GB" dirty="0" smtClean="0"/>
              <a:t>Future HEIs need to concentrate on the accreditation and recognition of student achievement and the fostering of student engagement.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 potential crisis in Masters level provision</a:t>
            </a:r>
            <a:endParaRPr lang="en-GB" sz="3200" dirty="0"/>
          </a:p>
        </p:txBody>
      </p:sp>
      <p:sp>
        <p:nvSpPr>
          <p:cNvPr id="3" name="Content Placeholder 2"/>
          <p:cNvSpPr>
            <a:spLocks noGrp="1"/>
          </p:cNvSpPr>
          <p:nvPr>
            <p:ph idx="1"/>
          </p:nvPr>
        </p:nvSpPr>
        <p:spPr>
          <a:xfrm>
            <a:off x="285720" y="1357298"/>
            <a:ext cx="8412193" cy="4972065"/>
          </a:xfrm>
        </p:spPr>
        <p:txBody>
          <a:bodyPr/>
          <a:lstStyle/>
          <a:p>
            <a:r>
              <a:rPr lang="en-GB" dirty="0" smtClean="0"/>
              <a:t>Many HEIs see post-graduate provision as a key growth area;</a:t>
            </a:r>
          </a:p>
          <a:p>
            <a:r>
              <a:rPr lang="en-GB" dirty="0" smtClean="0"/>
              <a:t>However, there is significant competition between HEIs and nations for postgraduate students, with many European HEIs teaching all Masters programmes in English, thereby eliminating the traditional advantage of Irish, UK, Australasian and North American universities;</a:t>
            </a:r>
          </a:p>
          <a:p>
            <a:r>
              <a:rPr lang="en-GB" dirty="0" smtClean="0"/>
              <a:t>As graduates become debt-laden it is not clear how many will be prepared to take on further debt for a PG qualification;</a:t>
            </a:r>
          </a:p>
          <a:p>
            <a:r>
              <a:rPr lang="en-GB" dirty="0" smtClean="0"/>
              <a:t>Few HEIs have worked out viable business models for PG programmes.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growth of private provision</a:t>
            </a:r>
            <a:endParaRPr lang="en-GB" sz="3200" dirty="0"/>
          </a:p>
        </p:txBody>
      </p:sp>
      <p:sp>
        <p:nvSpPr>
          <p:cNvPr id="3" name="Content Placeholder 2"/>
          <p:cNvSpPr>
            <a:spLocks noGrp="1"/>
          </p:cNvSpPr>
          <p:nvPr>
            <p:ph idx="1"/>
          </p:nvPr>
        </p:nvSpPr>
        <p:spPr/>
        <p:txBody>
          <a:bodyPr/>
          <a:lstStyle/>
          <a:p>
            <a:r>
              <a:rPr lang="en-GB" dirty="0" smtClean="0"/>
              <a:t>In Latin America in recent years most HE is now private whereas most was public 20 years ago;</a:t>
            </a:r>
          </a:p>
          <a:p>
            <a:r>
              <a:rPr lang="en-GB" dirty="0" smtClean="0"/>
              <a:t>Private provision is growing rapidly in the UK particularly in fields such as Finance and Law, with strong encouragement from the UK government;</a:t>
            </a:r>
          </a:p>
          <a:p>
            <a:r>
              <a:rPr lang="en-GB" dirty="0" smtClean="0"/>
              <a:t>The US which has led in offering private HE has seen for-profit college enrolment increase tenfold since 2001;</a:t>
            </a:r>
          </a:p>
          <a:p>
            <a:r>
              <a:rPr lang="en-GB" dirty="0" smtClean="0"/>
              <a:t>Developing countries such as India see this as being a great opportunity to finance growth;</a:t>
            </a:r>
          </a:p>
          <a:p>
            <a:r>
              <a:rPr lang="en-GB" dirty="0" smtClean="0"/>
              <a:t> Quality assurance and enhancement issues will need to be resolved.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Students or their families having to pay their way</a:t>
            </a:r>
            <a:endParaRPr lang="en-GB" sz="3200" dirty="0"/>
          </a:p>
        </p:txBody>
      </p:sp>
      <p:sp>
        <p:nvSpPr>
          <p:cNvPr id="3" name="Content Placeholder 2"/>
          <p:cNvSpPr>
            <a:spLocks noGrp="1"/>
          </p:cNvSpPr>
          <p:nvPr>
            <p:ph idx="1"/>
          </p:nvPr>
        </p:nvSpPr>
        <p:spPr>
          <a:xfrm>
            <a:off x="214282" y="1539875"/>
            <a:ext cx="8483631" cy="4789488"/>
          </a:xfrm>
        </p:spPr>
        <p:txBody>
          <a:bodyPr/>
          <a:lstStyle/>
          <a:p>
            <a:r>
              <a:rPr lang="en-GB" dirty="0" smtClean="0"/>
              <a:t>In many nations, higher education is being reframed as a private rather than a public good;</a:t>
            </a:r>
          </a:p>
          <a:p>
            <a:r>
              <a:rPr lang="en-GB" dirty="0" smtClean="0"/>
              <a:t>In the UK fees have grown to £9,000 with the burden of support for higher education moving from the state to individuals (and admin fees in Ireland look as if they will go the same way);</a:t>
            </a:r>
          </a:p>
          <a:p>
            <a:r>
              <a:rPr lang="en-GB" dirty="0" smtClean="0"/>
              <a:t>In nations like Italy where fees have tended to be low, what students get for their money is also minimal.</a:t>
            </a:r>
          </a:p>
          <a:p>
            <a:r>
              <a:rPr lang="en-GB" dirty="0" smtClean="0"/>
              <a:t>Recently Finland (in 2010) and Hungary (from 2013) have introduced fees (although Germany is set to drop the small fees they have in place);</a:t>
            </a:r>
          </a:p>
          <a:p>
            <a:r>
              <a:rPr lang="en-GB" dirty="0" smtClean="0"/>
              <a:t> Fees in the US have increased by 42% since 2000-1.</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This has led to an increase in demands for accountability</a:t>
            </a:r>
            <a:endParaRPr lang="en-GB" sz="3200" dirty="0"/>
          </a:p>
        </p:txBody>
      </p:sp>
      <p:sp>
        <p:nvSpPr>
          <p:cNvPr id="3" name="Content Placeholder 2"/>
          <p:cNvSpPr>
            <a:spLocks noGrp="1"/>
          </p:cNvSpPr>
          <p:nvPr>
            <p:ph idx="1"/>
          </p:nvPr>
        </p:nvSpPr>
        <p:spPr/>
        <p:txBody>
          <a:bodyPr/>
          <a:lstStyle/>
          <a:p>
            <a:r>
              <a:rPr lang="en-GB" dirty="0" smtClean="0"/>
              <a:t>Quality assurance issues become more prominent when the individual is footing the bill;</a:t>
            </a:r>
          </a:p>
          <a:p>
            <a:r>
              <a:rPr lang="en-GB" dirty="0" smtClean="0"/>
              <a:t>The nature of the transaction changes if the student sees himself or herself as a customer and may expect higher service standards from teachers and institutions;</a:t>
            </a:r>
          </a:p>
          <a:p>
            <a:r>
              <a:rPr lang="en-GB" dirty="0" smtClean="0"/>
              <a:t>A changing relationship between HEIs and students (and their parents) evolves, where value-for-money demands may drive more student complaints and grievances.</a:t>
            </a:r>
          </a:p>
          <a:p>
            <a:pPr>
              <a:buNone/>
            </a:pP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1409</Words>
  <Application>Microsoft Office PowerPoint</Application>
  <PresentationFormat>On-screen Show (4:3)</PresentationFormat>
  <Paragraphs>93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LeedsMet template</vt:lpstr>
      <vt:lpstr>What’s hot in higher education? Waterford Institute of Technology February 2013 </vt:lpstr>
      <vt:lpstr>Key trends in 2013</vt:lpstr>
      <vt:lpstr>The boom in undergraduate study:</vt:lpstr>
      <vt:lpstr>The growth of mass education</vt:lpstr>
      <vt:lpstr>What do HEIs of the future need to be like?</vt:lpstr>
      <vt:lpstr>A potential crisis in Masters level provision</vt:lpstr>
      <vt:lpstr>The growth of private provision</vt:lpstr>
      <vt:lpstr>Students or their families having to pay their way</vt:lpstr>
      <vt:lpstr>This has led to an increase in demands for accountability</vt:lpstr>
      <vt:lpstr>Concerns in relation to the shift to payment by the individual include:</vt:lpstr>
      <vt:lpstr>New regions driving global competition in research</vt:lpstr>
      <vt:lpstr>Internationalisation will grow broader and deeper</vt:lpstr>
      <vt:lpstr>International higher education growth</vt:lpstr>
      <vt:lpstr>The implications for Irish and UK institutions</vt:lpstr>
      <vt:lpstr>Problematic business modelling and strategic planning.</vt:lpstr>
      <vt:lpstr>Conclusions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2013-02-14T12:57:37Z</dcterms:modified>
</cp:coreProperties>
</file>