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7"/>
  </p:notesMasterIdLst>
  <p:handoutMasterIdLst>
    <p:handoutMasterId r:id="rId18"/>
  </p:handoutMasterIdLst>
  <p:sldIdLst>
    <p:sldId id="256" r:id="rId2"/>
    <p:sldId id="301" r:id="rId3"/>
    <p:sldId id="270" r:id="rId4"/>
    <p:sldId id="289" r:id="rId5"/>
    <p:sldId id="290" r:id="rId6"/>
    <p:sldId id="291" r:id="rId7"/>
    <p:sldId id="292" r:id="rId8"/>
    <p:sldId id="293" r:id="rId9"/>
    <p:sldId id="294" r:id="rId10"/>
    <p:sldId id="295" r:id="rId11"/>
    <p:sldId id="296" r:id="rId12"/>
    <p:sldId id="297" r:id="rId13"/>
    <p:sldId id="298" r:id="rId14"/>
    <p:sldId id="299" r:id="rId15"/>
    <p:sldId id="300" r:id="rId16"/>
  </p:sldIdLst>
  <p:sldSz cx="9144000" cy="6858000" type="screen4x3"/>
  <p:notesSz cx="6858000" cy="9144000"/>
  <p:defaultTextStyle>
    <a:defPPr>
      <a:defRPr lang="en-GB"/>
    </a:defPPr>
    <a:lvl1pPr algn="ctr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09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A9C32D4-9094-4B0C-8B78-90F1D6A3AA9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08607A0-0052-4E2A-A00E-3071CD2E23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6CF6D01-9B29-427E-ACA7-86B9E1DAD67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04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20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20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99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78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20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99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78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57" y="2064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20" y="2243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99" y="2243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78" y="2243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57" y="2243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36" y="2243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20" y="2421"/>
              <a:ext cx="127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99" y="2421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78" y="2421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57" y="2421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20" y="2600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99" y="2600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78" y="2600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57" y="2600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36" y="2600"/>
              <a:ext cx="127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20" y="2779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99" y="2779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78" y="2779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57" y="2779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20" y="2958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99" y="2958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78" y="2958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57" y="2958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99" y="3137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57" y="3137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GB" altLang="en-US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GB" altLang="en-US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35CAFC-1D89-4E29-97A6-73A5C112E202}" type="datetime1">
              <a:rPr lang="en-GB" altLang="en-US"/>
              <a:pPr>
                <a:defRPr/>
              </a:pPr>
              <a:t>13/02/2013</a:t>
            </a:fld>
            <a:endParaRPr lang="en-GB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1ED466-BA49-470E-AB5B-659C3D0B2396}" type="datetime1">
              <a:rPr lang="en-GB"/>
              <a:pPr>
                <a:defRPr/>
              </a:pPr>
              <a:t>13/02/2013</a:t>
            </a:fld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# </a:t>
            </a:r>
            <a:fld id="{B5DBCA69-BC2D-4C0E-95B9-6BF04353D5D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8925" y="122238"/>
            <a:ext cx="2058988" cy="6080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29325" cy="6080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DA605C-856B-4707-B1DD-6E884C373089}" type="datetime1">
              <a:rPr lang="en-GB"/>
              <a:pPr>
                <a:defRPr/>
              </a:pPr>
              <a:t>13/02/2013</a:t>
            </a:fld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# </a:t>
            </a:r>
            <a:fld id="{D31844E0-60AF-44D8-BEBB-67740B87AB2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 flipH="1">
            <a:off x="7956550" y="152400"/>
            <a:ext cx="6350" cy="1189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9"/>
          <p:cNvGrpSpPr>
            <a:grpSpLocks/>
          </p:cNvGrpSpPr>
          <p:nvPr/>
        </p:nvGrpSpPr>
        <p:grpSpPr bwMode="auto">
          <a:xfrm>
            <a:off x="8101013" y="188913"/>
            <a:ext cx="574675" cy="1081087"/>
            <a:chOff x="4720" y="1885"/>
            <a:chExt cx="843" cy="1379"/>
          </a:xfrm>
        </p:grpSpPr>
        <p:sp>
          <p:nvSpPr>
            <p:cNvPr id="6" name="Oval 10"/>
            <p:cNvSpPr>
              <a:spLocks noChangeArrowheads="1"/>
            </p:cNvSpPr>
            <p:nvPr/>
          </p:nvSpPr>
          <p:spPr bwMode="auto">
            <a:xfrm>
              <a:off x="4720" y="1885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Oval 11"/>
            <p:cNvSpPr>
              <a:spLocks noChangeArrowheads="1"/>
            </p:cNvSpPr>
            <p:nvPr/>
          </p:nvSpPr>
          <p:spPr bwMode="auto">
            <a:xfrm>
              <a:off x="489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Oval 12"/>
            <p:cNvSpPr>
              <a:spLocks noChangeArrowheads="1"/>
            </p:cNvSpPr>
            <p:nvPr/>
          </p:nvSpPr>
          <p:spPr bwMode="auto">
            <a:xfrm>
              <a:off x="507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13"/>
            <p:cNvSpPr>
              <a:spLocks noChangeArrowheads="1"/>
            </p:cNvSpPr>
            <p:nvPr/>
          </p:nvSpPr>
          <p:spPr bwMode="auto">
            <a:xfrm>
              <a:off x="4720" y="206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Oval 14"/>
            <p:cNvSpPr>
              <a:spLocks noChangeArrowheads="1"/>
            </p:cNvSpPr>
            <p:nvPr/>
          </p:nvSpPr>
          <p:spPr bwMode="auto">
            <a:xfrm>
              <a:off x="489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Oval 15"/>
            <p:cNvSpPr>
              <a:spLocks noChangeArrowheads="1"/>
            </p:cNvSpPr>
            <p:nvPr/>
          </p:nvSpPr>
          <p:spPr bwMode="auto">
            <a:xfrm>
              <a:off x="507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Oval 16"/>
            <p:cNvSpPr>
              <a:spLocks noChangeArrowheads="1"/>
            </p:cNvSpPr>
            <p:nvPr/>
          </p:nvSpPr>
          <p:spPr bwMode="auto">
            <a:xfrm>
              <a:off x="5258" y="206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Oval 17"/>
            <p:cNvSpPr>
              <a:spLocks noChangeArrowheads="1"/>
            </p:cNvSpPr>
            <p:nvPr/>
          </p:nvSpPr>
          <p:spPr bwMode="auto">
            <a:xfrm>
              <a:off x="4720" y="224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Oval 18"/>
            <p:cNvSpPr>
              <a:spLocks noChangeArrowheads="1"/>
            </p:cNvSpPr>
            <p:nvPr/>
          </p:nvSpPr>
          <p:spPr bwMode="auto">
            <a:xfrm>
              <a:off x="4899" y="224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Oval 19"/>
            <p:cNvSpPr>
              <a:spLocks noChangeArrowheads="1"/>
            </p:cNvSpPr>
            <p:nvPr/>
          </p:nvSpPr>
          <p:spPr bwMode="auto">
            <a:xfrm>
              <a:off x="5079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Oval 20"/>
            <p:cNvSpPr>
              <a:spLocks noChangeArrowheads="1"/>
            </p:cNvSpPr>
            <p:nvPr/>
          </p:nvSpPr>
          <p:spPr bwMode="auto">
            <a:xfrm>
              <a:off x="5258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Oval 21"/>
            <p:cNvSpPr>
              <a:spLocks noChangeArrowheads="1"/>
            </p:cNvSpPr>
            <p:nvPr/>
          </p:nvSpPr>
          <p:spPr bwMode="auto">
            <a:xfrm>
              <a:off x="5435" y="2243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Oval 22"/>
            <p:cNvSpPr>
              <a:spLocks noChangeArrowheads="1"/>
            </p:cNvSpPr>
            <p:nvPr/>
          </p:nvSpPr>
          <p:spPr bwMode="auto">
            <a:xfrm>
              <a:off x="4720" y="2422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Oval 23"/>
            <p:cNvSpPr>
              <a:spLocks noChangeArrowheads="1"/>
            </p:cNvSpPr>
            <p:nvPr/>
          </p:nvSpPr>
          <p:spPr bwMode="auto">
            <a:xfrm>
              <a:off x="489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Oval 24"/>
            <p:cNvSpPr>
              <a:spLocks noChangeArrowheads="1"/>
            </p:cNvSpPr>
            <p:nvPr/>
          </p:nvSpPr>
          <p:spPr bwMode="auto">
            <a:xfrm>
              <a:off x="507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Oval 25"/>
            <p:cNvSpPr>
              <a:spLocks noChangeArrowheads="1"/>
            </p:cNvSpPr>
            <p:nvPr/>
          </p:nvSpPr>
          <p:spPr bwMode="auto">
            <a:xfrm>
              <a:off x="5258" y="2422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Oval 26"/>
            <p:cNvSpPr>
              <a:spLocks noChangeArrowheads="1"/>
            </p:cNvSpPr>
            <p:nvPr/>
          </p:nvSpPr>
          <p:spPr bwMode="auto">
            <a:xfrm>
              <a:off x="4720" y="2600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Oval 27"/>
            <p:cNvSpPr>
              <a:spLocks noChangeArrowheads="1"/>
            </p:cNvSpPr>
            <p:nvPr/>
          </p:nvSpPr>
          <p:spPr bwMode="auto">
            <a:xfrm>
              <a:off x="4899" y="2600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Oval 28"/>
            <p:cNvSpPr>
              <a:spLocks noChangeArrowheads="1"/>
            </p:cNvSpPr>
            <p:nvPr/>
          </p:nvSpPr>
          <p:spPr bwMode="auto">
            <a:xfrm>
              <a:off x="5079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Oval 29"/>
            <p:cNvSpPr>
              <a:spLocks noChangeArrowheads="1"/>
            </p:cNvSpPr>
            <p:nvPr/>
          </p:nvSpPr>
          <p:spPr bwMode="auto">
            <a:xfrm>
              <a:off x="5258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Oval 30"/>
            <p:cNvSpPr>
              <a:spLocks noChangeArrowheads="1"/>
            </p:cNvSpPr>
            <p:nvPr/>
          </p:nvSpPr>
          <p:spPr bwMode="auto">
            <a:xfrm>
              <a:off x="5435" y="2600"/>
              <a:ext cx="128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Oval 31"/>
            <p:cNvSpPr>
              <a:spLocks noChangeArrowheads="1"/>
            </p:cNvSpPr>
            <p:nvPr/>
          </p:nvSpPr>
          <p:spPr bwMode="auto">
            <a:xfrm>
              <a:off x="4720" y="2778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Oval 32"/>
            <p:cNvSpPr>
              <a:spLocks noChangeArrowheads="1"/>
            </p:cNvSpPr>
            <p:nvPr/>
          </p:nvSpPr>
          <p:spPr bwMode="auto">
            <a:xfrm>
              <a:off x="489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Oval 33"/>
            <p:cNvSpPr>
              <a:spLocks noChangeArrowheads="1"/>
            </p:cNvSpPr>
            <p:nvPr/>
          </p:nvSpPr>
          <p:spPr bwMode="auto">
            <a:xfrm>
              <a:off x="507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Oval 34"/>
            <p:cNvSpPr>
              <a:spLocks noChangeArrowheads="1"/>
            </p:cNvSpPr>
            <p:nvPr/>
          </p:nvSpPr>
          <p:spPr bwMode="auto">
            <a:xfrm>
              <a:off x="5258" y="277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Oval 35"/>
            <p:cNvSpPr>
              <a:spLocks noChangeArrowheads="1"/>
            </p:cNvSpPr>
            <p:nvPr/>
          </p:nvSpPr>
          <p:spPr bwMode="auto">
            <a:xfrm>
              <a:off x="4720" y="2958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Oval 36"/>
            <p:cNvSpPr>
              <a:spLocks noChangeArrowheads="1"/>
            </p:cNvSpPr>
            <p:nvPr/>
          </p:nvSpPr>
          <p:spPr bwMode="auto">
            <a:xfrm>
              <a:off x="4899" y="295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Oval 37"/>
            <p:cNvSpPr>
              <a:spLocks noChangeArrowheads="1"/>
            </p:cNvSpPr>
            <p:nvPr/>
          </p:nvSpPr>
          <p:spPr bwMode="auto">
            <a:xfrm>
              <a:off x="5079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Oval 38"/>
            <p:cNvSpPr>
              <a:spLocks noChangeArrowheads="1"/>
            </p:cNvSpPr>
            <p:nvPr/>
          </p:nvSpPr>
          <p:spPr bwMode="auto">
            <a:xfrm>
              <a:off x="5258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Oval 39"/>
            <p:cNvSpPr>
              <a:spLocks noChangeArrowheads="1"/>
            </p:cNvSpPr>
            <p:nvPr/>
          </p:nvSpPr>
          <p:spPr bwMode="auto">
            <a:xfrm>
              <a:off x="4899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Oval 40"/>
            <p:cNvSpPr>
              <a:spLocks noChangeArrowheads="1"/>
            </p:cNvSpPr>
            <p:nvPr/>
          </p:nvSpPr>
          <p:spPr bwMode="auto">
            <a:xfrm>
              <a:off x="5258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7" name="Line 41"/>
          <p:cNvSpPr>
            <a:spLocks noChangeShapeType="1"/>
          </p:cNvSpPr>
          <p:nvPr/>
        </p:nvSpPr>
        <p:spPr bwMode="auto">
          <a:xfrm>
            <a:off x="250825" y="1268413"/>
            <a:ext cx="7796213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258C7F-7314-46AC-96A7-5637F3237C4F}" type="datetime1">
              <a:rPr lang="en-GB"/>
              <a:pPr>
                <a:defRPr/>
              </a:pPr>
              <a:t>13/02/2013</a:t>
            </a:fld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# </a:t>
            </a:r>
            <a:fld id="{71F7AF5D-0C7C-4C91-A2E7-AB3AED4FDDE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412875"/>
            <a:ext cx="4038600" cy="4789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313" y="1412875"/>
            <a:ext cx="4038600" cy="4789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F6F258-B443-4486-AE29-EF43E188063E}" type="datetime1">
              <a:rPr lang="en-GB"/>
              <a:pPr>
                <a:defRPr/>
              </a:pPr>
              <a:t>13/02/2013</a:t>
            </a:fld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# </a:t>
            </a:r>
            <a:fld id="{66F1F104-DBCC-4286-B3DF-331D24CB48E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936E51-6888-4EBE-99CB-0BC1DAFA9625}" type="datetime1">
              <a:rPr lang="en-GB"/>
              <a:pPr>
                <a:defRPr/>
              </a:pPr>
              <a:t>13/02/2013</a:t>
            </a:fld>
            <a:endParaRPr lang="en-GB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# </a:t>
            </a:r>
            <a:fld id="{D213C768-7A6E-4CF3-8C5B-0A2BC9CFCDD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6A5897-CAB0-4FC8-87D5-CC56714E55C2}" type="datetime1">
              <a:rPr lang="en-GB"/>
              <a:pPr>
                <a:defRPr/>
              </a:pPr>
              <a:t>13/02/2013</a:t>
            </a:fld>
            <a:endParaRPr lang="en-GB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# </a:t>
            </a:r>
            <a:fld id="{34CC5DD0-C3BF-41F7-8BFE-E12B33C42C1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8578B0-75F4-4437-A35E-47456199C47C}" type="datetime1">
              <a:rPr lang="en-GB"/>
              <a:pPr>
                <a:defRPr/>
              </a:pPr>
              <a:t>13/02/2013</a:t>
            </a:fld>
            <a:endParaRPr lang="en-GB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# </a:t>
            </a:r>
            <a:fld id="{C34298B9-AE33-4A52-B1E3-9CC3730A0BF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CA5D29-971B-4627-BB83-FC2BBBCCFE88}" type="datetime1">
              <a:rPr lang="en-GB"/>
              <a:pPr>
                <a:defRPr/>
              </a:pPr>
              <a:t>13/02/2013</a:t>
            </a:fld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# </a:t>
            </a:r>
            <a:fld id="{29ED42F6-ED41-4458-92DE-0E0EF824698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AC166B-8CB8-4D3A-95DA-37823D567E0A}" type="datetime1">
              <a:rPr lang="en-GB"/>
              <a:pPr>
                <a:defRPr/>
              </a:pPr>
              <a:t>13/02/2013</a:t>
            </a:fld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# </a:t>
            </a:r>
            <a:fld id="{99AB6B06-6055-4413-9EB2-C8B8B6FEEDF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/>
        </p:nvSpPr>
        <p:spPr bwMode="auto">
          <a:xfrm flipH="1">
            <a:off x="7956550" y="152400"/>
            <a:ext cx="6350" cy="1189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07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412875"/>
            <a:ext cx="8229600" cy="478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15224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/>
            </a:lvl1pPr>
          </a:lstStyle>
          <a:p>
            <a:pPr>
              <a:defRPr/>
            </a:pPr>
            <a:fld id="{627AA2B0-1FE0-47E2-9BE4-52EFED56AF0E}" type="datetime1">
              <a:rPr lang="en-GB"/>
              <a:pPr>
                <a:defRPr/>
              </a:pPr>
              <a:t>13/02/2013</a:t>
            </a:fld>
            <a:endParaRPr lang="en-GB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03463" y="6272213"/>
            <a:ext cx="4537075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85075" y="6400800"/>
            <a:ext cx="109061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r>
              <a:rPr lang="en-GB" altLang="en-US"/>
              <a:t>Slide # </a:t>
            </a:r>
            <a:fld id="{34FDADAC-F89B-47F9-A171-B6251202EE1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pic>
        <p:nvPicPr>
          <p:cNvPr id="1032" name="Picture 8" descr="LeedsMetRose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495550" y="6280150"/>
            <a:ext cx="2794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33" name="Group 9"/>
          <p:cNvGrpSpPr>
            <a:grpSpLocks/>
          </p:cNvGrpSpPr>
          <p:nvPr/>
        </p:nvGrpSpPr>
        <p:grpSpPr bwMode="auto">
          <a:xfrm>
            <a:off x="8101013" y="188913"/>
            <a:ext cx="574675" cy="1081087"/>
            <a:chOff x="4720" y="1885"/>
            <a:chExt cx="843" cy="1379"/>
          </a:xfrm>
        </p:grpSpPr>
        <p:sp>
          <p:nvSpPr>
            <p:cNvPr id="4106" name="Oval 10"/>
            <p:cNvSpPr>
              <a:spLocks noChangeArrowheads="1"/>
            </p:cNvSpPr>
            <p:nvPr/>
          </p:nvSpPr>
          <p:spPr bwMode="auto">
            <a:xfrm>
              <a:off x="4720" y="1885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7" name="Oval 11"/>
            <p:cNvSpPr>
              <a:spLocks noChangeArrowheads="1"/>
            </p:cNvSpPr>
            <p:nvPr/>
          </p:nvSpPr>
          <p:spPr bwMode="auto">
            <a:xfrm>
              <a:off x="489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8" name="Oval 12"/>
            <p:cNvSpPr>
              <a:spLocks noChangeArrowheads="1"/>
            </p:cNvSpPr>
            <p:nvPr/>
          </p:nvSpPr>
          <p:spPr bwMode="auto">
            <a:xfrm>
              <a:off x="507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9" name="Oval 13"/>
            <p:cNvSpPr>
              <a:spLocks noChangeArrowheads="1"/>
            </p:cNvSpPr>
            <p:nvPr/>
          </p:nvSpPr>
          <p:spPr bwMode="auto">
            <a:xfrm>
              <a:off x="4720" y="206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0" name="Oval 14"/>
            <p:cNvSpPr>
              <a:spLocks noChangeArrowheads="1"/>
            </p:cNvSpPr>
            <p:nvPr/>
          </p:nvSpPr>
          <p:spPr bwMode="auto">
            <a:xfrm>
              <a:off x="489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1" name="Oval 15"/>
            <p:cNvSpPr>
              <a:spLocks noChangeArrowheads="1"/>
            </p:cNvSpPr>
            <p:nvPr/>
          </p:nvSpPr>
          <p:spPr bwMode="auto">
            <a:xfrm>
              <a:off x="507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2" name="Oval 16"/>
            <p:cNvSpPr>
              <a:spLocks noChangeArrowheads="1"/>
            </p:cNvSpPr>
            <p:nvPr/>
          </p:nvSpPr>
          <p:spPr bwMode="auto">
            <a:xfrm>
              <a:off x="5258" y="206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3" name="Oval 17"/>
            <p:cNvSpPr>
              <a:spLocks noChangeArrowheads="1"/>
            </p:cNvSpPr>
            <p:nvPr/>
          </p:nvSpPr>
          <p:spPr bwMode="auto">
            <a:xfrm>
              <a:off x="4720" y="224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4" name="Oval 18"/>
            <p:cNvSpPr>
              <a:spLocks noChangeArrowheads="1"/>
            </p:cNvSpPr>
            <p:nvPr/>
          </p:nvSpPr>
          <p:spPr bwMode="auto">
            <a:xfrm>
              <a:off x="4899" y="224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5" name="Oval 19"/>
            <p:cNvSpPr>
              <a:spLocks noChangeArrowheads="1"/>
            </p:cNvSpPr>
            <p:nvPr/>
          </p:nvSpPr>
          <p:spPr bwMode="auto">
            <a:xfrm>
              <a:off x="5079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6" name="Oval 20"/>
            <p:cNvSpPr>
              <a:spLocks noChangeArrowheads="1"/>
            </p:cNvSpPr>
            <p:nvPr/>
          </p:nvSpPr>
          <p:spPr bwMode="auto">
            <a:xfrm>
              <a:off x="5258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7" name="Oval 21"/>
            <p:cNvSpPr>
              <a:spLocks noChangeArrowheads="1"/>
            </p:cNvSpPr>
            <p:nvPr/>
          </p:nvSpPr>
          <p:spPr bwMode="auto">
            <a:xfrm>
              <a:off x="5435" y="2243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8" name="Oval 22"/>
            <p:cNvSpPr>
              <a:spLocks noChangeArrowheads="1"/>
            </p:cNvSpPr>
            <p:nvPr/>
          </p:nvSpPr>
          <p:spPr bwMode="auto">
            <a:xfrm>
              <a:off x="4720" y="2422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9" name="Oval 23"/>
            <p:cNvSpPr>
              <a:spLocks noChangeArrowheads="1"/>
            </p:cNvSpPr>
            <p:nvPr/>
          </p:nvSpPr>
          <p:spPr bwMode="auto">
            <a:xfrm>
              <a:off x="489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0" name="Oval 24"/>
            <p:cNvSpPr>
              <a:spLocks noChangeArrowheads="1"/>
            </p:cNvSpPr>
            <p:nvPr/>
          </p:nvSpPr>
          <p:spPr bwMode="auto">
            <a:xfrm>
              <a:off x="507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1" name="Oval 25"/>
            <p:cNvSpPr>
              <a:spLocks noChangeArrowheads="1"/>
            </p:cNvSpPr>
            <p:nvPr/>
          </p:nvSpPr>
          <p:spPr bwMode="auto">
            <a:xfrm>
              <a:off x="5258" y="2422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2" name="Oval 26"/>
            <p:cNvSpPr>
              <a:spLocks noChangeArrowheads="1"/>
            </p:cNvSpPr>
            <p:nvPr/>
          </p:nvSpPr>
          <p:spPr bwMode="auto">
            <a:xfrm>
              <a:off x="4720" y="2600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3" name="Oval 27"/>
            <p:cNvSpPr>
              <a:spLocks noChangeArrowheads="1"/>
            </p:cNvSpPr>
            <p:nvPr/>
          </p:nvSpPr>
          <p:spPr bwMode="auto">
            <a:xfrm>
              <a:off x="4899" y="2600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4" name="Oval 28"/>
            <p:cNvSpPr>
              <a:spLocks noChangeArrowheads="1"/>
            </p:cNvSpPr>
            <p:nvPr/>
          </p:nvSpPr>
          <p:spPr bwMode="auto">
            <a:xfrm>
              <a:off x="5079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5" name="Oval 29"/>
            <p:cNvSpPr>
              <a:spLocks noChangeArrowheads="1"/>
            </p:cNvSpPr>
            <p:nvPr/>
          </p:nvSpPr>
          <p:spPr bwMode="auto">
            <a:xfrm>
              <a:off x="5258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6" name="Oval 30"/>
            <p:cNvSpPr>
              <a:spLocks noChangeArrowheads="1"/>
            </p:cNvSpPr>
            <p:nvPr/>
          </p:nvSpPr>
          <p:spPr bwMode="auto">
            <a:xfrm>
              <a:off x="5435" y="2600"/>
              <a:ext cx="128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7" name="Oval 31"/>
            <p:cNvSpPr>
              <a:spLocks noChangeArrowheads="1"/>
            </p:cNvSpPr>
            <p:nvPr/>
          </p:nvSpPr>
          <p:spPr bwMode="auto">
            <a:xfrm>
              <a:off x="4720" y="2778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8" name="Oval 32"/>
            <p:cNvSpPr>
              <a:spLocks noChangeArrowheads="1"/>
            </p:cNvSpPr>
            <p:nvPr/>
          </p:nvSpPr>
          <p:spPr bwMode="auto">
            <a:xfrm>
              <a:off x="489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9" name="Oval 33"/>
            <p:cNvSpPr>
              <a:spLocks noChangeArrowheads="1"/>
            </p:cNvSpPr>
            <p:nvPr/>
          </p:nvSpPr>
          <p:spPr bwMode="auto">
            <a:xfrm>
              <a:off x="507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30" name="Oval 34"/>
            <p:cNvSpPr>
              <a:spLocks noChangeArrowheads="1"/>
            </p:cNvSpPr>
            <p:nvPr/>
          </p:nvSpPr>
          <p:spPr bwMode="auto">
            <a:xfrm>
              <a:off x="5258" y="277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31" name="Oval 35"/>
            <p:cNvSpPr>
              <a:spLocks noChangeArrowheads="1"/>
            </p:cNvSpPr>
            <p:nvPr/>
          </p:nvSpPr>
          <p:spPr bwMode="auto">
            <a:xfrm>
              <a:off x="4720" y="2958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32" name="Oval 36"/>
            <p:cNvSpPr>
              <a:spLocks noChangeArrowheads="1"/>
            </p:cNvSpPr>
            <p:nvPr/>
          </p:nvSpPr>
          <p:spPr bwMode="auto">
            <a:xfrm>
              <a:off x="4899" y="295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33" name="Oval 37"/>
            <p:cNvSpPr>
              <a:spLocks noChangeArrowheads="1"/>
            </p:cNvSpPr>
            <p:nvPr/>
          </p:nvSpPr>
          <p:spPr bwMode="auto">
            <a:xfrm>
              <a:off x="5079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34" name="Oval 38"/>
            <p:cNvSpPr>
              <a:spLocks noChangeArrowheads="1"/>
            </p:cNvSpPr>
            <p:nvPr/>
          </p:nvSpPr>
          <p:spPr bwMode="auto">
            <a:xfrm>
              <a:off x="5258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35" name="Oval 39"/>
            <p:cNvSpPr>
              <a:spLocks noChangeArrowheads="1"/>
            </p:cNvSpPr>
            <p:nvPr/>
          </p:nvSpPr>
          <p:spPr bwMode="auto">
            <a:xfrm>
              <a:off x="4899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36" name="Oval 40"/>
            <p:cNvSpPr>
              <a:spLocks noChangeArrowheads="1"/>
            </p:cNvSpPr>
            <p:nvPr/>
          </p:nvSpPr>
          <p:spPr bwMode="auto">
            <a:xfrm>
              <a:off x="5258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137" name="Line 41"/>
          <p:cNvSpPr>
            <a:spLocks noChangeShapeType="1"/>
          </p:cNvSpPr>
          <p:nvPr/>
        </p:nvSpPr>
        <p:spPr bwMode="auto">
          <a:xfrm>
            <a:off x="250825" y="1268413"/>
            <a:ext cx="7796213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rgbClr val="339966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rgbClr val="8A00C0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rgbClr val="A0C6A0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formaworld.com/smpp/title~db=all~content=t713445574~tab=issueslist~branches=14" TargetMode="External"/><Relationship Id="rId2" Type="http://schemas.openxmlformats.org/officeDocument/2006/relationships/hyperlink" Target="http://www.informaworld.com/smpp/title~db=all~content=t713445574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7188" y="260649"/>
            <a:ext cx="6929437" cy="2448272"/>
          </a:xfrm>
        </p:spPr>
        <p:txBody>
          <a:bodyPr/>
          <a:lstStyle/>
          <a:p>
            <a:pPr algn="ctr" eaLnBrk="1" hangingPunct="1"/>
            <a:r>
              <a:rPr lang="en-GB" sz="4400" dirty="0" smtClean="0"/>
              <a:t>Getting journal </a:t>
            </a:r>
            <a:r>
              <a:rPr lang="en-GB" sz="4400" dirty="0" smtClean="0"/>
              <a:t>articles published</a:t>
            </a:r>
            <a:r>
              <a:rPr lang="en-GB" sz="4000" b="0" dirty="0" smtClean="0"/>
              <a:t/>
            </a:r>
            <a:br>
              <a:rPr lang="en-GB" sz="4000" b="0" dirty="0" smtClean="0"/>
            </a:br>
            <a:r>
              <a:rPr lang="en-GB" sz="2400" dirty="0" smtClean="0"/>
              <a:t>February 2013</a:t>
            </a:r>
            <a:br>
              <a:rPr lang="en-GB" sz="2400" dirty="0" smtClean="0"/>
            </a:br>
            <a:r>
              <a:rPr lang="en-GB" sz="2400" dirty="0" smtClean="0"/>
              <a:t>Waterford Institute of </a:t>
            </a:r>
            <a:r>
              <a:rPr lang="en-GB" sz="2400" dirty="0" smtClean="0"/>
              <a:t>Technology</a:t>
            </a:r>
            <a:br>
              <a:rPr lang="en-GB" sz="2400" dirty="0" smtClean="0"/>
            </a:br>
            <a:r>
              <a:rPr lang="en-GB" sz="2400" dirty="0" smtClean="0">
                <a:solidFill>
                  <a:srgbClr val="FF0000"/>
                </a:solidFill>
              </a:rPr>
              <a:t>www.sally-brown.net</a:t>
            </a:r>
            <a:endParaRPr lang="en-GB" sz="3600" b="0" dirty="0" smtClean="0">
              <a:solidFill>
                <a:srgbClr val="FF0000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/>
            </a:r>
            <a:br>
              <a:rPr lang="en-GB" smtClean="0"/>
            </a:br>
            <a:endParaRPr lang="en-GB" smtClean="0"/>
          </a:p>
        </p:txBody>
      </p:sp>
      <p:sp>
        <p:nvSpPr>
          <p:cNvPr id="4100" name="Text Box 5"/>
          <p:cNvSpPr txBox="1">
            <a:spLocks noChangeArrowheads="1"/>
          </p:cNvSpPr>
          <p:nvPr/>
        </p:nvSpPr>
        <p:spPr bwMode="auto">
          <a:xfrm>
            <a:off x="971550" y="60928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sz="1800"/>
          </a:p>
        </p:txBody>
      </p:sp>
      <p:sp>
        <p:nvSpPr>
          <p:cNvPr id="4102" name="Rectangle 7"/>
          <p:cNvSpPr>
            <a:spLocks noChangeArrowheads="1"/>
          </p:cNvSpPr>
          <p:nvPr/>
        </p:nvSpPr>
        <p:spPr bwMode="auto">
          <a:xfrm>
            <a:off x="142875" y="3146425"/>
            <a:ext cx="7021513" cy="218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GB" sz="2000" b="1"/>
              <a:t>Professor Sally Brown</a:t>
            </a:r>
          </a:p>
          <a:p>
            <a:r>
              <a:rPr lang="en-GB" sz="2000" b="1"/>
              <a:t>Emerita Professor, Leeds Metropolitan University</a:t>
            </a:r>
          </a:p>
          <a:p>
            <a:r>
              <a:rPr lang="en-GB" sz="2000" b="1"/>
              <a:t>Adjunct Professor, University of the Sunshine Coast and James Cook University</a:t>
            </a:r>
          </a:p>
          <a:p>
            <a:r>
              <a:rPr lang="en-GB" sz="2000" b="1"/>
              <a:t>Visiting Professor University of Plymouth and Liverpool John Moores University</a:t>
            </a:r>
          </a:p>
          <a:p>
            <a:r>
              <a:rPr lang="en-GB" sz="2000" b="1"/>
              <a:t>Visiting Fellow, University of Northumbria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7543800" cy="714375"/>
          </a:xfrm>
        </p:spPr>
        <p:txBody>
          <a:bodyPr/>
          <a:lstStyle/>
          <a:p>
            <a:pPr eaLnBrk="1" hangingPunct="1"/>
            <a:r>
              <a:rPr lang="en-US" sz="2800" smtClean="0"/>
              <a:t>Referees and reviewers look for the following in manuscripts:</a:t>
            </a:r>
            <a:endParaRPr lang="en-GB" sz="280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b="1" smtClean="0"/>
              <a:t>Clarity, coherence, well-written.</a:t>
            </a:r>
          </a:p>
          <a:p>
            <a:pPr eaLnBrk="1" hangingPunct="1">
              <a:lnSpc>
                <a:spcPct val="90000"/>
              </a:lnSpc>
            </a:pPr>
            <a:r>
              <a:rPr lang="en-US" b="1" smtClean="0"/>
              <a:t>Thoroughness.</a:t>
            </a:r>
          </a:p>
          <a:p>
            <a:pPr eaLnBrk="1" hangingPunct="1">
              <a:lnSpc>
                <a:spcPct val="90000"/>
              </a:lnSpc>
            </a:pPr>
            <a:r>
              <a:rPr lang="en-US" b="1" smtClean="0"/>
              <a:t>Research method.</a:t>
            </a:r>
          </a:p>
          <a:p>
            <a:pPr eaLnBrk="1" hangingPunct="1">
              <a:lnSpc>
                <a:spcPct val="90000"/>
              </a:lnSpc>
            </a:pPr>
            <a:r>
              <a:rPr lang="en-US" b="1" smtClean="0"/>
              <a:t>Appropriateness to the journal.</a:t>
            </a:r>
          </a:p>
          <a:p>
            <a:pPr eaLnBrk="1" hangingPunct="1">
              <a:lnSpc>
                <a:spcPct val="90000"/>
              </a:lnSpc>
            </a:pPr>
            <a:r>
              <a:rPr lang="en-US" b="1" smtClean="0"/>
              <a:t>A unique contribution.</a:t>
            </a:r>
          </a:p>
          <a:p>
            <a:pPr eaLnBrk="1" hangingPunct="1">
              <a:lnSpc>
                <a:spcPct val="90000"/>
              </a:lnSpc>
            </a:pPr>
            <a:r>
              <a:rPr lang="en-US" b="1" smtClean="0"/>
              <a:t>Advancement of knowledge.</a:t>
            </a:r>
          </a:p>
          <a:p>
            <a:pPr eaLnBrk="1" hangingPunct="1">
              <a:lnSpc>
                <a:spcPct val="90000"/>
              </a:lnSpc>
            </a:pPr>
            <a:r>
              <a:rPr lang="en-US" b="1" smtClean="0"/>
              <a:t>Importance of subject</a:t>
            </a:r>
          </a:p>
          <a:p>
            <a:pPr eaLnBrk="1" hangingPunct="1">
              <a:lnSpc>
                <a:spcPct val="90000"/>
              </a:lnSpc>
            </a:pPr>
            <a:r>
              <a:rPr lang="en-US" b="1" smtClean="0"/>
              <a:t>Generalisability and validity of results.</a:t>
            </a:r>
          </a:p>
          <a:p>
            <a:pPr eaLnBrk="1" hangingPunct="1">
              <a:lnSpc>
                <a:spcPct val="90000"/>
              </a:lnSpc>
            </a:pPr>
            <a:r>
              <a:rPr lang="en-US" b="1" smtClean="0"/>
              <a:t>Timeliness.</a:t>
            </a:r>
            <a:endParaRPr lang="en-GB" b="1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smtClean="0"/>
              <a:t>Writing in journals: some suggestions...</a:t>
            </a:r>
            <a:endParaRPr lang="en-GB" sz="350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Never publish in a vacuum: know where you are aiming to publish your work by carefully reviewing the available outlets in your field.</a:t>
            </a:r>
          </a:p>
          <a:p>
            <a:pPr eaLnBrk="1" hangingPunct="1"/>
            <a:r>
              <a:rPr lang="en-US" b="1" smtClean="0"/>
              <a:t>Every journal has its own particular strengths and preferences, Consider whether your work should best be published in a major academic journal, or perhaps some emerging, less prestigious journal.</a:t>
            </a:r>
            <a:endParaRPr lang="en-GB" b="1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Writing in journals: some suggestions...</a:t>
            </a:r>
            <a:endParaRPr lang="en-GB" sz="320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Some material has a more practical than academic bias. You may consider a practitioners’ journal to be the appropriate vehicle for a particular piece rather than a strictly academic journal.</a:t>
            </a:r>
          </a:p>
          <a:p>
            <a:pPr eaLnBrk="1" hangingPunct="1"/>
            <a:r>
              <a:rPr lang="en-US" b="1" smtClean="0"/>
              <a:t>Assess carefully whether you can match up to the demands of a target journal.</a:t>
            </a:r>
            <a:endParaRPr lang="en-GB" b="1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Writing in journals: some suggestions...</a:t>
            </a:r>
            <a:endParaRPr lang="en-GB" sz="320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Assess what may be attractive to the editor of a journal in the light of recent trends in the publication. Some topics move rapidly in and out of fashion.</a:t>
            </a:r>
          </a:p>
          <a:p>
            <a:pPr eaLnBrk="1" hangingPunct="1"/>
            <a:r>
              <a:rPr lang="en-US" b="1" smtClean="0"/>
              <a:t>It may be that your work has a particular specialist audience, and that it is best placed in a specialist journal.</a:t>
            </a:r>
          </a:p>
          <a:p>
            <a:pPr eaLnBrk="1" hangingPunct="1"/>
            <a:endParaRPr lang="en-GB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smtClean="0"/>
              <a:t>The ‘ten damn fool questions’ method of getting started...</a:t>
            </a:r>
            <a:endParaRPr lang="en-GB" sz="350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3167062" cy="47894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b="1" dirty="0" smtClean="0"/>
              <a:t>What am I doing?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/>
              <a:t>Why am I doing it?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/>
              <a:t>What has been done in the past?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/>
              <a:t>What were the effects?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/>
              <a:t>Why was this unsatisfactory?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/>
              <a:t>What have I tried that worked?</a:t>
            </a:r>
          </a:p>
          <a:p>
            <a:pPr eaLnBrk="1" hangingPunct="1">
              <a:lnSpc>
                <a:spcPct val="90000"/>
              </a:lnSpc>
            </a:pPr>
            <a:endParaRPr lang="en-GB" sz="2600" dirty="0" smtClean="0"/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4787900" y="1557338"/>
            <a:ext cx="3455988" cy="3637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US" sz="2400" b="1" dirty="0">
                <a:latin typeface="+mn-lt"/>
              </a:rPr>
              <a:t>What didn’t work so well?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US" sz="2400" b="1" dirty="0">
                <a:latin typeface="+mn-lt"/>
              </a:rPr>
              <a:t>What have I learned from my success and failures?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US" sz="2400" b="1" dirty="0">
                <a:latin typeface="+mn-lt"/>
              </a:rPr>
              <a:t>What can I deduce from what I have done?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US" sz="2400" b="1" dirty="0">
                <a:latin typeface="+mn-lt"/>
              </a:rPr>
              <a:t>What do I plan to do next?</a:t>
            </a:r>
            <a:endParaRPr lang="en-GB" sz="2400" b="1" dirty="0">
              <a:latin typeface="+mn-l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dirty="0" smtClean="0"/>
              <a:t>Useful </a:t>
            </a:r>
            <a:r>
              <a:rPr lang="en-GB" dirty="0" smtClean="0"/>
              <a:t>references</a:t>
            </a:r>
            <a:endParaRPr lang="en-GB" dirty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GB" sz="2000" dirty="0" smtClean="0"/>
              <a:t>Black, D. Brown, S. and Race, P.(1998) </a:t>
            </a:r>
            <a:r>
              <a:rPr lang="en-US" sz="2000" dirty="0" smtClean="0"/>
              <a:t>500 Tips for Getting Published </a:t>
            </a:r>
            <a:r>
              <a:rPr lang="en-US" sz="2000" dirty="0" err="1" smtClean="0"/>
              <a:t>Kogan</a:t>
            </a:r>
            <a:r>
              <a:rPr lang="en-US" sz="2000" dirty="0" smtClean="0"/>
              <a:t> Page London </a:t>
            </a:r>
            <a:endParaRPr lang="en-GB" sz="2000" dirty="0" smtClean="0"/>
          </a:p>
          <a:p>
            <a:r>
              <a:rPr lang="en-GB" sz="2000" dirty="0" smtClean="0"/>
              <a:t>Day A (2008) How to Get Research Published in </a:t>
            </a:r>
            <a:r>
              <a:rPr lang="en-GB" sz="2000" dirty="0" smtClean="0"/>
              <a:t>Journals Gower</a:t>
            </a:r>
            <a:r>
              <a:rPr lang="en-GB" sz="2000" dirty="0" smtClean="0"/>
              <a:t>, London</a:t>
            </a:r>
          </a:p>
          <a:p>
            <a:r>
              <a:rPr lang="en-US" sz="2000" dirty="0" smtClean="0"/>
              <a:t>Fairbairn, G and Fairbairn S (2005) </a:t>
            </a:r>
            <a:r>
              <a:rPr lang="en-US" sz="2000" i="1" dirty="0" smtClean="0"/>
              <a:t>Writing your abstract: a guide for would be conference </a:t>
            </a:r>
            <a:r>
              <a:rPr lang="en-US" sz="2000" i="1" dirty="0" smtClean="0"/>
              <a:t>presenters</a:t>
            </a:r>
            <a:r>
              <a:rPr lang="en-US" sz="2000" dirty="0" smtClean="0"/>
              <a:t> Salisbury</a:t>
            </a:r>
            <a:r>
              <a:rPr lang="en-US" sz="2000" dirty="0" smtClean="0"/>
              <a:t>: APS publishing </a:t>
            </a:r>
            <a:endParaRPr lang="en-GB" sz="2000" dirty="0" smtClean="0"/>
          </a:p>
          <a:p>
            <a:r>
              <a:rPr lang="en-US" sz="2000" dirty="0" err="1" smtClean="0"/>
              <a:t>Kamler</a:t>
            </a:r>
            <a:r>
              <a:rPr lang="en-US" sz="2000" dirty="0" smtClean="0"/>
              <a:t>, B and Thomson, P. (2006) </a:t>
            </a:r>
            <a:r>
              <a:rPr lang="en-US" sz="2000" i="1" dirty="0" smtClean="0"/>
              <a:t>Helping doctoral students write: pedagogies for supervision, </a:t>
            </a:r>
            <a:r>
              <a:rPr lang="en-US" sz="2000" dirty="0" smtClean="0"/>
              <a:t>London: </a:t>
            </a:r>
            <a:r>
              <a:rPr lang="en-US" sz="2000" dirty="0" err="1" smtClean="0"/>
              <a:t>Routledge</a:t>
            </a:r>
            <a:r>
              <a:rPr lang="en-US" sz="2000" dirty="0" smtClean="0"/>
              <a:t>.</a:t>
            </a:r>
            <a:endParaRPr lang="en-GB" sz="2000" dirty="0" smtClean="0"/>
          </a:p>
          <a:p>
            <a:r>
              <a:rPr lang="en-US" sz="2000" dirty="0" smtClean="0"/>
              <a:t>Noble: Studies in Higher </a:t>
            </a:r>
            <a:r>
              <a:rPr lang="en-US" sz="2000" dirty="0" smtClean="0"/>
              <a:t>Education </a:t>
            </a:r>
            <a:r>
              <a:rPr lang="en-US" sz="2000" i="1" dirty="0" smtClean="0"/>
              <a:t>Publish </a:t>
            </a:r>
            <a:r>
              <a:rPr lang="en-US" sz="2000" i="1" dirty="0" smtClean="0"/>
              <a:t>or Perish: what 23 Journal Editors have to say </a:t>
            </a:r>
            <a:r>
              <a:rPr lang="en-GB" sz="2000" i="1" u="sng" dirty="0" smtClean="0">
                <a:hlinkClick r:id="rId2"/>
              </a:rPr>
              <a:t>Studies in Higher Education</a:t>
            </a:r>
            <a:r>
              <a:rPr lang="en-GB" sz="2000" i="1" dirty="0" smtClean="0"/>
              <a:t>, Volume </a:t>
            </a:r>
            <a:r>
              <a:rPr lang="en-GB" sz="2000" i="1" u="sng" dirty="0" smtClean="0">
                <a:hlinkClick r:id="rId3"/>
              </a:rPr>
              <a:t>14, Issue 1 1989 , pages 97 - </a:t>
            </a:r>
            <a:r>
              <a:rPr lang="en-GB" sz="2000" i="1" u="sng" dirty="0" smtClean="0">
                <a:hlinkClick r:id="rId3"/>
              </a:rPr>
              <a:t>102</a:t>
            </a:r>
            <a:r>
              <a:rPr lang="en-GB" sz="2000" u="sng" dirty="0" smtClean="0"/>
              <a:t> </a:t>
            </a:r>
            <a:r>
              <a:rPr lang="en-GB" sz="2000" dirty="0" smtClean="0"/>
              <a:t>Routledge</a:t>
            </a:r>
            <a:endParaRPr lang="en-GB" sz="2000" dirty="0" smtClean="0"/>
          </a:p>
          <a:p>
            <a:r>
              <a:rPr lang="en-GB" sz="2000" dirty="0" smtClean="0"/>
              <a:t>Sadler R (1984, but multiple subsequent reprints) Up the Publication Road HERDSA Green Guide No 2</a:t>
            </a:r>
          </a:p>
          <a:p>
            <a:r>
              <a:rPr lang="en-GB" sz="2000" dirty="0" smtClean="0"/>
              <a:t>Thomson, P. and </a:t>
            </a:r>
            <a:r>
              <a:rPr lang="en-GB" sz="2000" dirty="0" err="1" smtClean="0"/>
              <a:t>Kamler</a:t>
            </a:r>
            <a:r>
              <a:rPr lang="en-GB" sz="2000" dirty="0" smtClean="0"/>
              <a:t>, B. (2013) Writing for peer reviewed journals London Routledge</a:t>
            </a:r>
          </a:p>
          <a:p>
            <a:pPr>
              <a:buFont typeface="Wingdings" pitchFamily="2" charset="2"/>
              <a:buNone/>
            </a:pPr>
            <a:r>
              <a:rPr lang="en-GB" sz="2600" dirty="0" smtClean="0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smtClean="0"/>
              <a:t>Why do you want to publish in journals: What matters most to you?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To disseminate useful material and make public meaningful research;</a:t>
            </a:r>
          </a:p>
          <a:p>
            <a:r>
              <a:rPr lang="en-GB" b="1" dirty="0" smtClean="0"/>
              <a:t>To make a name for yourself and enhance your reputation;</a:t>
            </a:r>
          </a:p>
          <a:p>
            <a:r>
              <a:rPr lang="en-GB" b="1" dirty="0" smtClean="0"/>
              <a:t>To make you more employable and to demonstrate to your HEI that you are scholarly; </a:t>
            </a:r>
          </a:p>
          <a:p>
            <a:r>
              <a:rPr lang="en-GB" b="1" dirty="0" smtClean="0"/>
              <a:t>To enter the discourse of your discipline;</a:t>
            </a:r>
          </a:p>
          <a:p>
            <a:r>
              <a:rPr lang="en-GB" b="1" dirty="0" smtClean="0"/>
              <a:t>Because its really </a:t>
            </a:r>
            <a:r>
              <a:rPr lang="en-GB" b="1" dirty="0" err="1" smtClean="0"/>
              <a:t>intersting</a:t>
            </a:r>
            <a:r>
              <a:rPr lang="en-GB" b="1" dirty="0" smtClean="0"/>
              <a:t>.</a:t>
            </a:r>
          </a:p>
          <a:p>
            <a:endParaRPr lang="en-GB" b="1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smtClean="0"/>
              <a:t>Outlets for publications: a hierarchy</a:t>
            </a:r>
            <a:endParaRPr lang="en-GB" sz="350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b="1" dirty="0" smtClean="0"/>
              <a:t>journals: international refereed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/>
              <a:t>lesser, UK </a:t>
            </a:r>
            <a:r>
              <a:rPr lang="en-US" sz="2400" b="1" dirty="0" err="1" smtClean="0"/>
              <a:t>unrefereed</a:t>
            </a:r>
            <a:endParaRPr lang="en-US" sz="2400" b="1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/>
              <a:t>books scholarly monograph, co-written, edited, co-edited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/>
              <a:t>conference proceedings - refereed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/>
              <a:t>book reviews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/>
              <a:t>conference papers - depends on type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/>
              <a:t>project reports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/>
              <a:t>poster sessions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/>
              <a:t>magazines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/>
              <a:t>textbooks, </a:t>
            </a:r>
            <a:r>
              <a:rPr lang="en-US" sz="2400" b="1" dirty="0" smtClean="0"/>
              <a:t>newspapers </a:t>
            </a:r>
            <a:endParaRPr lang="en-US" sz="2400" b="1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/>
              <a:t>Internet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/>
              <a:t>distance learning </a:t>
            </a:r>
            <a:r>
              <a:rPr lang="en-US" sz="2400" b="1" dirty="0" smtClean="0"/>
              <a:t>materials</a:t>
            </a:r>
          </a:p>
          <a:p>
            <a:pPr eaLnBrk="1" hangingPunct="1">
              <a:lnSpc>
                <a:spcPct val="90000"/>
              </a:lnSpc>
            </a:pPr>
            <a:endParaRPr lang="en-GB" sz="2400" b="1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What are the points that make a manuscript immediately appealing to you? Ten most important points chosen by editors:</a:t>
            </a:r>
            <a:endParaRPr lang="en-GB" sz="240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Professional appearance: how it looks.</a:t>
            </a:r>
          </a:p>
          <a:p>
            <a:pPr eaLnBrk="1" hangingPunct="1"/>
            <a:r>
              <a:rPr lang="en-US" b="1" smtClean="0"/>
              <a:t>New/novel treatment of the subject</a:t>
            </a:r>
          </a:p>
          <a:p>
            <a:pPr eaLnBrk="1" hangingPunct="1"/>
            <a:r>
              <a:rPr lang="en-US" b="1" smtClean="0"/>
              <a:t>Very thorough.</a:t>
            </a:r>
          </a:p>
          <a:p>
            <a:pPr eaLnBrk="1" hangingPunct="1"/>
            <a:r>
              <a:rPr lang="en-US" b="1" smtClean="0"/>
              <a:t>Author guidelines followed.</a:t>
            </a:r>
          </a:p>
          <a:p>
            <a:pPr eaLnBrk="1" hangingPunct="1"/>
            <a:r>
              <a:rPr lang="en-US" b="1" smtClean="0"/>
              <a:t>Good writing clarity and style.</a:t>
            </a:r>
          </a:p>
          <a:p>
            <a:pPr eaLnBrk="1" hangingPunct="1"/>
            <a:endParaRPr lang="en-GB" smtClean="0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1692275" y="4652963"/>
            <a:ext cx="5688013" cy="1677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dirty="0"/>
              <a:t>Noble: Studies in Higher </a:t>
            </a:r>
            <a:r>
              <a:rPr lang="en-US" sz="2400" dirty="0" smtClean="0"/>
              <a:t>Education 13 1 1989 </a:t>
            </a:r>
            <a:r>
              <a:rPr lang="en-US" sz="2400" i="1" dirty="0" smtClean="0"/>
              <a:t>Publish </a:t>
            </a:r>
            <a:r>
              <a:rPr lang="en-US" sz="2400" i="1" dirty="0"/>
              <a:t>or Perish</a:t>
            </a:r>
            <a:r>
              <a:rPr lang="en-US" sz="2400" i="1" dirty="0" smtClean="0"/>
              <a:t>: - </a:t>
            </a:r>
            <a:r>
              <a:rPr lang="en-US" sz="2400" i="1" dirty="0"/>
              <a:t>what 23 Journal Editors have to say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What are the points that make a manuscript immediately appealing to you? Ten most important points chosen by editors:</a:t>
            </a:r>
            <a:endParaRPr lang="en-GB" sz="350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Relevance of subject.</a:t>
            </a:r>
          </a:p>
          <a:p>
            <a:pPr eaLnBrk="1" hangingPunct="1"/>
            <a:r>
              <a:rPr lang="en-US" b="1" smtClean="0"/>
              <a:t>Title of manuscript.</a:t>
            </a:r>
          </a:p>
          <a:p>
            <a:pPr eaLnBrk="1" hangingPunct="1"/>
            <a:r>
              <a:rPr lang="en-US" b="1" smtClean="0"/>
              <a:t>High-quality abstract.</a:t>
            </a:r>
          </a:p>
          <a:p>
            <a:pPr eaLnBrk="1" hangingPunct="1"/>
            <a:r>
              <a:rPr lang="en-US" b="1" smtClean="0"/>
              <a:t>Seminal piece of work/research.</a:t>
            </a:r>
          </a:p>
          <a:p>
            <a:pPr eaLnBrk="1" hangingPunct="1"/>
            <a:r>
              <a:rPr lang="en-US" b="1" smtClean="0"/>
              <a:t>A controversial subject.</a:t>
            </a:r>
          </a:p>
          <a:p>
            <a:pPr eaLnBrk="1" hangingPunct="1"/>
            <a:endParaRPr lang="en-GB" smtClean="0"/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2268538" y="4652963"/>
            <a:ext cx="4968875" cy="1677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dirty="0"/>
              <a:t>Noble: Studies in Higher </a:t>
            </a:r>
            <a:r>
              <a:rPr lang="en-US" sz="2400" dirty="0" smtClean="0"/>
              <a:t>Education 13 1 1989 </a:t>
            </a:r>
            <a:r>
              <a:rPr lang="en-US" sz="2400" i="1" dirty="0" smtClean="0"/>
              <a:t>Publish </a:t>
            </a:r>
            <a:r>
              <a:rPr lang="en-US" sz="2400" i="1" dirty="0"/>
              <a:t>or Perish</a:t>
            </a:r>
            <a:r>
              <a:rPr lang="en-US" sz="2400" i="1" dirty="0" smtClean="0"/>
              <a:t>: - </a:t>
            </a:r>
            <a:r>
              <a:rPr lang="en-US" sz="2400" i="1" dirty="0"/>
              <a:t>what 23 Journal Editors have to say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100" smtClean="0"/>
              <a:t>Ten most common reasons for immediately rejecting a manuscript...</a:t>
            </a:r>
            <a:endParaRPr lang="en-GB" sz="310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Author guidelines not followed.</a:t>
            </a:r>
          </a:p>
          <a:p>
            <a:pPr eaLnBrk="1" hangingPunct="1"/>
            <a:r>
              <a:rPr lang="en-US" b="1" smtClean="0"/>
              <a:t>Not thorough.</a:t>
            </a:r>
          </a:p>
          <a:p>
            <a:pPr eaLnBrk="1" hangingPunct="1"/>
            <a:r>
              <a:rPr lang="en-US" b="1" smtClean="0"/>
              <a:t>Bad writing: clarity and style.</a:t>
            </a:r>
          </a:p>
          <a:p>
            <a:pPr eaLnBrk="1" hangingPunct="1"/>
            <a:r>
              <a:rPr lang="en-US" b="1" smtClean="0"/>
              <a:t>Subject of no interest to readers.</a:t>
            </a:r>
          </a:p>
          <a:p>
            <a:pPr eaLnBrk="1" hangingPunct="1"/>
            <a:r>
              <a:rPr lang="en-US" b="1" smtClean="0"/>
              <a:t>Poor statistics, tables, figures.</a:t>
            </a:r>
          </a:p>
          <a:p>
            <a:pPr eaLnBrk="1" hangingPunct="1"/>
            <a:endParaRPr lang="en-GB" smtClean="0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1979613" y="4724400"/>
            <a:ext cx="5329237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dirty="0"/>
              <a:t>Noble: Studies in Higher </a:t>
            </a:r>
            <a:r>
              <a:rPr lang="en-US" sz="2400" dirty="0" smtClean="0"/>
              <a:t>Education 13 1 1989 </a:t>
            </a:r>
            <a:r>
              <a:rPr lang="en-US" sz="2400" i="1" dirty="0" smtClean="0"/>
              <a:t>Publish </a:t>
            </a:r>
            <a:r>
              <a:rPr lang="en-US" sz="2400" i="1" dirty="0"/>
              <a:t>or Perish</a:t>
            </a:r>
            <a:r>
              <a:rPr lang="en-US" sz="2400" i="1" dirty="0" smtClean="0"/>
              <a:t>: - </a:t>
            </a:r>
            <a:r>
              <a:rPr lang="en-US" sz="2400" i="1" dirty="0"/>
              <a:t>what 23 Journal Editors have to say</a:t>
            </a:r>
          </a:p>
          <a:p>
            <a:endParaRPr lang="en-GB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57188"/>
            <a:ext cx="7543800" cy="1214437"/>
          </a:xfrm>
        </p:spPr>
        <p:txBody>
          <a:bodyPr/>
          <a:lstStyle/>
          <a:p>
            <a:pPr eaLnBrk="1" hangingPunct="1"/>
            <a:r>
              <a:rPr lang="en-US" sz="2800" smtClean="0"/>
              <a:t>Ten most common reasons for immediately rejecting a manuscript...</a:t>
            </a:r>
            <a:br>
              <a:rPr lang="en-US" sz="2800" smtClean="0"/>
            </a:br>
            <a:endParaRPr lang="en-GB" sz="280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Old subject / manuscript.</a:t>
            </a:r>
          </a:p>
          <a:p>
            <a:pPr eaLnBrk="1" hangingPunct="1"/>
            <a:r>
              <a:rPr lang="en-US" b="1" smtClean="0"/>
              <a:t>Unprofessional appearance.</a:t>
            </a:r>
          </a:p>
          <a:p>
            <a:pPr eaLnBrk="1" hangingPunct="1"/>
            <a:r>
              <a:rPr lang="en-US" b="1" smtClean="0"/>
              <a:t>Title of manuscript.</a:t>
            </a:r>
          </a:p>
          <a:p>
            <a:pPr eaLnBrk="1" hangingPunct="1"/>
            <a:r>
              <a:rPr lang="en-US" b="1" smtClean="0"/>
              <a:t>Too simple - ‘reporting’.</a:t>
            </a:r>
          </a:p>
          <a:p>
            <a:pPr eaLnBrk="1" hangingPunct="1"/>
            <a:r>
              <a:rPr lang="en-US" b="1" smtClean="0"/>
              <a:t>Written at the wrong level.</a:t>
            </a:r>
          </a:p>
          <a:p>
            <a:pPr eaLnBrk="1" hangingPunct="1"/>
            <a:endParaRPr lang="en-GB" smtClean="0"/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2268538" y="4652963"/>
            <a:ext cx="496887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dirty="0"/>
              <a:t>Noble: Studies in Higher </a:t>
            </a:r>
            <a:r>
              <a:rPr lang="en-US" sz="2400" dirty="0" smtClean="0"/>
              <a:t>Education 13 1 1989 </a:t>
            </a:r>
            <a:r>
              <a:rPr lang="en-US" sz="2400" i="1" dirty="0" smtClean="0"/>
              <a:t>Publish </a:t>
            </a:r>
            <a:r>
              <a:rPr lang="en-US" sz="2400" i="1" dirty="0"/>
              <a:t>or Perish</a:t>
            </a:r>
            <a:r>
              <a:rPr lang="en-US" sz="2400" i="1" dirty="0" smtClean="0"/>
              <a:t>: - </a:t>
            </a:r>
            <a:r>
              <a:rPr lang="en-US" sz="2400" i="1" dirty="0"/>
              <a:t>what 23 Journal Editors have to say</a:t>
            </a:r>
          </a:p>
          <a:p>
            <a:endParaRPr lang="en-GB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100" smtClean="0"/>
              <a:t>Most common advice given by editors when rejecting...</a:t>
            </a:r>
            <a:endParaRPr lang="en-GB" sz="310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b="1" smtClean="0"/>
              <a:t>Write clearly, logically and sequentially.</a:t>
            </a:r>
          </a:p>
          <a:p>
            <a:pPr eaLnBrk="1" hangingPunct="1"/>
            <a:r>
              <a:rPr lang="en-US" sz="2800" b="1" smtClean="0"/>
              <a:t>Study and follow the author guidelines.</a:t>
            </a:r>
          </a:p>
          <a:p>
            <a:pPr eaLnBrk="1" hangingPunct="1"/>
            <a:r>
              <a:rPr lang="en-US" sz="2800" b="1" smtClean="0"/>
              <a:t>Have the manuscript critiqued before submission.</a:t>
            </a:r>
          </a:p>
          <a:p>
            <a:pPr eaLnBrk="1" hangingPunct="1"/>
            <a:r>
              <a:rPr lang="en-US" sz="2800" b="1" smtClean="0"/>
              <a:t>Think what readers want to know, not what you want to say.</a:t>
            </a:r>
          </a:p>
          <a:p>
            <a:pPr eaLnBrk="1" hangingPunct="1"/>
            <a:r>
              <a:rPr lang="en-US" sz="2800" b="1" smtClean="0"/>
              <a:t>Be a stickler for detail.</a:t>
            </a:r>
          </a:p>
          <a:p>
            <a:pPr eaLnBrk="1" hangingPunct="1"/>
            <a:endParaRPr lang="en-GB" sz="2800" smtClean="0"/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835150" y="4941888"/>
            <a:ext cx="561657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dirty="0"/>
              <a:t>Noble: Studies in Higher </a:t>
            </a:r>
            <a:r>
              <a:rPr lang="en-US" sz="2400" dirty="0" smtClean="0"/>
              <a:t>Education 13 1 1989 </a:t>
            </a:r>
            <a:r>
              <a:rPr lang="en-US" sz="2400" i="1" dirty="0" smtClean="0"/>
              <a:t>Publish </a:t>
            </a:r>
            <a:r>
              <a:rPr lang="en-US" sz="2400" i="1" dirty="0"/>
              <a:t>or Perish</a:t>
            </a:r>
            <a:r>
              <a:rPr lang="en-US" sz="2400" i="1" dirty="0" smtClean="0"/>
              <a:t>: - </a:t>
            </a:r>
            <a:r>
              <a:rPr lang="en-US" sz="2400" i="1" dirty="0"/>
              <a:t>what 23 Journal Editors have to say</a:t>
            </a:r>
          </a:p>
          <a:p>
            <a:endParaRPr lang="en-GB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Most common problems editors experience with manuscripts received...</a:t>
            </a:r>
            <a:endParaRPr lang="en-GB" sz="280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slight, trivial or low-quality work/research.</a:t>
            </a:r>
          </a:p>
          <a:p>
            <a:pPr eaLnBrk="1" hangingPunct="1"/>
            <a:r>
              <a:rPr lang="en-US" b="1" smtClean="0"/>
              <a:t>inappropriate subject for journal.</a:t>
            </a:r>
          </a:p>
          <a:p>
            <a:pPr eaLnBrk="1" hangingPunct="1"/>
            <a:r>
              <a:rPr lang="en-US" b="1" smtClean="0"/>
              <a:t>poor quality of writing.</a:t>
            </a:r>
          </a:p>
          <a:p>
            <a:pPr eaLnBrk="1" hangingPunct="1"/>
            <a:r>
              <a:rPr lang="en-US" b="1" smtClean="0"/>
              <a:t>failure to follow author guidelines.</a:t>
            </a:r>
          </a:p>
          <a:p>
            <a:pPr eaLnBrk="1" hangingPunct="1"/>
            <a:r>
              <a:rPr lang="en-US" b="1" smtClean="0"/>
              <a:t>presentation/appearance/format.</a:t>
            </a:r>
          </a:p>
          <a:p>
            <a:pPr eaLnBrk="1" hangingPunct="1"/>
            <a:endParaRPr lang="en-GB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edsMet template">
  <a:themeElements>
    <a:clrScheme name="LeedsMet template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LeedsMet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edsMet template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dsMet template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LeedsMet template</Template>
  <TotalTime>474</TotalTime>
  <Words>972</Words>
  <Application>Microsoft Office PowerPoint</Application>
  <PresentationFormat>On-screen Show (4:3)</PresentationFormat>
  <Paragraphs>107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Wingdings</vt:lpstr>
      <vt:lpstr>Times New Roman</vt:lpstr>
      <vt:lpstr>LeedsMet template</vt:lpstr>
      <vt:lpstr>Getting journal articles published February 2013 Waterford Institute of Technology www.sally-brown.net</vt:lpstr>
      <vt:lpstr>Why do you want to publish in journals: What matters most to you?</vt:lpstr>
      <vt:lpstr>Outlets for publications: a hierarchy</vt:lpstr>
      <vt:lpstr>What are the points that make a manuscript immediately appealing to you? Ten most important points chosen by editors:</vt:lpstr>
      <vt:lpstr>What are the points that make a manuscript immediately appealing to you? Ten most important points chosen by editors:</vt:lpstr>
      <vt:lpstr>Ten most common reasons for immediately rejecting a manuscript...</vt:lpstr>
      <vt:lpstr>Ten most common reasons for immediately rejecting a manuscript... </vt:lpstr>
      <vt:lpstr>Most common advice given by editors when rejecting...</vt:lpstr>
      <vt:lpstr>Most common problems editors experience with manuscripts received...</vt:lpstr>
      <vt:lpstr>Referees and reviewers look for the following in manuscripts:</vt:lpstr>
      <vt:lpstr>Writing in journals: some suggestions...</vt:lpstr>
      <vt:lpstr>Writing in journals: some suggestions...</vt:lpstr>
      <vt:lpstr>Writing in journals: some suggestions...</vt:lpstr>
      <vt:lpstr>The ‘ten damn fool questions’ method of getting started...</vt:lpstr>
      <vt:lpstr>Useful references</vt:lpstr>
    </vt:vector>
  </TitlesOfParts>
  <Company>Leeds Metropolitan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Disability Research Conference</dc:title>
  <dc:creator>AGorra</dc:creator>
  <cp:lastModifiedBy>user</cp:lastModifiedBy>
  <cp:revision>64</cp:revision>
  <dcterms:created xsi:type="dcterms:W3CDTF">2007-03-06T12:05:28Z</dcterms:created>
  <dcterms:modified xsi:type="dcterms:W3CDTF">2013-02-13T14:43:53Z</dcterms:modified>
</cp:coreProperties>
</file>