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1" r:id="rId3"/>
    <p:sldId id="270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C32D4-9094-4B0C-8B78-90F1D6A3AA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8607A0-0052-4E2A-A00E-3071CD2E2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F6D01-9B29-427E-ACA7-86B9E1DAD67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5CAFC-1D89-4E29-97A6-73A5C112E202}" type="datetime1">
              <a:rPr lang="en-GB" altLang="en-US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D466-BA49-470E-AB5B-659C3D0B2396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B5DBCA69-BC2D-4C0E-95B9-6BF04353D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A605C-856B-4707-B1DD-6E884C373089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D31844E0-60AF-44D8-BEBB-67740B87AB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58C7F-7314-46AC-96A7-5637F3237C4F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71F7AF5D-0C7C-4C91-A2E7-AB3AED4FDD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F258-B443-4486-AE29-EF43E188063E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66F1F104-DBCC-4286-B3DF-331D24CB4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36E51-6888-4EBE-99CB-0BC1DAFA9625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D213C768-7A6E-4CF3-8C5B-0A2BC9CFCD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A5897-CAB0-4FC8-87D5-CC56714E55C2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34CC5DD0-C3BF-41F7-8BFE-E12B33C42C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578B0-75F4-4437-A35E-47456199C47C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C34298B9-AE33-4A52-B1E3-9CC3730A0B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A5D29-971B-4627-BB83-FC2BBBCCFE88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29ED42F6-ED41-4458-92DE-0E0EF82469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C166B-8CB8-4D3A-95DA-37823D567E0A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99AB6B06-6055-4413-9EB2-C8B8B6FEED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fld id="{627AA2B0-1FE0-47E2-9BE4-52EFED56AF0E}" type="datetime1">
              <a:rPr lang="en-GB"/>
              <a:pPr>
                <a:defRPr/>
              </a:pPr>
              <a:t>13/02/2013</a:t>
            </a:fld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5075" y="6400800"/>
            <a:ext cx="1090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34FDADAC-F89B-47F9-A171-B6251202EE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LeedsMetRose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world.com/smpp/title~db=all~content=t713445574~tab=issueslist~branches=14" TargetMode="External"/><Relationship Id="rId2" Type="http://schemas.openxmlformats.org/officeDocument/2006/relationships/hyperlink" Target="http://www.informaworld.com/smpp/title~db=all~content=t71344557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260649"/>
            <a:ext cx="6929437" cy="2448272"/>
          </a:xfrm>
        </p:spPr>
        <p:txBody>
          <a:bodyPr/>
          <a:lstStyle/>
          <a:p>
            <a:pPr algn="ctr" eaLnBrk="1" hangingPunct="1"/>
            <a:r>
              <a:rPr lang="en-GB" sz="4400" dirty="0" smtClean="0"/>
              <a:t>Getting journal </a:t>
            </a:r>
            <a:r>
              <a:rPr lang="en-GB" sz="4400" dirty="0" smtClean="0"/>
              <a:t>articles published</a:t>
            </a:r>
            <a:r>
              <a:rPr lang="en-GB" sz="4000" b="0" dirty="0" smtClean="0"/>
              <a:t/>
            </a:r>
            <a:br>
              <a:rPr lang="en-GB" sz="4000" b="0" dirty="0" smtClean="0"/>
            </a:br>
            <a:r>
              <a:rPr lang="en-GB" sz="2400" dirty="0" smtClean="0"/>
              <a:t>February 2013</a:t>
            </a:r>
            <a:br>
              <a:rPr lang="en-GB" sz="2400" dirty="0" smtClean="0"/>
            </a:br>
            <a:r>
              <a:rPr lang="en-GB" sz="2400" dirty="0" smtClean="0"/>
              <a:t>Waterford Institute of </a:t>
            </a:r>
            <a:r>
              <a:rPr lang="en-GB" sz="2400" dirty="0" smtClean="0"/>
              <a:t>Technology</a:t>
            </a:r>
            <a:br>
              <a:rPr lang="en-GB" sz="2400" dirty="0" smtClean="0"/>
            </a:br>
            <a:r>
              <a:rPr lang="en-GB" sz="2400" dirty="0" smtClean="0">
                <a:solidFill>
                  <a:srgbClr val="FF0000"/>
                </a:solidFill>
              </a:rPr>
              <a:t>www.sally-brown.net</a:t>
            </a:r>
            <a:endParaRPr lang="en-GB" sz="3600" b="0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71550" y="609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8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42875" y="3146425"/>
            <a:ext cx="702151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/>
              <a:t>Professor Sally Brown</a:t>
            </a:r>
          </a:p>
          <a:p>
            <a:r>
              <a:rPr lang="en-GB" sz="2000" b="1"/>
              <a:t>Emerita Professor, Leeds Metropolitan University</a:t>
            </a:r>
          </a:p>
          <a:p>
            <a:r>
              <a:rPr lang="en-GB" sz="2000" b="1"/>
              <a:t>Adjunct Professor, University of the Sunshine Coast and James Cook University</a:t>
            </a:r>
          </a:p>
          <a:p>
            <a:r>
              <a:rPr lang="en-GB" sz="2000" b="1"/>
              <a:t>Visiting Professor University of Plymouth and Liverpool John Moores University</a:t>
            </a:r>
          </a:p>
          <a:p>
            <a:r>
              <a:rPr lang="en-GB" sz="2000" b="1"/>
              <a:t>Visiting Fellow, University of Northumbria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714375"/>
          </a:xfrm>
        </p:spPr>
        <p:txBody>
          <a:bodyPr/>
          <a:lstStyle/>
          <a:p>
            <a:pPr eaLnBrk="1" hangingPunct="1"/>
            <a:r>
              <a:rPr lang="en-US" sz="2800" smtClean="0"/>
              <a:t>Referees and reviewers look for the following in manuscripts:</a:t>
            </a:r>
            <a:endParaRPr lang="en-GB" sz="28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Clarity, coherence, well-written.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Thoroughness.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Research method.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Appropriateness to the journal.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 unique contribution.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Advancement of knowledge.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Importance of subject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Generalisability and validity of results.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Timeliness.</a:t>
            </a:r>
            <a:endParaRPr lang="en-GB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Writing in journals: some suggestions...</a:t>
            </a:r>
            <a:endParaRPr lang="en-GB" sz="35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Never publish in a vacuum: know where you are aiming to publish your work by carefully reviewing the available outlets in your field.</a:t>
            </a:r>
          </a:p>
          <a:p>
            <a:pPr eaLnBrk="1" hangingPunct="1"/>
            <a:r>
              <a:rPr lang="en-US" b="1" smtClean="0"/>
              <a:t>Every journal has its own particular strengths and preferences, Consider whether your work should best be published in a major academic journal, or perhaps some emerging, less prestigious journal.</a:t>
            </a:r>
            <a:endParaRPr lang="en-GB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Some material has a more practical than academic bias. You may consider a practitioners’ journal to be the appropriate vehicle for a particular piece rather than a strictly academic journal.</a:t>
            </a:r>
          </a:p>
          <a:p>
            <a:pPr eaLnBrk="1" hangingPunct="1"/>
            <a:r>
              <a:rPr lang="en-US" b="1" smtClean="0"/>
              <a:t>Assess carefully whether you can match up to the demands of a target journal.</a:t>
            </a:r>
            <a:endParaRPr lang="en-GB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Assess what may be attractive to the editor of a journal in the light of recent trends in the publication. Some topics move rapidly in and out of fashion.</a:t>
            </a:r>
          </a:p>
          <a:p>
            <a:pPr eaLnBrk="1" hangingPunct="1"/>
            <a:r>
              <a:rPr lang="en-US" b="1" smtClean="0"/>
              <a:t>It may be that your work has a particular specialist audience, and that it is best placed in a specialist journal.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The ‘ten damn fool questions’ method of getting started...</a:t>
            </a:r>
            <a:endParaRPr lang="en-GB" sz="35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3167062" cy="4789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What am I doing?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Why am I doing it?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What has been done in the past?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What were the effects?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Why was this unsatisfactory?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What have I tried that worked?</a:t>
            </a:r>
          </a:p>
          <a:p>
            <a:pPr eaLnBrk="1" hangingPunct="1">
              <a:lnSpc>
                <a:spcPct val="90000"/>
              </a:lnSpc>
            </a:pPr>
            <a:endParaRPr lang="en-GB" sz="2600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787900" y="1557338"/>
            <a:ext cx="3455988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>
                <a:latin typeface="+mn-lt"/>
              </a:rPr>
              <a:t>What didn’t work so well?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>
                <a:latin typeface="+mn-lt"/>
              </a:rPr>
              <a:t>What have I learned from my success and failures?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>
                <a:latin typeface="+mn-lt"/>
              </a:rPr>
              <a:t>What can I deduce from what I have done?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>
                <a:latin typeface="+mn-lt"/>
              </a:rPr>
              <a:t>What do I plan to do next?</a:t>
            </a:r>
            <a:endParaRPr lang="en-GB" sz="2400" b="1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Useful </a:t>
            </a:r>
            <a:r>
              <a:rPr lang="en-GB" dirty="0" smtClean="0"/>
              <a:t>references</a:t>
            </a:r>
            <a:endParaRPr lang="en-GB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000" dirty="0" smtClean="0"/>
              <a:t>Black, D. Brown, S. and Race, P.(1998) </a:t>
            </a:r>
            <a:r>
              <a:rPr lang="en-US" sz="2000" dirty="0" smtClean="0"/>
              <a:t>500 Tips for Getting Published </a:t>
            </a:r>
            <a:r>
              <a:rPr lang="en-US" sz="2000" dirty="0" err="1" smtClean="0"/>
              <a:t>Kogan</a:t>
            </a:r>
            <a:r>
              <a:rPr lang="en-US" sz="2000" dirty="0" smtClean="0"/>
              <a:t> Page London </a:t>
            </a:r>
            <a:endParaRPr lang="en-GB" sz="2000" dirty="0" smtClean="0"/>
          </a:p>
          <a:p>
            <a:r>
              <a:rPr lang="en-GB" sz="2000" dirty="0" smtClean="0"/>
              <a:t>Day A (2008) How to Get Research Published in </a:t>
            </a:r>
            <a:r>
              <a:rPr lang="en-GB" sz="2000" dirty="0" smtClean="0"/>
              <a:t>Journals Gower</a:t>
            </a:r>
            <a:r>
              <a:rPr lang="en-GB" sz="2000" dirty="0" smtClean="0"/>
              <a:t>, London</a:t>
            </a:r>
          </a:p>
          <a:p>
            <a:r>
              <a:rPr lang="en-US" sz="2000" dirty="0" smtClean="0"/>
              <a:t>Fairbairn, G and Fairbairn S (2005) </a:t>
            </a:r>
            <a:r>
              <a:rPr lang="en-US" sz="2000" i="1" dirty="0" smtClean="0"/>
              <a:t>Writing your abstract: a guide for would be conference </a:t>
            </a:r>
            <a:r>
              <a:rPr lang="en-US" sz="2000" i="1" dirty="0" smtClean="0"/>
              <a:t>presenters</a:t>
            </a:r>
            <a:r>
              <a:rPr lang="en-US" sz="2000" dirty="0" smtClean="0"/>
              <a:t> Salisbury</a:t>
            </a:r>
            <a:r>
              <a:rPr lang="en-US" sz="2000" dirty="0" smtClean="0"/>
              <a:t>: APS publishing </a:t>
            </a:r>
            <a:endParaRPr lang="en-GB" sz="2000" dirty="0" smtClean="0"/>
          </a:p>
          <a:p>
            <a:r>
              <a:rPr lang="en-US" sz="2000" dirty="0" err="1" smtClean="0"/>
              <a:t>Kamler</a:t>
            </a:r>
            <a:r>
              <a:rPr lang="en-US" sz="2000" dirty="0" smtClean="0"/>
              <a:t>, B and Thomson, P. (2006) </a:t>
            </a:r>
            <a:r>
              <a:rPr lang="en-US" sz="2000" i="1" dirty="0" smtClean="0"/>
              <a:t>Helping doctoral students write: pedagogies for supervision, </a:t>
            </a:r>
            <a:r>
              <a:rPr lang="en-US" sz="2000" dirty="0" smtClean="0"/>
              <a:t>London: </a:t>
            </a:r>
            <a:r>
              <a:rPr lang="en-US" sz="2000" dirty="0" err="1" smtClean="0"/>
              <a:t>Routledge</a:t>
            </a:r>
            <a:r>
              <a:rPr lang="en-US" sz="2000" dirty="0" smtClean="0"/>
              <a:t>.</a:t>
            </a:r>
            <a:endParaRPr lang="en-GB" sz="2000" dirty="0" smtClean="0"/>
          </a:p>
          <a:p>
            <a:r>
              <a:rPr lang="en-US" sz="2000" dirty="0" smtClean="0"/>
              <a:t>Noble: Studies in Higher </a:t>
            </a:r>
            <a:r>
              <a:rPr lang="en-US" sz="2000" dirty="0" smtClean="0"/>
              <a:t>Education </a:t>
            </a:r>
            <a:r>
              <a:rPr lang="en-US" sz="2000" i="1" dirty="0" smtClean="0"/>
              <a:t>Publish </a:t>
            </a:r>
            <a:r>
              <a:rPr lang="en-US" sz="2000" i="1" dirty="0" smtClean="0"/>
              <a:t>or Perish: what 23 Journal Editors have to say </a:t>
            </a:r>
            <a:r>
              <a:rPr lang="en-GB" sz="2000" i="1" u="sng" dirty="0" smtClean="0">
                <a:hlinkClick r:id="rId2"/>
              </a:rPr>
              <a:t>Studies in Higher Education</a:t>
            </a:r>
            <a:r>
              <a:rPr lang="en-GB" sz="2000" i="1" dirty="0" smtClean="0"/>
              <a:t>, Volume </a:t>
            </a:r>
            <a:r>
              <a:rPr lang="en-GB" sz="2000" i="1" u="sng" dirty="0" smtClean="0">
                <a:hlinkClick r:id="rId3"/>
              </a:rPr>
              <a:t>14, Issue 1 1989 , pages 97 - </a:t>
            </a:r>
            <a:r>
              <a:rPr lang="en-GB" sz="2000" i="1" u="sng" dirty="0" smtClean="0">
                <a:hlinkClick r:id="rId3"/>
              </a:rPr>
              <a:t>102</a:t>
            </a:r>
            <a:r>
              <a:rPr lang="en-GB" sz="2000" u="sng" dirty="0" smtClean="0"/>
              <a:t> </a:t>
            </a:r>
            <a:r>
              <a:rPr lang="en-GB" sz="2000" dirty="0" smtClean="0"/>
              <a:t>Routledge</a:t>
            </a:r>
            <a:endParaRPr lang="en-GB" sz="2000" dirty="0" smtClean="0"/>
          </a:p>
          <a:p>
            <a:r>
              <a:rPr lang="en-GB" sz="2000" dirty="0" smtClean="0"/>
              <a:t>Sadler R (1984, but multiple subsequent reprints) Up the Publication Road HERDSA Green Guide No 2</a:t>
            </a:r>
          </a:p>
          <a:p>
            <a:r>
              <a:rPr lang="en-GB" sz="2000" dirty="0" smtClean="0"/>
              <a:t>Thomson, P. and </a:t>
            </a:r>
            <a:r>
              <a:rPr lang="en-GB" sz="2000" dirty="0" err="1" smtClean="0"/>
              <a:t>Kamler</a:t>
            </a:r>
            <a:r>
              <a:rPr lang="en-GB" sz="2000" dirty="0" smtClean="0"/>
              <a:t>, B. (2013) Writing for peer reviewed journals London Routledge</a:t>
            </a:r>
          </a:p>
          <a:p>
            <a:pPr>
              <a:buFont typeface="Wingdings" pitchFamily="2" charset="2"/>
              <a:buNone/>
            </a:pPr>
            <a:r>
              <a:rPr lang="en-GB" sz="26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Why do you want to publish in journals: What matters most to you?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To disseminate useful material and make public meaningful research;</a:t>
            </a:r>
          </a:p>
          <a:p>
            <a:r>
              <a:rPr lang="en-GB" b="1" dirty="0" smtClean="0"/>
              <a:t>To make a name for yourself and enhance your reputation;</a:t>
            </a:r>
          </a:p>
          <a:p>
            <a:r>
              <a:rPr lang="en-GB" b="1" dirty="0" smtClean="0"/>
              <a:t>To make you more employable and to demonstrate to your HEI that you are scholarly; </a:t>
            </a:r>
          </a:p>
          <a:p>
            <a:r>
              <a:rPr lang="en-GB" b="1" dirty="0" smtClean="0"/>
              <a:t>To enter the discourse of your discipline;</a:t>
            </a:r>
          </a:p>
          <a:p>
            <a:r>
              <a:rPr lang="en-GB" b="1" dirty="0" smtClean="0"/>
              <a:t>Because its really </a:t>
            </a:r>
            <a:r>
              <a:rPr lang="en-GB" b="1" dirty="0" err="1" smtClean="0"/>
              <a:t>intersting</a:t>
            </a:r>
            <a:r>
              <a:rPr lang="en-GB" b="1" dirty="0" smtClean="0"/>
              <a:t>.</a:t>
            </a:r>
          </a:p>
          <a:p>
            <a:endParaRPr lang="en-GB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Outlets for publications: a hierarchy</a:t>
            </a:r>
            <a:endParaRPr lang="en-GB" sz="35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journals: international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lesser, UK </a:t>
            </a:r>
            <a:r>
              <a:rPr lang="en-US" sz="2400" b="1" dirty="0" err="1" smtClean="0"/>
              <a:t>unrefereed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books scholarly monograph, co-written, edited, co-edited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conference proceedings -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book reviews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conference papers - depends on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project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poster sessions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magazines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textbooks, </a:t>
            </a:r>
            <a:r>
              <a:rPr lang="en-US" sz="2400" b="1" dirty="0" smtClean="0"/>
              <a:t>newspapers 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Internet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distance learning </a:t>
            </a:r>
            <a:r>
              <a:rPr lang="en-US" sz="2400" b="1" dirty="0" smtClean="0"/>
              <a:t>materials</a:t>
            </a:r>
          </a:p>
          <a:p>
            <a:pPr eaLnBrk="1" hangingPunct="1">
              <a:lnSpc>
                <a:spcPct val="90000"/>
              </a:lnSpc>
            </a:pPr>
            <a:endParaRPr lang="en-GB" sz="24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2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Professional appearance: how it looks.</a:t>
            </a:r>
          </a:p>
          <a:p>
            <a:pPr eaLnBrk="1" hangingPunct="1"/>
            <a:r>
              <a:rPr lang="en-US" b="1" smtClean="0"/>
              <a:t>New/novel treatment of the subject</a:t>
            </a:r>
          </a:p>
          <a:p>
            <a:pPr eaLnBrk="1" hangingPunct="1"/>
            <a:r>
              <a:rPr lang="en-US" b="1" smtClean="0"/>
              <a:t>Very thorough.</a:t>
            </a:r>
          </a:p>
          <a:p>
            <a:pPr eaLnBrk="1" hangingPunct="1"/>
            <a:r>
              <a:rPr lang="en-US" b="1" smtClean="0"/>
              <a:t>Author guidelines followed.</a:t>
            </a:r>
          </a:p>
          <a:p>
            <a:pPr eaLnBrk="1" hangingPunct="1"/>
            <a:r>
              <a:rPr lang="en-US" b="1" smtClean="0"/>
              <a:t>Good writing clarity and style.</a:t>
            </a:r>
          </a:p>
          <a:p>
            <a:pPr eaLnBrk="1" hangingPunct="1"/>
            <a:endParaRPr lang="en-GB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92275" y="4652963"/>
            <a:ext cx="5688013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</a:t>
            </a:r>
            <a:r>
              <a:rPr lang="en-US" sz="2400" dirty="0" smtClean="0"/>
              <a:t>Education 13 1 1989 </a:t>
            </a:r>
            <a:r>
              <a:rPr lang="en-US" sz="2400" i="1" dirty="0" smtClean="0"/>
              <a:t>Publish </a:t>
            </a:r>
            <a:r>
              <a:rPr lang="en-US" sz="2400" i="1" dirty="0"/>
              <a:t>or Perish</a:t>
            </a:r>
            <a:r>
              <a:rPr lang="en-US" sz="2400" i="1" dirty="0" smtClean="0"/>
              <a:t>: - </a:t>
            </a:r>
            <a:r>
              <a:rPr lang="en-US" sz="2400" i="1" dirty="0"/>
              <a:t>what 23 Journal Editors have to say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35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Relevance of subject.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High-quality abstract.</a:t>
            </a:r>
          </a:p>
          <a:p>
            <a:pPr eaLnBrk="1" hangingPunct="1"/>
            <a:r>
              <a:rPr lang="en-US" b="1" smtClean="0"/>
              <a:t>Seminal piece of work/research.</a:t>
            </a:r>
          </a:p>
          <a:p>
            <a:pPr eaLnBrk="1" hangingPunct="1"/>
            <a:r>
              <a:rPr lang="en-US" b="1" smtClean="0"/>
              <a:t>A controversial subject.</a:t>
            </a:r>
          </a:p>
          <a:p>
            <a:pPr eaLnBrk="1" hangingPunct="1"/>
            <a:endParaRPr lang="en-GB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</a:t>
            </a:r>
            <a:r>
              <a:rPr lang="en-US" sz="2400" dirty="0" smtClean="0"/>
              <a:t>Education 13 1 1989 </a:t>
            </a:r>
            <a:r>
              <a:rPr lang="en-US" sz="2400" i="1" dirty="0" smtClean="0"/>
              <a:t>Publish </a:t>
            </a:r>
            <a:r>
              <a:rPr lang="en-US" sz="2400" i="1" dirty="0"/>
              <a:t>or Perish</a:t>
            </a:r>
            <a:r>
              <a:rPr lang="en-US" sz="2400" i="1" dirty="0" smtClean="0"/>
              <a:t>: - </a:t>
            </a:r>
            <a:r>
              <a:rPr lang="en-US" sz="2400" i="1" dirty="0"/>
              <a:t>what 23 Journal Editors have to say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Ten most common reasons for immediately rejecting a manuscript...</a:t>
            </a:r>
            <a:endParaRPr lang="en-GB" sz="31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Author guidelines not followed.</a:t>
            </a:r>
          </a:p>
          <a:p>
            <a:pPr eaLnBrk="1" hangingPunct="1"/>
            <a:r>
              <a:rPr lang="en-US" b="1" smtClean="0"/>
              <a:t>Not thorough.</a:t>
            </a:r>
          </a:p>
          <a:p>
            <a:pPr eaLnBrk="1" hangingPunct="1"/>
            <a:r>
              <a:rPr lang="en-US" b="1" smtClean="0"/>
              <a:t>Bad writing: clarity and style.</a:t>
            </a:r>
          </a:p>
          <a:p>
            <a:pPr eaLnBrk="1" hangingPunct="1"/>
            <a:r>
              <a:rPr lang="en-US" b="1" smtClean="0"/>
              <a:t>Subject of no interest to readers.</a:t>
            </a:r>
          </a:p>
          <a:p>
            <a:pPr eaLnBrk="1" hangingPunct="1"/>
            <a:r>
              <a:rPr lang="en-US" b="1" smtClean="0"/>
              <a:t>Poor statistics, tables, figures.</a:t>
            </a:r>
          </a:p>
          <a:p>
            <a:pPr eaLnBrk="1" hangingPunct="1"/>
            <a:endParaRPr lang="en-GB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79613" y="4724400"/>
            <a:ext cx="53292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</a:t>
            </a:r>
            <a:r>
              <a:rPr lang="en-US" sz="2400" dirty="0" smtClean="0"/>
              <a:t>Education 13 1 1989 </a:t>
            </a:r>
            <a:r>
              <a:rPr lang="en-US" sz="2400" i="1" dirty="0" smtClean="0"/>
              <a:t>Publish </a:t>
            </a:r>
            <a:r>
              <a:rPr lang="en-US" sz="2400" i="1" dirty="0"/>
              <a:t>or Perish</a:t>
            </a:r>
            <a:r>
              <a:rPr lang="en-US" sz="2400" i="1" dirty="0" smtClean="0"/>
              <a:t>: - </a:t>
            </a:r>
            <a:r>
              <a:rPr lang="en-US" sz="2400" i="1" dirty="0"/>
              <a:t>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88"/>
            <a:ext cx="7543800" cy="1214437"/>
          </a:xfrm>
        </p:spPr>
        <p:txBody>
          <a:bodyPr/>
          <a:lstStyle/>
          <a:p>
            <a:pPr eaLnBrk="1" hangingPunct="1"/>
            <a:r>
              <a:rPr lang="en-US" sz="2800" smtClean="0"/>
              <a:t>Ten most common reasons for immediately rejecting a manuscript...</a:t>
            </a:r>
            <a:br>
              <a:rPr lang="en-US" sz="2800" smtClean="0"/>
            </a:br>
            <a:endParaRPr lang="en-GB" sz="28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Old subject / manuscript.</a:t>
            </a:r>
          </a:p>
          <a:p>
            <a:pPr eaLnBrk="1" hangingPunct="1"/>
            <a:r>
              <a:rPr lang="en-US" b="1" smtClean="0"/>
              <a:t>Unprofessional appearance.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Too simple - ‘reporting’.</a:t>
            </a:r>
          </a:p>
          <a:p>
            <a:pPr eaLnBrk="1" hangingPunct="1"/>
            <a:r>
              <a:rPr lang="en-US" b="1" smtClean="0"/>
              <a:t>Written at the wrong level.</a:t>
            </a:r>
          </a:p>
          <a:p>
            <a:pPr eaLnBrk="1" hangingPunct="1"/>
            <a:endParaRPr lang="en-GB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</a:t>
            </a:r>
            <a:r>
              <a:rPr lang="en-US" sz="2400" dirty="0" smtClean="0"/>
              <a:t>Education 13 1 1989 </a:t>
            </a:r>
            <a:r>
              <a:rPr lang="en-US" sz="2400" i="1" dirty="0" smtClean="0"/>
              <a:t>Publish </a:t>
            </a:r>
            <a:r>
              <a:rPr lang="en-US" sz="2400" i="1" dirty="0"/>
              <a:t>or Perish</a:t>
            </a:r>
            <a:r>
              <a:rPr lang="en-US" sz="2400" i="1" dirty="0" smtClean="0"/>
              <a:t>: - </a:t>
            </a:r>
            <a:r>
              <a:rPr lang="en-US" sz="2400" i="1" dirty="0"/>
              <a:t>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Most common advice given by editors when rejecting...</a:t>
            </a:r>
            <a:endParaRPr lang="en-GB" sz="31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Write clearly, logically and sequentially.</a:t>
            </a:r>
          </a:p>
          <a:p>
            <a:pPr eaLnBrk="1" hangingPunct="1"/>
            <a:r>
              <a:rPr lang="en-US" sz="2800" b="1" smtClean="0"/>
              <a:t>Study and follow the author guidelines.</a:t>
            </a:r>
          </a:p>
          <a:p>
            <a:pPr eaLnBrk="1" hangingPunct="1"/>
            <a:r>
              <a:rPr lang="en-US" sz="2800" b="1" smtClean="0"/>
              <a:t>Have the manuscript critiqued before submission.</a:t>
            </a:r>
          </a:p>
          <a:p>
            <a:pPr eaLnBrk="1" hangingPunct="1"/>
            <a:r>
              <a:rPr lang="en-US" sz="2800" b="1" smtClean="0"/>
              <a:t>Think what readers want to know, not what you want to say.</a:t>
            </a:r>
          </a:p>
          <a:p>
            <a:pPr eaLnBrk="1" hangingPunct="1"/>
            <a:r>
              <a:rPr lang="en-US" sz="2800" b="1" smtClean="0"/>
              <a:t>Be a stickler for detail.</a:t>
            </a:r>
          </a:p>
          <a:p>
            <a:pPr eaLnBrk="1" hangingPunct="1"/>
            <a:endParaRPr lang="en-GB" sz="28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35150" y="4941888"/>
            <a:ext cx="56165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Noble: Studies in Higher </a:t>
            </a:r>
            <a:r>
              <a:rPr lang="en-US" sz="2400" dirty="0" smtClean="0"/>
              <a:t>Education 13 1 1989 </a:t>
            </a:r>
            <a:r>
              <a:rPr lang="en-US" sz="2400" i="1" dirty="0" smtClean="0"/>
              <a:t>Publish </a:t>
            </a:r>
            <a:r>
              <a:rPr lang="en-US" sz="2400" i="1" dirty="0"/>
              <a:t>or Perish</a:t>
            </a:r>
            <a:r>
              <a:rPr lang="en-US" sz="2400" i="1" dirty="0" smtClean="0"/>
              <a:t>: - </a:t>
            </a:r>
            <a:r>
              <a:rPr lang="en-US" sz="2400" i="1" dirty="0"/>
              <a:t>what 23 Journal Editors have to say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Most common problems editors experience with manuscripts received...</a:t>
            </a:r>
            <a:endParaRPr lang="en-GB" sz="28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slight, trivial or low-quality work/research.</a:t>
            </a:r>
          </a:p>
          <a:p>
            <a:pPr eaLnBrk="1" hangingPunct="1"/>
            <a:r>
              <a:rPr lang="en-US" b="1" smtClean="0"/>
              <a:t>inappropriate subject for journal.</a:t>
            </a:r>
          </a:p>
          <a:p>
            <a:pPr eaLnBrk="1" hangingPunct="1"/>
            <a:r>
              <a:rPr lang="en-US" b="1" smtClean="0"/>
              <a:t>poor quality of writing.</a:t>
            </a:r>
          </a:p>
          <a:p>
            <a:pPr eaLnBrk="1" hangingPunct="1"/>
            <a:r>
              <a:rPr lang="en-US" b="1" smtClean="0"/>
              <a:t>failure to follow author guidelines.</a:t>
            </a:r>
          </a:p>
          <a:p>
            <a:pPr eaLnBrk="1" hangingPunct="1"/>
            <a:r>
              <a:rPr lang="en-US" b="1" smtClean="0"/>
              <a:t>presentation/appearance/format.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474</TotalTime>
  <Words>972</Words>
  <Application>Microsoft Office PowerPoint</Application>
  <PresentationFormat>On-screen Show (4:3)</PresentationFormat>
  <Paragraphs>107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Times New Roman</vt:lpstr>
      <vt:lpstr>LeedsMet template</vt:lpstr>
      <vt:lpstr>Getting journal articles published February 2013 Waterford Institute of Technology www.sally-brown.net</vt:lpstr>
      <vt:lpstr>Why do you want to publish in journals: What matters most to you?</vt:lpstr>
      <vt:lpstr>Outlets for publications: a hierarchy</vt:lpstr>
      <vt:lpstr>What are the points that make a manuscript immediately appealing to you? Ten most important points chosen by editors:</vt:lpstr>
      <vt:lpstr>What are the points that make a manuscript immediately appealing to you? Ten most important points chosen by editors:</vt:lpstr>
      <vt:lpstr>Ten most common reasons for immediately rejecting a manuscript...</vt:lpstr>
      <vt:lpstr>Ten most common reasons for immediately rejecting a manuscript... </vt:lpstr>
      <vt:lpstr>Most common advice given by editors when rejecting...</vt:lpstr>
      <vt:lpstr>Most common problems editors experience with manuscripts received...</vt:lpstr>
      <vt:lpstr>Referees and reviewers look for the following in manuscripts:</vt:lpstr>
      <vt:lpstr>Writing in journals: some suggestions...</vt:lpstr>
      <vt:lpstr>Writing in journals: some suggestions...</vt:lpstr>
      <vt:lpstr>Writing in journals: some suggestions...</vt:lpstr>
      <vt:lpstr>The ‘ten damn fool questions’ method of getting started...</vt:lpstr>
      <vt:lpstr>Useful references</vt:lpstr>
    </vt:vector>
  </TitlesOfParts>
  <Company>Leeds Metropolitan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>AGorra</dc:creator>
  <cp:lastModifiedBy>user</cp:lastModifiedBy>
  <cp:revision>64</cp:revision>
  <dcterms:created xsi:type="dcterms:W3CDTF">2007-03-06T12:05:28Z</dcterms:created>
  <dcterms:modified xsi:type="dcterms:W3CDTF">2013-02-13T14:43:53Z</dcterms:modified>
</cp:coreProperties>
</file>